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8"/>
  </p:notesMasterIdLst>
  <p:handoutMasterIdLst>
    <p:handoutMasterId r:id="rId39"/>
  </p:handoutMasterIdLst>
  <p:sldIdLst>
    <p:sldId id="256" r:id="rId4"/>
    <p:sldId id="300" r:id="rId5"/>
    <p:sldId id="288" r:id="rId6"/>
    <p:sldId id="311" r:id="rId7"/>
    <p:sldId id="318" r:id="rId8"/>
    <p:sldId id="292" r:id="rId9"/>
    <p:sldId id="324" r:id="rId10"/>
    <p:sldId id="301" r:id="rId11"/>
    <p:sldId id="302" r:id="rId12"/>
    <p:sldId id="313" r:id="rId13"/>
    <p:sldId id="319" r:id="rId14"/>
    <p:sldId id="312" r:id="rId15"/>
    <p:sldId id="322" r:id="rId16"/>
    <p:sldId id="323" r:id="rId17"/>
    <p:sldId id="315" r:id="rId18"/>
    <p:sldId id="314" r:id="rId19"/>
    <p:sldId id="321" r:id="rId20"/>
    <p:sldId id="320" r:id="rId21"/>
    <p:sldId id="290" r:id="rId22"/>
    <p:sldId id="317" r:id="rId23"/>
    <p:sldId id="306" r:id="rId24"/>
    <p:sldId id="275" r:id="rId25"/>
    <p:sldId id="295" r:id="rId26"/>
    <p:sldId id="297" r:id="rId27"/>
    <p:sldId id="296" r:id="rId28"/>
    <p:sldId id="299" r:id="rId29"/>
    <p:sldId id="284" r:id="rId30"/>
    <p:sldId id="309" r:id="rId31"/>
    <p:sldId id="310" r:id="rId32"/>
    <p:sldId id="307" r:id="rId33"/>
    <p:sldId id="294" r:id="rId34"/>
    <p:sldId id="272" r:id="rId35"/>
    <p:sldId id="274" r:id="rId36"/>
    <p:sldId id="289" r:id="rId37"/>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25" autoAdjust="0"/>
    <p:restoredTop sz="74340" autoAdjust="0"/>
  </p:normalViewPr>
  <p:slideViewPr>
    <p:cSldViewPr snapToGrid="0">
      <p:cViewPr varScale="1">
        <p:scale>
          <a:sx n="76" d="100"/>
          <a:sy n="76" d="100"/>
        </p:scale>
        <p:origin x="9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8163" cy="5127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2BD66A5D-0E9E-4F42-860E-4074D774F3D4}" type="datetimeFigureOut">
              <a:rPr lang="de-DE" smtClean="0"/>
              <a:t>28.05.2018</a:t>
            </a:fld>
            <a:endParaRPr lang="de-DE"/>
          </a:p>
        </p:txBody>
      </p:sp>
      <p:sp>
        <p:nvSpPr>
          <p:cNvPr id="4" name="Fußzeilenplatzhalter 3"/>
          <p:cNvSpPr>
            <a:spLocks noGrp="1"/>
          </p:cNvSpPr>
          <p:nvPr>
            <p:ph type="ftr" sz="quarter" idx="2"/>
          </p:nvPr>
        </p:nvSpPr>
        <p:spPr>
          <a:xfrm>
            <a:off x="1" y="9721850"/>
            <a:ext cx="3078163" cy="5127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56B47E3A-E571-42B8-AED6-F0EB258A1277}" type="slidenum">
              <a:rPr lang="de-DE" smtClean="0"/>
              <a:t>‹Nr.›</a:t>
            </a:fld>
            <a:endParaRPr lang="de-DE"/>
          </a:p>
        </p:txBody>
      </p:sp>
    </p:spTree>
    <p:extLst>
      <p:ext uri="{BB962C8B-B14F-4D97-AF65-F5344CB8AC3E}">
        <p14:creationId xmlns:p14="http://schemas.microsoft.com/office/powerpoint/2010/main" val="2313880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3" y="1"/>
            <a:ext cx="3078427" cy="513508"/>
          </a:xfrm>
          <a:prstGeom prst="rect">
            <a:avLst/>
          </a:prstGeom>
        </p:spPr>
        <p:txBody>
          <a:bodyPr vert="horz" lIns="99075" tIns="49538" rIns="99075" bIns="49538" rtlCol="0"/>
          <a:lstStyle>
            <a:lvl1pPr algn="r">
              <a:defRPr sz="1300"/>
            </a:lvl1pPr>
          </a:lstStyle>
          <a:p>
            <a:fld id="{8441B804-0ED4-4CF8-B7F2-6230EC2AA1BF}" type="datetimeFigureOut">
              <a:rPr lang="de-DE" smtClean="0"/>
              <a:t>28.05.2018</a:t>
            </a:fld>
            <a:endParaRPr lang="de-DE"/>
          </a:p>
        </p:txBody>
      </p:sp>
      <p:sp>
        <p:nvSpPr>
          <p:cNvPr id="4" name="Folienbildplatzhalter 3"/>
          <p:cNvSpPr>
            <a:spLocks noGrp="1" noRot="1" noChangeAspect="1"/>
          </p:cNvSpPr>
          <p:nvPr>
            <p:ph type="sldImg" idx="2"/>
          </p:nvPr>
        </p:nvSpPr>
        <p:spPr>
          <a:xfrm>
            <a:off x="481013" y="1277938"/>
            <a:ext cx="6143625" cy="3455987"/>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8"/>
            <a:ext cx="5683250" cy="4029879"/>
          </a:xfrm>
          <a:prstGeom prst="rect">
            <a:avLst/>
          </a:prstGeom>
        </p:spPr>
        <p:txBody>
          <a:bodyPr vert="horz" lIns="99075" tIns="49538" rIns="99075" bIns="49538"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721108"/>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3" y="9721108"/>
            <a:ext cx="3078427" cy="513507"/>
          </a:xfrm>
          <a:prstGeom prst="rect">
            <a:avLst/>
          </a:prstGeom>
        </p:spPr>
        <p:txBody>
          <a:bodyPr vert="horz" lIns="99075" tIns="49538" rIns="99075" bIns="49538" rtlCol="0" anchor="b"/>
          <a:lstStyle>
            <a:lvl1pPr algn="r">
              <a:defRPr sz="1300"/>
            </a:lvl1pPr>
          </a:lstStyle>
          <a:p>
            <a:fld id="{39679DA2-5959-4B24-8412-1EB0951B8A62}" type="slidenum">
              <a:rPr lang="de-DE" smtClean="0"/>
              <a:t>‹Nr.›</a:t>
            </a:fld>
            <a:endParaRPr lang="de-DE"/>
          </a:p>
        </p:txBody>
      </p:sp>
    </p:spTree>
    <p:extLst>
      <p:ext uri="{BB962C8B-B14F-4D97-AF65-F5344CB8AC3E}">
        <p14:creationId xmlns:p14="http://schemas.microsoft.com/office/powerpoint/2010/main" val="2763211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1</a:t>
            </a:fld>
            <a:endParaRPr lang="de-DE"/>
          </a:p>
        </p:txBody>
      </p:sp>
    </p:spTree>
    <p:extLst>
      <p:ext uri="{BB962C8B-B14F-4D97-AF65-F5344CB8AC3E}">
        <p14:creationId xmlns:p14="http://schemas.microsoft.com/office/powerpoint/2010/main" val="2821140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Let‘s</a:t>
            </a:r>
            <a:r>
              <a:rPr lang="de-DE" dirty="0" smtClean="0"/>
              <a:t> </a:t>
            </a:r>
            <a:r>
              <a:rPr lang="de-DE" dirty="0" err="1" smtClean="0"/>
              <a:t>start</a:t>
            </a:r>
            <a:r>
              <a:rPr lang="de-DE" dirty="0" smtClean="0"/>
              <a:t> </a:t>
            </a:r>
            <a:r>
              <a:rPr lang="de-DE" dirty="0" err="1" smtClean="0"/>
              <a:t>with</a:t>
            </a:r>
            <a:r>
              <a:rPr lang="de-DE" dirty="0" smtClean="0"/>
              <a:t> </a:t>
            </a:r>
            <a:r>
              <a:rPr lang="de-DE" dirty="0" err="1" smtClean="0"/>
              <a:t>the</a:t>
            </a:r>
            <a:r>
              <a:rPr lang="de-DE" dirty="0" smtClean="0"/>
              <a:t> </a:t>
            </a:r>
            <a:r>
              <a:rPr lang="de-DE" dirty="0" err="1" smtClean="0"/>
              <a:t>operators</a:t>
            </a:r>
            <a:r>
              <a:rPr lang="de-DE" dirty="0" smtClean="0"/>
              <a:t>.</a:t>
            </a:r>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10</a:t>
            </a:fld>
            <a:endParaRPr lang="de-DE"/>
          </a:p>
        </p:txBody>
      </p:sp>
    </p:spTree>
    <p:extLst>
      <p:ext uri="{BB962C8B-B14F-4D97-AF65-F5344CB8AC3E}">
        <p14:creationId xmlns:p14="http://schemas.microsoft.com/office/powerpoint/2010/main" val="108540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a:buFont typeface="Arial" panose="020B0604020202020204" pitchFamily="34" charset="0"/>
              <a:buChar char="•"/>
            </a:pPr>
            <a:r>
              <a:rPr lang="de-DE" baseline="0" dirty="0" err="1" smtClean="0"/>
              <a:t>For</a:t>
            </a:r>
            <a:r>
              <a:rPr lang="de-DE" baseline="0" dirty="0" smtClean="0"/>
              <a:t> </a:t>
            </a:r>
            <a:r>
              <a:rPr lang="de-DE" baseline="0" dirty="0" err="1" smtClean="0"/>
              <a:t>experiments</a:t>
            </a:r>
            <a:r>
              <a:rPr lang="de-DE" baseline="0" dirty="0" smtClean="0"/>
              <a:t> </a:t>
            </a:r>
            <a:r>
              <a:rPr lang="de-DE" baseline="0" dirty="0" err="1" smtClean="0"/>
              <a:t>we</a:t>
            </a:r>
            <a:r>
              <a:rPr lang="de-DE" baseline="0" dirty="0" smtClean="0"/>
              <a:t> </a:t>
            </a:r>
            <a:r>
              <a:rPr lang="de-DE" baseline="0" dirty="0" err="1" smtClean="0"/>
              <a:t>wanted</a:t>
            </a:r>
            <a:r>
              <a:rPr lang="de-DE" baseline="0" dirty="0" smtClean="0"/>
              <a:t> </a:t>
            </a:r>
            <a:r>
              <a:rPr lang="de-DE" baseline="0" dirty="0" err="1" smtClean="0"/>
              <a:t>to</a:t>
            </a:r>
            <a:r>
              <a:rPr lang="de-DE" baseline="0" dirty="0" smtClean="0"/>
              <a:t> </a:t>
            </a:r>
            <a:r>
              <a:rPr lang="de-DE" baseline="0" dirty="0" err="1" smtClean="0"/>
              <a:t>concentrate</a:t>
            </a:r>
            <a:r>
              <a:rPr lang="de-DE" baseline="0" dirty="0" smtClean="0"/>
              <a:t> on </a:t>
            </a:r>
            <a:r>
              <a:rPr lang="de-DE" baseline="0" dirty="0" err="1" smtClean="0"/>
              <a:t>the</a:t>
            </a:r>
            <a:r>
              <a:rPr lang="de-DE" baseline="0" dirty="0" smtClean="0"/>
              <a:t> </a:t>
            </a:r>
            <a:r>
              <a:rPr lang="de-DE" baseline="0" dirty="0" err="1" smtClean="0"/>
              <a:t>special</a:t>
            </a:r>
            <a:r>
              <a:rPr lang="de-DE" baseline="0" dirty="0" smtClean="0"/>
              <a:t> </a:t>
            </a:r>
            <a:r>
              <a:rPr lang="de-DE" baseline="0" dirty="0" err="1" smtClean="0"/>
              <a:t>characteristic</a:t>
            </a:r>
            <a:r>
              <a:rPr lang="de-DE" baseline="0" dirty="0" smtClean="0"/>
              <a:t> </a:t>
            </a:r>
            <a:r>
              <a:rPr lang="de-DE" baseline="0" dirty="0" err="1" smtClean="0"/>
              <a:t>of</a:t>
            </a:r>
            <a:r>
              <a:rPr lang="de-DE" baseline="0" dirty="0" smtClean="0"/>
              <a:t> SO </a:t>
            </a:r>
            <a:r>
              <a:rPr lang="de-DE" baseline="0" dirty="0" err="1" smtClean="0"/>
              <a:t>systems</a:t>
            </a:r>
            <a:endParaRPr lang="de-DE" baseline="0" dirty="0" smtClean="0"/>
          </a:p>
          <a:p>
            <a:pPr marL="185766" indent="-185766">
              <a:buFont typeface="Arial" panose="020B0604020202020204" pitchFamily="34" charset="0"/>
              <a:buChar char="•"/>
            </a:pPr>
            <a:r>
              <a:rPr lang="de-DE" baseline="0" dirty="0" err="1" smtClean="0"/>
              <a:t>It</a:t>
            </a:r>
            <a:r>
              <a:rPr lang="de-DE" baseline="0" dirty="0" smtClean="0"/>
              <a:t> </a:t>
            </a:r>
            <a:r>
              <a:rPr lang="de-DE" baseline="0" dirty="0" err="1" smtClean="0"/>
              <a:t>is</a:t>
            </a:r>
            <a:r>
              <a:rPr lang="de-DE" baseline="0" dirty="0" smtClean="0"/>
              <a:t> </a:t>
            </a:r>
            <a:r>
              <a:rPr lang="de-DE" baseline="0" dirty="0" err="1" smtClean="0"/>
              <a:t>its</a:t>
            </a:r>
            <a:r>
              <a:rPr lang="de-DE" baseline="0" dirty="0" smtClean="0"/>
              <a:t> </a:t>
            </a:r>
            <a:r>
              <a:rPr lang="de-DE" baseline="0" dirty="0" err="1" smtClean="0"/>
              <a:t>ability</a:t>
            </a:r>
            <a:r>
              <a:rPr lang="de-DE" baseline="0" dirty="0" smtClean="0"/>
              <a:t> </a:t>
            </a:r>
            <a:r>
              <a:rPr lang="de-DE" baseline="0" dirty="0" err="1" smtClean="0"/>
              <a:t>to</a:t>
            </a:r>
            <a:r>
              <a:rPr lang="de-DE" baseline="0" dirty="0" smtClean="0"/>
              <a:t> </a:t>
            </a:r>
            <a:r>
              <a:rPr lang="de-DE" baseline="0" dirty="0" err="1" smtClean="0"/>
              <a:t>reconfigure</a:t>
            </a:r>
            <a:r>
              <a:rPr lang="de-DE" baseline="0" dirty="0" smtClean="0"/>
              <a:t>.</a:t>
            </a:r>
          </a:p>
          <a:p>
            <a:pPr marL="185766" indent="-185766">
              <a:buFont typeface="Arial" panose="020B0604020202020204" pitchFamily="34" charset="0"/>
              <a:buChar char="•"/>
            </a:pPr>
            <a:r>
              <a:rPr lang="de-DE" baseline="0" dirty="0" err="1" smtClean="0"/>
              <a:t>Remember</a:t>
            </a:r>
            <a:r>
              <a:rPr lang="de-DE" baseline="0" dirty="0" smtClean="0"/>
              <a:t>: This </a:t>
            </a:r>
            <a:r>
              <a:rPr lang="de-DE" baseline="0" dirty="0" err="1" smtClean="0"/>
              <a:t>is</a:t>
            </a:r>
            <a:r>
              <a:rPr lang="de-DE" baseline="0" dirty="0" smtClean="0"/>
              <a:t> </a:t>
            </a:r>
            <a:r>
              <a:rPr lang="de-DE" baseline="0" dirty="0" err="1" smtClean="0"/>
              <a:t>the</a:t>
            </a:r>
            <a:r>
              <a:rPr lang="de-DE" baseline="0" dirty="0" smtClean="0"/>
              <a:t> type 3 </a:t>
            </a:r>
            <a:r>
              <a:rPr lang="de-DE" baseline="0" dirty="0" err="1" smtClean="0"/>
              <a:t>of</a:t>
            </a:r>
            <a:r>
              <a:rPr lang="de-DE" baseline="0" dirty="0" smtClean="0"/>
              <a:t> </a:t>
            </a:r>
            <a:r>
              <a:rPr lang="de-DE" baseline="0" dirty="0" err="1" smtClean="0"/>
              <a:t>communication</a:t>
            </a:r>
            <a:endParaRPr lang="de-DE" baseline="0" dirty="0" smtClean="0"/>
          </a:p>
          <a:p>
            <a:pPr marL="185766" indent="-185766">
              <a:buFont typeface="Arial" panose="020B0604020202020204" pitchFamily="34" charset="0"/>
              <a:buChar char="•"/>
            </a:pPr>
            <a:r>
              <a:rPr lang="de-DE" baseline="0" dirty="0" smtClean="0"/>
              <a:t>Read off </a:t>
            </a:r>
            <a:r>
              <a:rPr lang="de-DE" baseline="0" dirty="0" err="1" smtClean="0"/>
              <a:t>again</a:t>
            </a:r>
            <a:r>
              <a:rPr lang="de-DE" baseline="0" dirty="0" smtClean="0"/>
              <a:t>.</a:t>
            </a:r>
          </a:p>
          <a:p>
            <a:pPr marL="185766" indent="-185766">
              <a:buFont typeface="Arial" panose="020B0604020202020204" pitchFamily="34" charset="0"/>
              <a:buChar char="•"/>
            </a:pPr>
            <a:r>
              <a:rPr lang="de-DE" baseline="0" dirty="0" err="1" smtClean="0"/>
              <a:t>We</a:t>
            </a:r>
            <a:r>
              <a:rPr lang="de-DE" baseline="0" dirty="0" smtClean="0"/>
              <a:t> </a:t>
            </a:r>
            <a:r>
              <a:rPr lang="de-DE" baseline="0" dirty="0" err="1" smtClean="0"/>
              <a:t>derived</a:t>
            </a:r>
            <a:r>
              <a:rPr lang="de-DE" baseline="0" dirty="0" smtClean="0"/>
              <a:t> </a:t>
            </a:r>
            <a:r>
              <a:rPr lang="de-DE" baseline="0" dirty="0" err="1" smtClean="0"/>
              <a:t>the</a:t>
            </a:r>
            <a:r>
              <a:rPr lang="de-DE" baseline="0" dirty="0" smtClean="0"/>
              <a:t> </a:t>
            </a:r>
            <a:r>
              <a:rPr lang="de-DE" baseline="0" dirty="0" err="1" smtClean="0"/>
              <a:t>following</a:t>
            </a:r>
            <a:r>
              <a:rPr lang="de-DE" baseline="0" dirty="0" smtClean="0"/>
              <a:t> </a:t>
            </a:r>
            <a:r>
              <a:rPr lang="de-DE" baseline="0" dirty="0" err="1" smtClean="0"/>
              <a:t>mutation</a:t>
            </a:r>
            <a:r>
              <a:rPr lang="de-DE" baseline="0" dirty="0" smtClean="0"/>
              <a:t> </a:t>
            </a:r>
            <a:r>
              <a:rPr lang="de-DE" baseline="0" dirty="0" err="1" smtClean="0"/>
              <a:t>operators</a:t>
            </a:r>
            <a:endParaRPr lang="de-DE" baseline="0" dirty="0" smtClean="0"/>
          </a:p>
        </p:txBody>
      </p:sp>
      <p:sp>
        <p:nvSpPr>
          <p:cNvPr id="4" name="Foliennummernplatzhalter 3"/>
          <p:cNvSpPr>
            <a:spLocks noGrp="1"/>
          </p:cNvSpPr>
          <p:nvPr>
            <p:ph type="sldNum" sz="quarter" idx="10"/>
          </p:nvPr>
        </p:nvSpPr>
        <p:spPr/>
        <p:txBody>
          <a:bodyPr/>
          <a:lstStyle/>
          <a:p>
            <a:fld id="{39679DA2-5959-4B24-8412-1EB0951B8A62}" type="slidenum">
              <a:rPr lang="de-DE" smtClean="0"/>
              <a:t>11</a:t>
            </a:fld>
            <a:endParaRPr lang="de-DE"/>
          </a:p>
        </p:txBody>
      </p:sp>
    </p:spTree>
    <p:extLst>
      <p:ext uri="{BB962C8B-B14F-4D97-AF65-F5344CB8AC3E}">
        <p14:creationId xmlns:p14="http://schemas.microsoft.com/office/powerpoint/2010/main" val="1454021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47688" indent="-247688">
              <a:buAutoNum type="arabicParenR"/>
            </a:pPr>
            <a:r>
              <a:rPr lang="de-DE" dirty="0" err="1" smtClean="0"/>
              <a:t>False</a:t>
            </a:r>
            <a:r>
              <a:rPr lang="de-DE" dirty="0" smtClean="0"/>
              <a:t> </a:t>
            </a:r>
            <a:r>
              <a:rPr lang="de-DE" dirty="0" err="1" smtClean="0"/>
              <a:t>Reconfiguration</a:t>
            </a:r>
            <a:r>
              <a:rPr lang="de-DE" dirty="0" smtClean="0"/>
              <a:t>:</a:t>
            </a:r>
          </a:p>
          <a:p>
            <a:r>
              <a:rPr lang="en-US" dirty="0" smtClean="0"/>
              <a:t>This operator mimics the loss of a message that was sent by the reconﬁguration mechanism to trigger adaption. In consequence, one agent will (maybe erroneously) retain its previous internal state—this could result again in an incorrect system conﬁguration. </a:t>
            </a:r>
            <a:endParaRPr lang="de-DE" dirty="0" smtClean="0"/>
          </a:p>
          <a:p>
            <a:endParaRPr lang="de-DE" dirty="0" smtClean="0"/>
          </a:p>
          <a:p>
            <a:r>
              <a:rPr lang="de-DE" dirty="0" smtClean="0"/>
              <a:t>2)</a:t>
            </a:r>
            <a:r>
              <a:rPr lang="de-DE" baseline="0" dirty="0" smtClean="0"/>
              <a:t> </a:t>
            </a:r>
            <a:r>
              <a:rPr lang="de-DE" dirty="0" smtClean="0"/>
              <a:t>Lost </a:t>
            </a:r>
            <a:r>
              <a:rPr lang="de-DE" dirty="0" err="1" smtClean="0"/>
              <a:t>Refonfiguration</a:t>
            </a:r>
            <a:r>
              <a:rPr lang="de-DE" baseline="0" dirty="0" smtClean="0"/>
              <a:t> Message</a:t>
            </a:r>
          </a:p>
          <a:p>
            <a:r>
              <a:rPr lang="en-US" baseline="0" dirty="0" smtClean="0"/>
              <a:t>As soon as an agent ﬁnds that a predicate of the invariant is violated it should normally send a reconﬁguration message to trigger the reconﬁguration mechanism. This mutation operator suppresses such messages, such that there might be no reconﬁguration in spite of an incorrect system conﬁguration.</a:t>
            </a:r>
            <a:r>
              <a:rPr lang="de-DE" baseline="0" dirty="0" smtClean="0"/>
              <a:t> </a:t>
            </a:r>
          </a:p>
          <a:p>
            <a:endParaRPr lang="de-DE" baseline="0" dirty="0" smtClean="0"/>
          </a:p>
          <a:p>
            <a:r>
              <a:rPr lang="de-DE" baseline="0" dirty="0" smtClean="0"/>
              <a:t>3) </a:t>
            </a:r>
            <a:r>
              <a:rPr lang="de-DE" baseline="0" dirty="0" err="1" smtClean="0"/>
              <a:t>Needless</a:t>
            </a:r>
            <a:r>
              <a:rPr lang="de-DE" baseline="0" dirty="0" smtClean="0"/>
              <a:t> </a:t>
            </a:r>
            <a:r>
              <a:rPr lang="de-DE" baseline="0" dirty="0" err="1" smtClean="0"/>
              <a:t>Reconfiguration</a:t>
            </a:r>
            <a:r>
              <a:rPr lang="de-DE" baseline="0" dirty="0" smtClean="0"/>
              <a:t> Message</a:t>
            </a:r>
          </a:p>
          <a:p>
            <a:r>
              <a:rPr lang="en-US" dirty="0" smtClean="0"/>
              <a:t>The inverse of an LRM: A particular agent signals the violation of a predicate, although there actually is none. Consequently, unnecessary reconﬁguration steps might be triggered. </a:t>
            </a:r>
            <a:endParaRPr lang="de-DE" dirty="0" smtClean="0"/>
          </a:p>
        </p:txBody>
      </p:sp>
      <p:sp>
        <p:nvSpPr>
          <p:cNvPr id="4" name="Foliennummernplatzhalter 3"/>
          <p:cNvSpPr>
            <a:spLocks noGrp="1"/>
          </p:cNvSpPr>
          <p:nvPr>
            <p:ph type="sldNum" sz="quarter" idx="10"/>
          </p:nvPr>
        </p:nvSpPr>
        <p:spPr/>
        <p:txBody>
          <a:bodyPr/>
          <a:lstStyle/>
          <a:p>
            <a:fld id="{39679DA2-5959-4B24-8412-1EB0951B8A62}" type="slidenum">
              <a:rPr lang="de-DE" smtClean="0"/>
              <a:t>12</a:t>
            </a:fld>
            <a:endParaRPr lang="de-DE"/>
          </a:p>
        </p:txBody>
      </p:sp>
    </p:spTree>
    <p:extLst>
      <p:ext uri="{BB962C8B-B14F-4D97-AF65-F5344CB8AC3E}">
        <p14:creationId xmlns:p14="http://schemas.microsoft.com/office/powerpoint/2010/main" val="1706240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Given</a:t>
            </a:r>
            <a:r>
              <a:rPr lang="de-DE" dirty="0" smtClean="0"/>
              <a:t> </a:t>
            </a:r>
            <a:r>
              <a:rPr lang="de-DE" dirty="0" err="1" smtClean="0"/>
              <a:t>those</a:t>
            </a:r>
            <a:r>
              <a:rPr lang="de-DE" dirty="0" smtClean="0"/>
              <a:t> </a:t>
            </a:r>
            <a:r>
              <a:rPr lang="de-DE" dirty="0" err="1" smtClean="0"/>
              <a:t>operators</a:t>
            </a:r>
            <a:r>
              <a:rPr lang="de-DE" baseline="0" dirty="0" smtClean="0"/>
              <a:t> </a:t>
            </a:r>
            <a:r>
              <a:rPr lang="de-DE" baseline="0" dirty="0" err="1" smtClean="0"/>
              <a:t>we</a:t>
            </a:r>
            <a:r>
              <a:rPr lang="de-DE" baseline="0" dirty="0" smtClean="0"/>
              <a:t> </a:t>
            </a:r>
            <a:r>
              <a:rPr lang="de-DE" baseline="0" dirty="0" err="1" smtClean="0"/>
              <a:t>wondered</a:t>
            </a:r>
            <a:r>
              <a:rPr lang="de-DE" baseline="0" dirty="0" smtClean="0"/>
              <a:t>: </a:t>
            </a:r>
            <a:r>
              <a:rPr lang="de-DE" baseline="0" dirty="0" err="1" smtClean="0"/>
              <a:t>does</a:t>
            </a:r>
            <a:r>
              <a:rPr lang="de-DE" baseline="0" dirty="0" smtClean="0"/>
              <a:t> </a:t>
            </a:r>
            <a:r>
              <a:rPr lang="de-DE" baseline="0" dirty="0" err="1" smtClean="0"/>
              <a:t>the</a:t>
            </a:r>
            <a:r>
              <a:rPr lang="de-DE" baseline="0" dirty="0" smtClean="0"/>
              <a:t> </a:t>
            </a:r>
            <a:r>
              <a:rPr lang="de-DE" baseline="0" dirty="0" err="1" smtClean="0"/>
              <a:t>coupling</a:t>
            </a:r>
            <a:r>
              <a:rPr lang="de-DE" baseline="0" dirty="0" smtClean="0"/>
              <a:t> </a:t>
            </a:r>
            <a:r>
              <a:rPr lang="de-DE" baseline="0" dirty="0" err="1" smtClean="0"/>
              <a:t>effect</a:t>
            </a:r>
            <a:r>
              <a:rPr lang="de-DE" baseline="0" dirty="0" smtClean="0"/>
              <a:t> </a:t>
            </a:r>
            <a:r>
              <a:rPr lang="de-DE" baseline="0" dirty="0" err="1" smtClean="0"/>
              <a:t>exist</a:t>
            </a:r>
            <a:r>
              <a:rPr lang="de-DE" baseline="0" dirty="0" smtClean="0"/>
              <a:t>? </a:t>
            </a:r>
            <a:r>
              <a:rPr lang="de-DE" baseline="0" dirty="0" err="1" smtClean="0"/>
              <a:t>And</a:t>
            </a:r>
            <a:r>
              <a:rPr lang="de-DE" baseline="0" dirty="0" smtClean="0"/>
              <a:t> </a:t>
            </a:r>
            <a:r>
              <a:rPr lang="de-DE" baseline="0" dirty="0" err="1" smtClean="0"/>
              <a:t>we</a:t>
            </a:r>
            <a:r>
              <a:rPr lang="de-DE" baseline="0" dirty="0" smtClean="0"/>
              <a:t> </a:t>
            </a:r>
            <a:r>
              <a:rPr lang="de-DE" baseline="0" dirty="0" err="1" smtClean="0"/>
              <a:t>found</a:t>
            </a:r>
            <a:r>
              <a:rPr lang="de-DE" baseline="0" dirty="0" smtClean="0"/>
              <a:t> </a:t>
            </a:r>
            <a:r>
              <a:rPr lang="de-DE" baseline="0" dirty="0" err="1" smtClean="0"/>
              <a:t>two</a:t>
            </a:r>
            <a:r>
              <a:rPr lang="de-DE" baseline="0" dirty="0" smtClean="0"/>
              <a:t> </a:t>
            </a:r>
            <a:r>
              <a:rPr lang="de-DE" baseline="0" dirty="0" err="1" smtClean="0"/>
              <a:t>exceptions</a:t>
            </a:r>
            <a:r>
              <a:rPr lang="de-DE" baseline="0" dirty="0" smtClean="0"/>
              <a:t> </a:t>
            </a:r>
            <a:r>
              <a:rPr lang="de-DE" baseline="0" dirty="0" err="1" smtClean="0"/>
              <a:t>where</a:t>
            </a:r>
            <a:r>
              <a:rPr lang="de-DE" baseline="0" dirty="0" smtClean="0"/>
              <a:t> </a:t>
            </a:r>
            <a:r>
              <a:rPr lang="de-DE" baseline="0" dirty="0" err="1" smtClean="0"/>
              <a:t>this</a:t>
            </a:r>
            <a:r>
              <a:rPr lang="de-DE" baseline="0" dirty="0" smtClean="0"/>
              <a:t> was not </a:t>
            </a:r>
            <a:r>
              <a:rPr lang="de-DE" baseline="0" dirty="0" err="1" smtClean="0"/>
              <a:t>the</a:t>
            </a:r>
            <a:r>
              <a:rPr lang="de-DE" baseline="0" dirty="0" smtClean="0"/>
              <a:t> </a:t>
            </a:r>
            <a:r>
              <a:rPr lang="de-DE" baseline="0" dirty="0" err="1" smtClean="0"/>
              <a:t>case</a:t>
            </a:r>
            <a:r>
              <a:rPr lang="de-DE" baseline="0" dirty="0" smtClean="0"/>
              <a:t>, </a:t>
            </a:r>
            <a:r>
              <a:rPr lang="de-DE" baseline="0" dirty="0" err="1" smtClean="0"/>
              <a:t>meaning</a:t>
            </a:r>
            <a:r>
              <a:rPr lang="de-DE" baseline="0" dirty="0" smtClean="0"/>
              <a:t> </a:t>
            </a:r>
            <a:r>
              <a:rPr lang="de-DE" baseline="0" dirty="0" err="1" smtClean="0"/>
              <a:t>that</a:t>
            </a:r>
            <a:endParaRPr lang="de-DE" baseline="0" dirty="0" smtClean="0"/>
          </a:p>
          <a:p>
            <a:endParaRPr lang="de-DE" baseline="0" dirty="0" smtClean="0"/>
          </a:p>
          <a:p>
            <a:r>
              <a:rPr lang="de-DE" baseline="0" dirty="0" smtClean="0"/>
              <a:t>* Killing FOMs </a:t>
            </a:r>
            <a:r>
              <a:rPr lang="de-DE" baseline="0" dirty="0" err="1" smtClean="0"/>
              <a:t>is</a:t>
            </a:r>
            <a:r>
              <a:rPr lang="de-DE" baseline="0" dirty="0" smtClean="0"/>
              <a:t> not </a:t>
            </a:r>
            <a:r>
              <a:rPr lang="de-DE" baseline="0" dirty="0" err="1" smtClean="0"/>
              <a:t>enough</a:t>
            </a:r>
            <a:r>
              <a:rPr lang="de-DE" baseline="0" dirty="0" smtClean="0"/>
              <a:t>.</a:t>
            </a:r>
          </a:p>
          <a:p>
            <a:endParaRPr lang="de-DE" dirty="0" smtClean="0"/>
          </a:p>
        </p:txBody>
      </p:sp>
      <p:sp>
        <p:nvSpPr>
          <p:cNvPr id="4" name="Foliennummernplatzhalter 3"/>
          <p:cNvSpPr>
            <a:spLocks noGrp="1"/>
          </p:cNvSpPr>
          <p:nvPr>
            <p:ph type="sldNum" sz="quarter" idx="10"/>
          </p:nvPr>
        </p:nvSpPr>
        <p:spPr/>
        <p:txBody>
          <a:bodyPr/>
          <a:lstStyle/>
          <a:p>
            <a:fld id="{39679DA2-5959-4B24-8412-1EB0951B8A62}" type="slidenum">
              <a:rPr lang="de-DE" smtClean="0"/>
              <a:t>13</a:t>
            </a:fld>
            <a:endParaRPr lang="de-DE"/>
          </a:p>
        </p:txBody>
      </p:sp>
    </p:spTree>
    <p:extLst>
      <p:ext uri="{BB962C8B-B14F-4D97-AF65-F5344CB8AC3E}">
        <p14:creationId xmlns:p14="http://schemas.microsoft.com/office/powerpoint/2010/main" val="2793139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a:t>
            </a:r>
            <a:r>
              <a:rPr lang="de-DE" baseline="0" dirty="0" smtClean="0"/>
              <a:t> </a:t>
            </a:r>
            <a:r>
              <a:rPr lang="de-DE" baseline="0" dirty="0" err="1" smtClean="0"/>
              <a:t>first</a:t>
            </a:r>
            <a:r>
              <a:rPr lang="de-DE" baseline="0" dirty="0" smtClean="0"/>
              <a:t> </a:t>
            </a:r>
            <a:r>
              <a:rPr lang="de-DE" baseline="0" dirty="0" err="1" smtClean="0"/>
              <a:t>problem</a:t>
            </a:r>
            <a:r>
              <a:rPr lang="de-DE" baseline="0" dirty="0" smtClean="0"/>
              <a:t> </a:t>
            </a:r>
            <a:r>
              <a:rPr lang="de-DE" baseline="0" dirty="0" err="1" smtClean="0"/>
              <a:t>is</a:t>
            </a:r>
            <a:r>
              <a:rPr lang="de-DE" baseline="0" dirty="0" smtClean="0"/>
              <a:t> </a:t>
            </a:r>
            <a:r>
              <a:rPr lang="de-DE" baseline="0" dirty="0" err="1" smtClean="0"/>
              <a:t>failure</a:t>
            </a:r>
            <a:r>
              <a:rPr lang="de-DE" baseline="0" dirty="0" smtClean="0"/>
              <a:t> </a:t>
            </a:r>
            <a:r>
              <a:rPr lang="de-DE" baseline="0" dirty="0" err="1" smtClean="0"/>
              <a:t>masking</a:t>
            </a:r>
            <a:r>
              <a:rPr lang="de-DE" baseline="0" dirty="0" smtClean="0"/>
              <a:t>:</a:t>
            </a:r>
          </a:p>
          <a:p>
            <a:endParaRPr lang="de-DE" dirty="0" smtClean="0"/>
          </a:p>
          <a:p>
            <a:r>
              <a:rPr lang="de-DE" dirty="0" err="1" smtClean="0"/>
              <a:t>Two</a:t>
            </a:r>
            <a:r>
              <a:rPr lang="de-DE" dirty="0" smtClean="0"/>
              <a:t> </a:t>
            </a:r>
            <a:r>
              <a:rPr lang="de-DE" dirty="0" err="1" smtClean="0"/>
              <a:t>or</a:t>
            </a:r>
            <a:r>
              <a:rPr lang="de-DE" dirty="0" smtClean="0"/>
              <a:t> </a:t>
            </a:r>
            <a:r>
              <a:rPr lang="de-DE" dirty="0" err="1" smtClean="0"/>
              <a:t>more</a:t>
            </a:r>
            <a:r>
              <a:rPr lang="de-DE" dirty="0" smtClean="0"/>
              <a:t> </a:t>
            </a:r>
            <a:r>
              <a:rPr lang="de-DE" dirty="0" err="1" smtClean="0"/>
              <a:t>injected</a:t>
            </a:r>
            <a:r>
              <a:rPr lang="de-DE" dirty="0" smtClean="0"/>
              <a:t> </a:t>
            </a:r>
            <a:r>
              <a:rPr lang="de-DE" dirty="0" err="1" smtClean="0"/>
              <a:t>system</a:t>
            </a:r>
            <a:r>
              <a:rPr lang="de-DE" dirty="0" smtClean="0"/>
              <a:t> </a:t>
            </a:r>
            <a:r>
              <a:rPr lang="de-DE" dirty="0" err="1" smtClean="0"/>
              <a:t>faults</a:t>
            </a:r>
            <a:r>
              <a:rPr lang="de-DE" dirty="0" smtClean="0"/>
              <a:t> </a:t>
            </a:r>
            <a:r>
              <a:rPr lang="de-DE" dirty="0" err="1" smtClean="0"/>
              <a:t>might</a:t>
            </a:r>
            <a:r>
              <a:rPr lang="de-DE" dirty="0" smtClean="0"/>
              <a:t> </a:t>
            </a:r>
            <a:r>
              <a:rPr lang="de-DE" dirty="0" err="1" smtClean="0"/>
              <a:t>mask</a:t>
            </a:r>
            <a:r>
              <a:rPr lang="de-DE" dirty="0" smtClean="0"/>
              <a:t> </a:t>
            </a:r>
            <a:r>
              <a:rPr lang="de-DE" dirty="0" err="1" smtClean="0"/>
              <a:t>the</a:t>
            </a:r>
            <a:r>
              <a:rPr lang="de-DE" dirty="0" smtClean="0"/>
              <a:t> </a:t>
            </a:r>
            <a:r>
              <a:rPr lang="de-DE" dirty="0" err="1" smtClean="0"/>
              <a:t>effect</a:t>
            </a:r>
            <a:r>
              <a:rPr lang="de-DE" dirty="0" smtClean="0"/>
              <a:t> </a:t>
            </a:r>
            <a:r>
              <a:rPr lang="de-DE" dirty="0" err="1" smtClean="0"/>
              <a:t>of</a:t>
            </a:r>
            <a:r>
              <a:rPr lang="de-DE" dirty="0" smtClean="0"/>
              <a:t> </a:t>
            </a:r>
            <a:r>
              <a:rPr lang="de-DE" dirty="0" err="1" smtClean="0"/>
              <a:t>one</a:t>
            </a:r>
            <a:r>
              <a:rPr lang="de-DE" dirty="0" smtClean="0"/>
              <a:t> </a:t>
            </a:r>
            <a:r>
              <a:rPr lang="de-DE" dirty="0" err="1" smtClean="0"/>
              <a:t>another</a:t>
            </a:r>
            <a:r>
              <a:rPr lang="de-DE" dirty="0" smtClean="0"/>
              <a:t>. </a:t>
            </a:r>
            <a:r>
              <a:rPr lang="de-DE" dirty="0" err="1" smtClean="0"/>
              <a:t>If</a:t>
            </a:r>
            <a:r>
              <a:rPr lang="de-DE" dirty="0" smtClean="0"/>
              <a:t> </a:t>
            </a:r>
            <a:r>
              <a:rPr lang="de-DE" dirty="0" err="1" smtClean="0"/>
              <a:t>so,their</a:t>
            </a:r>
            <a:r>
              <a:rPr lang="de-DE" dirty="0" smtClean="0"/>
              <a:t> </a:t>
            </a:r>
            <a:r>
              <a:rPr lang="de-DE" dirty="0" err="1" smtClean="0"/>
              <a:t>combination</a:t>
            </a:r>
            <a:r>
              <a:rPr lang="de-DE" dirty="0" smtClean="0"/>
              <a:t> </a:t>
            </a:r>
            <a:r>
              <a:rPr lang="de-DE" dirty="0" err="1" smtClean="0"/>
              <a:t>cannot</a:t>
            </a:r>
            <a:r>
              <a:rPr lang="de-DE" baseline="0" dirty="0" smtClean="0"/>
              <a:t> </a:t>
            </a:r>
            <a:r>
              <a:rPr lang="de-DE" dirty="0" err="1" smtClean="0"/>
              <a:t>be</a:t>
            </a:r>
            <a:r>
              <a:rPr lang="de-DE" baseline="0" dirty="0" smtClean="0"/>
              <a:t> </a:t>
            </a:r>
            <a:r>
              <a:rPr lang="de-DE" dirty="0" err="1" smtClean="0"/>
              <a:t>killed</a:t>
            </a:r>
            <a:r>
              <a:rPr lang="de-DE" baseline="0" dirty="0" smtClean="0"/>
              <a:t> </a:t>
            </a:r>
            <a:r>
              <a:rPr lang="de-DE" dirty="0" err="1" smtClean="0"/>
              <a:t>by</a:t>
            </a:r>
            <a:r>
              <a:rPr lang="de-DE" baseline="0" dirty="0" smtClean="0"/>
              <a:t> </a:t>
            </a:r>
            <a:r>
              <a:rPr lang="de-DE" dirty="0" err="1" smtClean="0"/>
              <a:t>any</a:t>
            </a:r>
            <a:r>
              <a:rPr lang="de-DE" baseline="0" dirty="0" smtClean="0"/>
              <a:t> </a:t>
            </a:r>
            <a:r>
              <a:rPr lang="de-DE" dirty="0" err="1" smtClean="0"/>
              <a:t>test</a:t>
            </a:r>
            <a:r>
              <a:rPr lang="de-DE" baseline="0" dirty="0" smtClean="0"/>
              <a:t> </a:t>
            </a:r>
            <a:r>
              <a:rPr lang="de-DE" dirty="0" err="1" smtClean="0"/>
              <a:t>case</a:t>
            </a:r>
            <a:r>
              <a:rPr lang="de-DE" dirty="0" smtClean="0"/>
              <a:t> </a:t>
            </a:r>
            <a:r>
              <a:rPr lang="de-DE" dirty="0" err="1" smtClean="0"/>
              <a:t>of</a:t>
            </a:r>
            <a:r>
              <a:rPr lang="de-DE" baseline="0" dirty="0" smtClean="0"/>
              <a:t> </a:t>
            </a:r>
            <a:r>
              <a:rPr lang="de-DE" dirty="0" err="1" smtClean="0"/>
              <a:t>the</a:t>
            </a:r>
            <a:r>
              <a:rPr lang="de-DE" baseline="0" dirty="0" smtClean="0"/>
              <a:t> </a:t>
            </a:r>
            <a:r>
              <a:rPr lang="de-DE" dirty="0" err="1" smtClean="0"/>
              <a:t>suite</a:t>
            </a:r>
            <a:r>
              <a:rPr lang="de-DE" dirty="0" smtClean="0"/>
              <a:t>.</a:t>
            </a:r>
          </a:p>
          <a:p>
            <a:endParaRPr lang="de-DE" dirty="0" smtClean="0"/>
          </a:p>
          <a:p>
            <a:r>
              <a:rPr lang="de-DE" dirty="0" err="1" smtClean="0"/>
              <a:t>Effect</a:t>
            </a:r>
            <a:r>
              <a:rPr lang="de-DE" dirty="0" smtClean="0"/>
              <a:t>: A </a:t>
            </a:r>
            <a:r>
              <a:rPr lang="de-DE" dirty="0" err="1" smtClean="0"/>
              <a:t>test</a:t>
            </a:r>
            <a:r>
              <a:rPr lang="de-DE" dirty="0" smtClean="0"/>
              <a:t> </a:t>
            </a:r>
            <a:r>
              <a:rPr lang="de-DE" dirty="0" err="1" smtClean="0"/>
              <a:t>case</a:t>
            </a:r>
            <a:r>
              <a:rPr lang="de-DE" dirty="0" smtClean="0"/>
              <a:t> </a:t>
            </a:r>
            <a:r>
              <a:rPr lang="de-DE" dirty="0" err="1" smtClean="0"/>
              <a:t>that</a:t>
            </a:r>
            <a:r>
              <a:rPr lang="de-DE" dirty="0" smtClean="0"/>
              <a:t> was </a:t>
            </a:r>
            <a:r>
              <a:rPr lang="de-DE" dirty="0" err="1" smtClean="0"/>
              <a:t>originally</a:t>
            </a:r>
            <a:r>
              <a:rPr lang="de-DE" dirty="0" smtClean="0"/>
              <a:t> </a:t>
            </a:r>
            <a:r>
              <a:rPr lang="de-DE" dirty="0" err="1" smtClean="0"/>
              <a:t>selected</a:t>
            </a:r>
            <a:r>
              <a:rPr lang="de-DE" dirty="0" smtClean="0"/>
              <a:t> </a:t>
            </a:r>
            <a:r>
              <a:rPr lang="de-DE" dirty="0" err="1" smtClean="0"/>
              <a:t>for</a:t>
            </a:r>
            <a:r>
              <a:rPr lang="de-DE" dirty="0" smtClean="0"/>
              <a:t> </a:t>
            </a:r>
            <a:r>
              <a:rPr lang="de-DE" dirty="0" err="1" smtClean="0"/>
              <a:t>revealing</a:t>
            </a:r>
            <a:r>
              <a:rPr lang="de-DE" dirty="0" smtClean="0"/>
              <a:t> </a:t>
            </a:r>
            <a:r>
              <a:rPr lang="de-DE" dirty="0" err="1" smtClean="0"/>
              <a:t>failures</a:t>
            </a:r>
            <a:r>
              <a:rPr lang="de-DE" dirty="0" smtClean="0"/>
              <a:t> </a:t>
            </a:r>
            <a:r>
              <a:rPr lang="de-DE" dirty="0" err="1" smtClean="0"/>
              <a:t>from</a:t>
            </a:r>
            <a:r>
              <a:rPr lang="de-DE" dirty="0" smtClean="0"/>
              <a:t> </a:t>
            </a:r>
            <a:r>
              <a:rPr lang="de-DE" dirty="0" err="1" smtClean="0"/>
              <a:t>one</a:t>
            </a:r>
            <a:r>
              <a:rPr lang="de-DE" dirty="0" smtClean="0"/>
              <a:t> </a:t>
            </a:r>
            <a:r>
              <a:rPr lang="de-DE" dirty="0" err="1" smtClean="0"/>
              <a:t>of</a:t>
            </a:r>
            <a:r>
              <a:rPr lang="de-DE" dirty="0" smtClean="0"/>
              <a:t> </a:t>
            </a:r>
            <a:r>
              <a:rPr lang="de-DE" dirty="0" err="1" smtClean="0"/>
              <a:t>these</a:t>
            </a:r>
            <a:r>
              <a:rPr lang="de-DE" dirty="0" smtClean="0"/>
              <a:t> </a:t>
            </a:r>
            <a:r>
              <a:rPr lang="de-DE" dirty="0" err="1" smtClean="0"/>
              <a:t>faults</a:t>
            </a:r>
            <a:r>
              <a:rPr lang="de-DE" dirty="0" smtClean="0"/>
              <a:t> </a:t>
            </a:r>
            <a:r>
              <a:rPr lang="de-DE" dirty="0" err="1" smtClean="0"/>
              <a:t>might</a:t>
            </a:r>
            <a:r>
              <a:rPr lang="de-DE" dirty="0" smtClean="0"/>
              <a:t> </a:t>
            </a:r>
            <a:r>
              <a:rPr lang="de-DE" dirty="0" err="1" smtClean="0"/>
              <a:t>falsely</a:t>
            </a:r>
            <a:r>
              <a:rPr lang="de-DE" dirty="0" smtClean="0"/>
              <a:t> pass in real </a:t>
            </a:r>
            <a:r>
              <a:rPr lang="de-DE" dirty="0" err="1" smtClean="0"/>
              <a:t>operation</a:t>
            </a:r>
            <a:r>
              <a:rPr lang="de-DE" dirty="0" smtClean="0"/>
              <a:t> </a:t>
            </a:r>
            <a:r>
              <a:rPr lang="de-DE" dirty="0" err="1" smtClean="0"/>
              <a:t>if</a:t>
            </a:r>
            <a:r>
              <a:rPr lang="de-DE" dirty="0" smtClean="0"/>
              <a:t> </a:t>
            </a:r>
            <a:r>
              <a:rPr lang="de-DE" dirty="0" err="1" smtClean="0"/>
              <a:t>the</a:t>
            </a:r>
            <a:r>
              <a:rPr lang="de-DE" dirty="0" smtClean="0"/>
              <a:t> </a:t>
            </a:r>
            <a:r>
              <a:rPr lang="de-DE" dirty="0" err="1" smtClean="0"/>
              <a:t>program</a:t>
            </a:r>
            <a:r>
              <a:rPr lang="de-DE" dirty="0" smtClean="0"/>
              <a:t> </a:t>
            </a:r>
            <a:r>
              <a:rPr lang="de-DE" dirty="0" err="1" smtClean="0"/>
              <a:t>comprises</a:t>
            </a:r>
            <a:r>
              <a:rPr lang="de-DE" dirty="0" smtClean="0"/>
              <a:t> </a:t>
            </a:r>
            <a:r>
              <a:rPr lang="de-DE" dirty="0" err="1" smtClean="0"/>
              <a:t>both</a:t>
            </a:r>
            <a:r>
              <a:rPr lang="de-DE" dirty="0" smtClean="0"/>
              <a:t>. </a:t>
            </a:r>
          </a:p>
          <a:p>
            <a:endParaRPr lang="de-DE" dirty="0" smtClean="0"/>
          </a:p>
          <a:p>
            <a:r>
              <a:rPr lang="de-DE" dirty="0" err="1" smtClean="0"/>
              <a:t>One</a:t>
            </a:r>
            <a:r>
              <a:rPr lang="de-DE" dirty="0" smtClean="0"/>
              <a:t> </a:t>
            </a:r>
            <a:r>
              <a:rPr lang="de-DE" dirty="0" err="1" smtClean="0"/>
              <a:t>robot</a:t>
            </a:r>
            <a:r>
              <a:rPr lang="de-DE" dirty="0" smtClean="0"/>
              <a:t> </a:t>
            </a:r>
            <a:r>
              <a:rPr lang="de-DE" dirty="0" err="1" smtClean="0"/>
              <a:t>erroneously</a:t>
            </a:r>
            <a:r>
              <a:rPr lang="de-DE" dirty="0" smtClean="0"/>
              <a:t> </a:t>
            </a:r>
            <a:r>
              <a:rPr lang="de-DE" dirty="0" err="1" smtClean="0"/>
              <a:t>sends</a:t>
            </a:r>
            <a:r>
              <a:rPr lang="de-DE" dirty="0" smtClean="0"/>
              <a:t> a </a:t>
            </a:r>
            <a:r>
              <a:rPr lang="de-DE" dirty="0" err="1" smtClean="0"/>
              <a:t>reconfiguration</a:t>
            </a:r>
            <a:r>
              <a:rPr lang="de-DE" dirty="0" smtClean="0"/>
              <a:t> </a:t>
            </a:r>
            <a:r>
              <a:rPr lang="de-DE" dirty="0" err="1" smtClean="0"/>
              <a:t>message</a:t>
            </a:r>
            <a:r>
              <a:rPr lang="de-DE" dirty="0" smtClean="0"/>
              <a:t> </a:t>
            </a:r>
            <a:r>
              <a:rPr lang="de-DE" dirty="0" err="1" smtClean="0"/>
              <a:t>while</a:t>
            </a:r>
            <a:r>
              <a:rPr lang="de-DE" dirty="0" smtClean="0"/>
              <a:t> </a:t>
            </a:r>
            <a:r>
              <a:rPr lang="de-DE" dirty="0" err="1" smtClean="0"/>
              <a:t>another</a:t>
            </a:r>
            <a:r>
              <a:rPr lang="de-DE" dirty="0" smtClean="0"/>
              <a:t> </a:t>
            </a:r>
            <a:r>
              <a:rPr lang="de-DE" dirty="0" err="1" smtClean="0"/>
              <a:t>does</a:t>
            </a:r>
            <a:r>
              <a:rPr lang="de-DE" dirty="0" smtClean="0"/>
              <a:t> </a:t>
            </a:r>
            <a:r>
              <a:rPr lang="de-DE" dirty="0" err="1" smtClean="0"/>
              <a:t>erroneously</a:t>
            </a:r>
            <a:r>
              <a:rPr lang="de-DE" dirty="0" smtClean="0"/>
              <a:t> not.</a:t>
            </a:r>
          </a:p>
          <a:p>
            <a:r>
              <a:rPr lang="de-DE" dirty="0" err="1" smtClean="0"/>
              <a:t>Considering</a:t>
            </a:r>
            <a:r>
              <a:rPr lang="de-DE" dirty="0" smtClean="0"/>
              <a:t> </a:t>
            </a:r>
            <a:r>
              <a:rPr lang="de-DE" dirty="0" err="1" smtClean="0"/>
              <a:t>these</a:t>
            </a:r>
            <a:r>
              <a:rPr lang="de-DE" dirty="0" smtClean="0"/>
              <a:t> </a:t>
            </a:r>
            <a:r>
              <a:rPr lang="de-DE" dirty="0" err="1" smtClean="0"/>
              <a:t>faults</a:t>
            </a:r>
            <a:r>
              <a:rPr lang="de-DE" dirty="0" smtClean="0"/>
              <a:t> </a:t>
            </a:r>
            <a:r>
              <a:rPr lang="de-DE" dirty="0" err="1" smtClean="0"/>
              <a:t>separately</a:t>
            </a:r>
            <a:r>
              <a:rPr lang="de-DE" dirty="0" smtClean="0"/>
              <a:t> </a:t>
            </a:r>
            <a:r>
              <a:rPr lang="de-DE" dirty="0" err="1" smtClean="0"/>
              <a:t>we</a:t>
            </a:r>
            <a:r>
              <a:rPr lang="de-DE" dirty="0" smtClean="0"/>
              <a:t> </a:t>
            </a:r>
            <a:r>
              <a:rPr lang="de-DE" dirty="0" err="1" smtClean="0"/>
              <a:t>would</a:t>
            </a:r>
            <a:r>
              <a:rPr lang="de-DE" dirty="0" smtClean="0"/>
              <a:t> </a:t>
            </a:r>
            <a:r>
              <a:rPr lang="de-DE" dirty="0" err="1" smtClean="0"/>
              <a:t>either</a:t>
            </a:r>
            <a:r>
              <a:rPr lang="de-DE" dirty="0" smtClean="0"/>
              <a:t> </a:t>
            </a:r>
            <a:r>
              <a:rPr lang="de-DE" dirty="0" err="1" smtClean="0"/>
              <a:t>observe</a:t>
            </a:r>
            <a:r>
              <a:rPr lang="de-DE" dirty="0" smtClean="0"/>
              <a:t> </a:t>
            </a:r>
            <a:r>
              <a:rPr lang="de-DE" dirty="0" err="1" smtClean="0"/>
              <a:t>that</a:t>
            </a:r>
            <a:r>
              <a:rPr lang="de-DE" dirty="0" smtClean="0"/>
              <a:t> </a:t>
            </a:r>
            <a:r>
              <a:rPr lang="de-DE" dirty="0" err="1" smtClean="0"/>
              <a:t>no</a:t>
            </a:r>
            <a:r>
              <a:rPr lang="de-DE" dirty="0" smtClean="0"/>
              <a:t> </a:t>
            </a:r>
            <a:r>
              <a:rPr lang="de-DE" dirty="0" err="1" smtClean="0"/>
              <a:t>reconfiguration</a:t>
            </a:r>
            <a:r>
              <a:rPr lang="de-DE" dirty="0" smtClean="0"/>
              <a:t> </a:t>
            </a:r>
            <a:r>
              <a:rPr lang="de-DE" dirty="0" err="1" smtClean="0"/>
              <a:t>took</a:t>
            </a:r>
            <a:r>
              <a:rPr lang="de-DE" dirty="0" smtClean="0"/>
              <a:t> </a:t>
            </a:r>
            <a:r>
              <a:rPr lang="de-DE" dirty="0" err="1" smtClean="0"/>
              <a:t>place</a:t>
            </a:r>
            <a:r>
              <a:rPr lang="de-DE" dirty="0" smtClean="0"/>
              <a:t> </a:t>
            </a:r>
            <a:r>
              <a:rPr lang="de-DE" dirty="0" err="1" smtClean="0"/>
              <a:t>although</a:t>
            </a:r>
            <a:r>
              <a:rPr lang="de-DE" dirty="0" smtClean="0"/>
              <a:t> </a:t>
            </a:r>
            <a:r>
              <a:rPr lang="de-DE" dirty="0" err="1" smtClean="0"/>
              <a:t>it</a:t>
            </a:r>
            <a:r>
              <a:rPr lang="de-DE" dirty="0" smtClean="0"/>
              <a:t> </a:t>
            </a:r>
            <a:r>
              <a:rPr lang="de-DE" dirty="0" err="1" smtClean="0"/>
              <a:t>should</a:t>
            </a:r>
            <a:r>
              <a:rPr lang="de-DE" dirty="0" smtClean="0"/>
              <a:t> </a:t>
            </a:r>
            <a:r>
              <a:rPr lang="de-DE" dirty="0" err="1" smtClean="0"/>
              <a:t>or</a:t>
            </a:r>
            <a:r>
              <a:rPr lang="de-DE" dirty="0" smtClean="0"/>
              <a:t> </a:t>
            </a:r>
            <a:r>
              <a:rPr lang="de-DE" dirty="0" err="1" smtClean="0"/>
              <a:t>that</a:t>
            </a:r>
            <a:r>
              <a:rPr lang="de-DE" dirty="0" smtClean="0"/>
              <a:t> a </a:t>
            </a:r>
            <a:r>
              <a:rPr lang="de-DE" dirty="0" err="1" smtClean="0"/>
              <a:t>reconfiguration</a:t>
            </a:r>
            <a:r>
              <a:rPr lang="de-DE" dirty="0" smtClean="0"/>
              <a:t> was </a:t>
            </a:r>
            <a:r>
              <a:rPr lang="de-DE" dirty="0" err="1" smtClean="0"/>
              <a:t>unnecessarily</a:t>
            </a:r>
            <a:r>
              <a:rPr lang="de-DE" dirty="0" smtClean="0"/>
              <a:t> </a:t>
            </a:r>
            <a:r>
              <a:rPr lang="de-DE" dirty="0" err="1" smtClean="0"/>
              <a:t>triggered</a:t>
            </a:r>
            <a:r>
              <a:rPr lang="de-DE" dirty="0" smtClean="0"/>
              <a:t>. </a:t>
            </a:r>
          </a:p>
          <a:p>
            <a:r>
              <a:rPr lang="de-DE" dirty="0" smtClean="0"/>
              <a:t>In </a:t>
            </a:r>
            <a:r>
              <a:rPr lang="de-DE" dirty="0" err="1" smtClean="0"/>
              <a:t>combination</a:t>
            </a:r>
            <a:r>
              <a:rPr lang="de-DE" dirty="0" smtClean="0"/>
              <a:t>, </a:t>
            </a:r>
            <a:r>
              <a:rPr lang="de-DE" dirty="0" err="1" smtClean="0"/>
              <a:t>however</a:t>
            </a:r>
            <a:r>
              <a:rPr lang="de-DE" dirty="0" smtClean="0"/>
              <a:t>, a </a:t>
            </a:r>
            <a:r>
              <a:rPr lang="de-DE" dirty="0" err="1" smtClean="0"/>
              <a:t>reconfiguration</a:t>
            </a:r>
            <a:r>
              <a:rPr lang="de-DE" dirty="0" smtClean="0"/>
              <a:t> </a:t>
            </a:r>
            <a:r>
              <a:rPr lang="de-DE" dirty="0" err="1" smtClean="0"/>
              <a:t>takes</a:t>
            </a:r>
            <a:r>
              <a:rPr lang="de-DE" dirty="0" smtClean="0"/>
              <a:t> </a:t>
            </a:r>
            <a:r>
              <a:rPr lang="de-DE" dirty="0" err="1" smtClean="0"/>
              <a:t>place</a:t>
            </a:r>
            <a:r>
              <a:rPr lang="de-DE" dirty="0" smtClean="0"/>
              <a:t> </a:t>
            </a:r>
            <a:r>
              <a:rPr lang="de-DE" dirty="0" err="1" smtClean="0"/>
              <a:t>and</a:t>
            </a:r>
            <a:r>
              <a:rPr lang="de-DE" dirty="0" smtClean="0"/>
              <a:t> </a:t>
            </a:r>
            <a:r>
              <a:rPr lang="de-DE" dirty="0" err="1" smtClean="0"/>
              <a:t>offers</a:t>
            </a:r>
            <a:r>
              <a:rPr lang="de-DE" dirty="0" smtClean="0"/>
              <a:t> </a:t>
            </a:r>
            <a:r>
              <a:rPr lang="de-DE" dirty="0" err="1" smtClean="0"/>
              <a:t>the</a:t>
            </a:r>
            <a:r>
              <a:rPr lang="de-DE" dirty="0" smtClean="0"/>
              <a:t> </a:t>
            </a:r>
            <a:r>
              <a:rPr lang="de-DE" dirty="0" err="1" smtClean="0"/>
              <a:t>chance</a:t>
            </a:r>
            <a:r>
              <a:rPr lang="de-DE" dirty="0" smtClean="0"/>
              <a:t> </a:t>
            </a:r>
            <a:r>
              <a:rPr lang="de-DE" dirty="0" err="1" smtClean="0"/>
              <a:t>that</a:t>
            </a:r>
            <a:r>
              <a:rPr lang="de-DE" dirty="0" smtClean="0"/>
              <a:t> a </a:t>
            </a:r>
            <a:r>
              <a:rPr lang="de-DE" dirty="0" err="1" smtClean="0"/>
              <a:t>correct</a:t>
            </a:r>
            <a:r>
              <a:rPr lang="de-DE" dirty="0" smtClean="0"/>
              <a:t> </a:t>
            </a:r>
            <a:r>
              <a:rPr lang="de-DE" dirty="0" err="1" smtClean="0"/>
              <a:t>configuration</a:t>
            </a:r>
            <a:r>
              <a:rPr lang="de-DE" dirty="0" smtClean="0"/>
              <a:t> </a:t>
            </a:r>
            <a:r>
              <a:rPr lang="de-DE" dirty="0" err="1" smtClean="0"/>
              <a:t>is</a:t>
            </a:r>
            <a:r>
              <a:rPr lang="de-DE" dirty="0" smtClean="0"/>
              <a:t> </a:t>
            </a:r>
            <a:r>
              <a:rPr lang="de-DE" dirty="0" err="1" smtClean="0"/>
              <a:t>chosen</a:t>
            </a:r>
            <a:r>
              <a:rPr lang="de-DE" dirty="0" smtClean="0"/>
              <a:t>.</a:t>
            </a:r>
          </a:p>
        </p:txBody>
      </p:sp>
      <p:sp>
        <p:nvSpPr>
          <p:cNvPr id="4" name="Foliennummernplatzhalter 3"/>
          <p:cNvSpPr>
            <a:spLocks noGrp="1"/>
          </p:cNvSpPr>
          <p:nvPr>
            <p:ph type="sldNum" sz="quarter" idx="10"/>
          </p:nvPr>
        </p:nvSpPr>
        <p:spPr/>
        <p:txBody>
          <a:bodyPr/>
          <a:lstStyle/>
          <a:p>
            <a:fld id="{39679DA2-5959-4B24-8412-1EB0951B8A62}" type="slidenum">
              <a:rPr lang="de-DE" smtClean="0"/>
              <a:t>14</a:t>
            </a:fld>
            <a:endParaRPr lang="de-DE"/>
          </a:p>
        </p:txBody>
      </p:sp>
    </p:spTree>
    <p:extLst>
      <p:ext uri="{BB962C8B-B14F-4D97-AF65-F5344CB8AC3E}">
        <p14:creationId xmlns:p14="http://schemas.microsoft.com/office/powerpoint/2010/main" val="2634858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second</a:t>
            </a:r>
            <a:r>
              <a:rPr lang="de-DE" dirty="0" smtClean="0"/>
              <a:t> </a:t>
            </a:r>
            <a:r>
              <a:rPr lang="de-DE" dirty="0" err="1" smtClean="0"/>
              <a:t>problem</a:t>
            </a:r>
            <a:r>
              <a:rPr lang="de-DE" dirty="0" smtClean="0"/>
              <a:t> </a:t>
            </a:r>
            <a:r>
              <a:rPr lang="de-DE" dirty="0" err="1" smtClean="0"/>
              <a:t>is</a:t>
            </a:r>
            <a:r>
              <a:rPr lang="de-DE" dirty="0" smtClean="0"/>
              <a:t> </a:t>
            </a:r>
            <a:r>
              <a:rPr lang="de-DE" dirty="0" err="1" smtClean="0"/>
              <a:t>failure</a:t>
            </a:r>
            <a:r>
              <a:rPr lang="de-DE" dirty="0" smtClean="0"/>
              <a:t> in </a:t>
            </a:r>
            <a:r>
              <a:rPr lang="de-DE" dirty="0" err="1" smtClean="0"/>
              <a:t>combination</a:t>
            </a:r>
            <a:r>
              <a:rPr lang="de-DE" dirty="0" smtClean="0"/>
              <a:t>.</a:t>
            </a:r>
          </a:p>
          <a:p>
            <a:endParaRPr lang="de-DE" dirty="0" smtClean="0"/>
          </a:p>
          <a:p>
            <a:r>
              <a:rPr lang="en-US" dirty="0" smtClean="0"/>
              <a:t>Particular failures might only be visible if the program comprises two or more system faults at the same time. </a:t>
            </a:r>
          </a:p>
          <a:p>
            <a:r>
              <a:rPr lang="en-US" dirty="0" smtClean="0"/>
              <a:t>If so, the test suite contains test cases not revealing one of the separate faults but doing so for the combination.</a:t>
            </a:r>
          </a:p>
          <a:p>
            <a:endParaRPr lang="de-DE" dirty="0" smtClean="0"/>
          </a:p>
          <a:p>
            <a:r>
              <a:rPr lang="de-DE" dirty="0" err="1" smtClean="0"/>
              <a:t>Effect</a:t>
            </a:r>
            <a:r>
              <a:rPr lang="de-DE" dirty="0" smtClean="0"/>
              <a:t>: </a:t>
            </a:r>
            <a:r>
              <a:rPr lang="de-DE" dirty="0" err="1" smtClean="0"/>
              <a:t>If</a:t>
            </a:r>
            <a:r>
              <a:rPr lang="de-DE" dirty="0" smtClean="0"/>
              <a:t> </a:t>
            </a:r>
            <a:r>
              <a:rPr lang="de-DE" dirty="0" err="1" smtClean="0"/>
              <a:t>we</a:t>
            </a:r>
            <a:r>
              <a:rPr lang="de-DE" dirty="0" smtClean="0"/>
              <a:t> </a:t>
            </a:r>
            <a:r>
              <a:rPr lang="de-DE" dirty="0" err="1" smtClean="0"/>
              <a:t>exclusively</a:t>
            </a:r>
            <a:r>
              <a:rPr lang="de-DE" dirty="0" smtClean="0"/>
              <a:t> </a:t>
            </a:r>
            <a:r>
              <a:rPr lang="de-DE" dirty="0" err="1" smtClean="0"/>
              <a:t>consider</a:t>
            </a:r>
            <a:r>
              <a:rPr lang="de-DE" dirty="0" smtClean="0"/>
              <a:t> FOMs, </a:t>
            </a:r>
            <a:r>
              <a:rPr lang="de-DE" dirty="0" err="1" smtClean="0"/>
              <a:t>each</a:t>
            </a:r>
            <a:r>
              <a:rPr lang="de-DE" dirty="0" smtClean="0"/>
              <a:t> </a:t>
            </a:r>
            <a:r>
              <a:rPr lang="de-DE" dirty="0" err="1" smtClean="0"/>
              <a:t>of</a:t>
            </a:r>
            <a:r>
              <a:rPr lang="de-DE" dirty="0" smtClean="0"/>
              <a:t> </a:t>
            </a:r>
            <a:r>
              <a:rPr lang="de-DE" dirty="0" err="1" smtClean="0"/>
              <a:t>those</a:t>
            </a:r>
            <a:r>
              <a:rPr lang="de-DE" dirty="0" smtClean="0"/>
              <a:t> </a:t>
            </a:r>
            <a:r>
              <a:rPr lang="de-DE" dirty="0" err="1" smtClean="0"/>
              <a:t>cases</a:t>
            </a:r>
            <a:r>
              <a:rPr lang="de-DE" dirty="0" smtClean="0"/>
              <a:t> </a:t>
            </a:r>
            <a:r>
              <a:rPr lang="de-DE" dirty="0" err="1" smtClean="0"/>
              <a:t>reduces</a:t>
            </a:r>
            <a:r>
              <a:rPr lang="de-DE" dirty="0" smtClean="0"/>
              <a:t> </a:t>
            </a:r>
            <a:r>
              <a:rPr lang="de-DE" dirty="0" err="1" smtClean="0"/>
              <a:t>the</a:t>
            </a:r>
            <a:r>
              <a:rPr lang="de-DE" dirty="0" smtClean="0"/>
              <a:t> </a:t>
            </a:r>
            <a:r>
              <a:rPr lang="de-DE" dirty="0" err="1" smtClean="0"/>
              <a:t>probability</a:t>
            </a:r>
            <a:r>
              <a:rPr lang="de-DE" dirty="0" smtClean="0"/>
              <a:t> </a:t>
            </a:r>
            <a:r>
              <a:rPr lang="de-DE" dirty="0" err="1" smtClean="0"/>
              <a:t>to</a:t>
            </a:r>
            <a:r>
              <a:rPr lang="de-DE" dirty="0" smtClean="0"/>
              <a:t> </a:t>
            </a:r>
            <a:r>
              <a:rPr lang="de-DE" dirty="0" err="1" smtClean="0"/>
              <a:t>reveal</a:t>
            </a:r>
            <a:r>
              <a:rPr lang="de-DE" dirty="0" smtClean="0"/>
              <a:t> </a:t>
            </a:r>
            <a:r>
              <a:rPr lang="de-DE" dirty="0" err="1" smtClean="0"/>
              <a:t>the</a:t>
            </a:r>
            <a:r>
              <a:rPr lang="de-DE" dirty="0" smtClean="0"/>
              <a:t> HOM in real </a:t>
            </a:r>
            <a:r>
              <a:rPr lang="de-DE" dirty="0" err="1" smtClean="0"/>
              <a:t>operation</a:t>
            </a:r>
            <a:r>
              <a:rPr lang="de-DE" dirty="0" smtClean="0"/>
              <a:t>.</a:t>
            </a:r>
          </a:p>
          <a:p>
            <a:r>
              <a:rPr lang="de-DE" dirty="0" err="1" smtClean="0"/>
              <a:t>If</a:t>
            </a:r>
            <a:r>
              <a:rPr lang="de-DE" dirty="0" smtClean="0"/>
              <a:t> </a:t>
            </a:r>
            <a:r>
              <a:rPr lang="de-DE" dirty="0" err="1" smtClean="0"/>
              <a:t>this</a:t>
            </a:r>
            <a:r>
              <a:rPr lang="de-DE" dirty="0" smtClean="0"/>
              <a:t> </a:t>
            </a:r>
            <a:r>
              <a:rPr lang="de-DE" dirty="0" err="1" smtClean="0"/>
              <a:t>probability</a:t>
            </a:r>
            <a:r>
              <a:rPr lang="de-DE" dirty="0" smtClean="0"/>
              <a:t> </a:t>
            </a:r>
            <a:r>
              <a:rPr lang="de-DE" dirty="0" err="1" smtClean="0"/>
              <a:t>goes</a:t>
            </a:r>
            <a:r>
              <a:rPr lang="de-DE" dirty="0" smtClean="0"/>
              <a:t> </a:t>
            </a:r>
            <a:r>
              <a:rPr lang="de-DE" dirty="0" err="1" smtClean="0"/>
              <a:t>to</a:t>
            </a:r>
            <a:r>
              <a:rPr lang="de-DE" dirty="0" smtClean="0"/>
              <a:t> </a:t>
            </a:r>
            <a:r>
              <a:rPr lang="de-DE" dirty="0" err="1" smtClean="0"/>
              <a:t>zero</a:t>
            </a:r>
            <a:r>
              <a:rPr lang="de-DE" dirty="0" smtClean="0"/>
              <a:t>, i.e., </a:t>
            </a:r>
            <a:r>
              <a:rPr lang="de-DE" dirty="0" err="1" smtClean="0"/>
              <a:t>the</a:t>
            </a:r>
            <a:r>
              <a:rPr lang="de-DE" dirty="0" smtClean="0"/>
              <a:t> </a:t>
            </a:r>
            <a:r>
              <a:rPr lang="de-DE" dirty="0" err="1" smtClean="0"/>
              <a:t>reduced</a:t>
            </a:r>
            <a:r>
              <a:rPr lang="de-DE" dirty="0" smtClean="0"/>
              <a:t> </a:t>
            </a:r>
            <a:r>
              <a:rPr lang="de-DE" dirty="0" err="1" smtClean="0"/>
              <a:t>test</a:t>
            </a:r>
            <a:r>
              <a:rPr lang="de-DE" dirty="0" smtClean="0"/>
              <a:t> </a:t>
            </a:r>
            <a:r>
              <a:rPr lang="de-DE" dirty="0" err="1" smtClean="0"/>
              <a:t>suite</a:t>
            </a:r>
            <a:r>
              <a:rPr lang="de-DE" dirty="0" smtClean="0"/>
              <a:t> will not </a:t>
            </a:r>
            <a:r>
              <a:rPr lang="de-DE" dirty="0" err="1" smtClean="0"/>
              <a:t>include</a:t>
            </a:r>
            <a:r>
              <a:rPr lang="de-DE" dirty="0" smtClean="0"/>
              <a:t> a </a:t>
            </a:r>
            <a:r>
              <a:rPr lang="de-DE" dirty="0" err="1" smtClean="0"/>
              <a:t>test</a:t>
            </a:r>
            <a:r>
              <a:rPr lang="de-DE" dirty="0" smtClean="0"/>
              <a:t> </a:t>
            </a:r>
            <a:r>
              <a:rPr lang="de-DE" dirty="0" err="1" smtClean="0"/>
              <a:t>case</a:t>
            </a:r>
            <a:r>
              <a:rPr lang="de-DE" dirty="0" smtClean="0"/>
              <a:t> </a:t>
            </a:r>
            <a:r>
              <a:rPr lang="de-DE" dirty="0" err="1" smtClean="0"/>
              <a:t>that</a:t>
            </a:r>
            <a:r>
              <a:rPr lang="de-DE" dirty="0" smtClean="0"/>
              <a:t> </a:t>
            </a:r>
            <a:r>
              <a:rPr lang="de-DE" dirty="0" err="1" smtClean="0"/>
              <a:t>covers</a:t>
            </a:r>
            <a:r>
              <a:rPr lang="de-DE" dirty="0" smtClean="0"/>
              <a:t> </a:t>
            </a:r>
            <a:r>
              <a:rPr lang="de-DE" dirty="0" err="1" smtClean="0"/>
              <a:t>the</a:t>
            </a:r>
            <a:r>
              <a:rPr lang="de-DE" dirty="0" smtClean="0"/>
              <a:t> </a:t>
            </a:r>
            <a:r>
              <a:rPr lang="de-DE" dirty="0" err="1" smtClean="0"/>
              <a:t>failure</a:t>
            </a:r>
            <a:r>
              <a:rPr lang="de-DE" dirty="0" smtClean="0"/>
              <a:t> </a:t>
            </a:r>
            <a:r>
              <a:rPr lang="de-DE" dirty="0" err="1" smtClean="0"/>
              <a:t>anymore</a:t>
            </a:r>
            <a:r>
              <a:rPr lang="de-DE" dirty="0" smtClean="0"/>
              <a:t>.</a:t>
            </a:r>
          </a:p>
          <a:p>
            <a:endParaRPr lang="de-DE" dirty="0" smtClean="0"/>
          </a:p>
          <a:p>
            <a:r>
              <a:rPr lang="en-US" dirty="0" smtClean="0"/>
              <a:t>Instance: Two robots identify environmental faults that need to be signaled. </a:t>
            </a:r>
          </a:p>
          <a:p>
            <a:r>
              <a:rPr lang="en-US" dirty="0" smtClean="0"/>
              <a:t>If one of the robots erroneously not sends a reconfiguration message, there might be no failure as the other robot triggers a reconfiguration though. However, if both robots do not send a reconfiguration message the failure occurs.</a:t>
            </a:r>
            <a:endParaRPr lang="de-DE" dirty="0" smtClean="0"/>
          </a:p>
          <a:p>
            <a:endParaRPr lang="de-DE" dirty="0" smtClean="0"/>
          </a:p>
          <a:p>
            <a:r>
              <a:rPr lang="de-DE" dirty="0" smtClean="0"/>
              <a:t>All in all </a:t>
            </a:r>
            <a:r>
              <a:rPr lang="de-DE" dirty="0" err="1" smtClean="0"/>
              <a:t>we</a:t>
            </a:r>
            <a:r>
              <a:rPr lang="de-DE" dirty="0" smtClean="0"/>
              <a:t> </a:t>
            </a:r>
            <a:r>
              <a:rPr lang="de-DE" dirty="0" err="1" smtClean="0"/>
              <a:t>thus</a:t>
            </a:r>
            <a:r>
              <a:rPr lang="de-DE" dirty="0" smtClean="0"/>
              <a:t> </a:t>
            </a:r>
            <a:r>
              <a:rPr lang="de-DE" dirty="0" err="1" smtClean="0"/>
              <a:t>need</a:t>
            </a:r>
            <a:r>
              <a:rPr lang="de-DE" dirty="0" smtClean="0"/>
              <a:t> </a:t>
            </a:r>
            <a:r>
              <a:rPr lang="de-DE" dirty="0" err="1" smtClean="0"/>
              <a:t>to</a:t>
            </a:r>
            <a:r>
              <a:rPr lang="de-DE" dirty="0" smtClean="0"/>
              <a:t> </a:t>
            </a:r>
            <a:r>
              <a:rPr lang="de-DE" dirty="0" err="1" smtClean="0"/>
              <a:t>consider</a:t>
            </a:r>
            <a:r>
              <a:rPr lang="de-DE" baseline="0" dirty="0" smtClean="0"/>
              <a:t> HOM, </a:t>
            </a:r>
            <a:r>
              <a:rPr lang="de-DE" baseline="0" dirty="0" err="1" smtClean="0"/>
              <a:t>too</a:t>
            </a:r>
            <a:r>
              <a:rPr lang="de-DE" baseline="0" dirty="0" smtClean="0"/>
              <a:t>.</a:t>
            </a:r>
            <a:endParaRPr lang="de-DE" dirty="0" smtClean="0"/>
          </a:p>
        </p:txBody>
      </p:sp>
      <p:sp>
        <p:nvSpPr>
          <p:cNvPr id="4" name="Foliennummernplatzhalter 3"/>
          <p:cNvSpPr>
            <a:spLocks noGrp="1"/>
          </p:cNvSpPr>
          <p:nvPr>
            <p:ph type="sldNum" sz="quarter" idx="10"/>
          </p:nvPr>
        </p:nvSpPr>
        <p:spPr/>
        <p:txBody>
          <a:bodyPr/>
          <a:lstStyle/>
          <a:p>
            <a:fld id="{39679DA2-5959-4B24-8412-1EB0951B8A62}" type="slidenum">
              <a:rPr lang="de-DE" smtClean="0"/>
              <a:t>15</a:t>
            </a:fld>
            <a:endParaRPr lang="de-DE"/>
          </a:p>
        </p:txBody>
      </p:sp>
    </p:spTree>
    <p:extLst>
      <p:ext uri="{BB962C8B-B14F-4D97-AF65-F5344CB8AC3E}">
        <p14:creationId xmlns:p14="http://schemas.microsoft.com/office/powerpoint/2010/main" val="291749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But </a:t>
            </a:r>
            <a:r>
              <a:rPr lang="de-DE" dirty="0" err="1" smtClean="0"/>
              <a:t>if</a:t>
            </a:r>
            <a:r>
              <a:rPr lang="de-DE" dirty="0" smtClean="0"/>
              <a:t> </a:t>
            </a:r>
            <a:r>
              <a:rPr lang="de-DE" dirty="0" err="1" smtClean="0"/>
              <a:t>we</a:t>
            </a:r>
            <a:r>
              <a:rPr lang="de-DE" dirty="0" smtClean="0"/>
              <a:t> do </a:t>
            </a:r>
            <a:r>
              <a:rPr lang="de-DE" dirty="0" err="1" smtClean="0"/>
              <a:t>consider</a:t>
            </a:r>
            <a:r>
              <a:rPr lang="de-DE" baseline="0" dirty="0" smtClean="0"/>
              <a:t> </a:t>
            </a:r>
            <a:r>
              <a:rPr lang="de-DE" baseline="0" dirty="0" err="1" smtClean="0"/>
              <a:t>HOM‘s</a:t>
            </a:r>
            <a:r>
              <a:rPr lang="de-DE" baseline="0" dirty="0" smtClean="0"/>
              <a:t> </a:t>
            </a:r>
            <a:r>
              <a:rPr lang="de-DE" baseline="0" dirty="0" err="1" smtClean="0"/>
              <a:t>as</a:t>
            </a:r>
            <a:r>
              <a:rPr lang="de-DE" baseline="0" dirty="0" smtClean="0"/>
              <a:t> </a:t>
            </a:r>
            <a:r>
              <a:rPr lang="de-DE" baseline="0" dirty="0" err="1" smtClean="0"/>
              <a:t>well</a:t>
            </a:r>
            <a:r>
              <a:rPr lang="de-DE" baseline="0" dirty="0" smtClean="0"/>
              <a:t>,</a:t>
            </a:r>
            <a:endParaRPr lang="de-DE" dirty="0" smtClean="0"/>
          </a:p>
          <a:p>
            <a:endParaRPr lang="de-DE" dirty="0" smtClean="0"/>
          </a:p>
          <a:p>
            <a:pPr marL="185766" indent="-185766">
              <a:buFont typeface="Arial" panose="020B0604020202020204" pitchFamily="34" charset="0"/>
              <a:buChar char="•"/>
            </a:pPr>
            <a:r>
              <a:rPr lang="de-DE" dirty="0" smtClean="0"/>
              <a:t>This</a:t>
            </a:r>
            <a:r>
              <a:rPr lang="de-DE" baseline="0" dirty="0" smtClean="0"/>
              <a:t> </a:t>
            </a:r>
            <a:r>
              <a:rPr lang="de-DE" baseline="0" dirty="0" err="1" smtClean="0"/>
              <a:t>exponentially</a:t>
            </a:r>
            <a:r>
              <a:rPr lang="de-DE" baseline="0" dirty="0" smtClean="0"/>
              <a:t> </a:t>
            </a:r>
            <a:r>
              <a:rPr lang="de-DE" baseline="0" dirty="0" err="1" smtClean="0"/>
              <a:t>increases</a:t>
            </a:r>
            <a:r>
              <a:rPr lang="de-DE" baseline="0" dirty="0" smtClean="0"/>
              <a:t> </a:t>
            </a:r>
            <a:r>
              <a:rPr lang="de-DE" baseline="0" dirty="0" err="1" smtClean="0"/>
              <a:t>the</a:t>
            </a:r>
            <a:r>
              <a:rPr lang="de-DE" baseline="0" dirty="0" smtClean="0"/>
              <a:t> </a:t>
            </a:r>
            <a:r>
              <a:rPr lang="de-DE" baseline="0" dirty="0" err="1" smtClean="0"/>
              <a:t>effort</a:t>
            </a:r>
            <a:r>
              <a:rPr lang="de-DE" baseline="0" dirty="0" smtClean="0"/>
              <a:t> </a:t>
            </a:r>
            <a:r>
              <a:rPr lang="de-DE" baseline="0" dirty="0" err="1" smtClean="0"/>
              <a:t>for</a:t>
            </a:r>
            <a:r>
              <a:rPr lang="de-DE" baseline="0" dirty="0" smtClean="0"/>
              <a:t> </a:t>
            </a:r>
            <a:r>
              <a:rPr lang="de-DE" baseline="0" dirty="0" err="1" smtClean="0"/>
              <a:t>mutation</a:t>
            </a:r>
            <a:r>
              <a:rPr lang="de-DE" baseline="0" dirty="0" smtClean="0"/>
              <a:t> </a:t>
            </a:r>
            <a:r>
              <a:rPr lang="de-DE" baseline="0" dirty="0" err="1" smtClean="0"/>
              <a:t>testing</a:t>
            </a:r>
            <a:r>
              <a:rPr lang="de-DE" baseline="0" dirty="0" smtClean="0"/>
              <a:t>.</a:t>
            </a:r>
          </a:p>
          <a:p>
            <a:pPr marL="185766" indent="-185766">
              <a:buFont typeface="Arial" panose="020B0604020202020204" pitchFamily="34" charset="0"/>
              <a:buChar char="•"/>
            </a:pPr>
            <a:r>
              <a:rPr lang="de-DE" baseline="0" dirty="0" err="1" smtClean="0"/>
              <a:t>Here</a:t>
            </a:r>
            <a:r>
              <a:rPr lang="de-DE" baseline="0" dirty="0" smtClean="0"/>
              <a:t> </a:t>
            </a:r>
            <a:r>
              <a:rPr lang="de-DE" baseline="0" dirty="0" err="1" smtClean="0"/>
              <a:t>we</a:t>
            </a:r>
            <a:r>
              <a:rPr lang="de-DE" baseline="0" dirty="0" smtClean="0"/>
              <a:t> just </a:t>
            </a:r>
            <a:r>
              <a:rPr lang="de-DE" baseline="0" dirty="0" err="1" smtClean="0"/>
              <a:t>introduced</a:t>
            </a:r>
            <a:r>
              <a:rPr lang="de-DE" baseline="0" dirty="0" smtClean="0"/>
              <a:t> </a:t>
            </a:r>
            <a:r>
              <a:rPr lang="de-DE" baseline="0" dirty="0" err="1" smtClean="0"/>
              <a:t>second</a:t>
            </a:r>
            <a:r>
              <a:rPr lang="de-DE" baseline="0" dirty="0" smtClean="0"/>
              <a:t> </a:t>
            </a:r>
            <a:r>
              <a:rPr lang="de-DE" baseline="0" dirty="0" err="1" smtClean="0"/>
              <a:t>order</a:t>
            </a:r>
            <a:r>
              <a:rPr lang="de-DE" baseline="0" dirty="0" smtClean="0"/>
              <a:t> </a:t>
            </a:r>
            <a:r>
              <a:rPr lang="de-DE" baseline="0" dirty="0" err="1" smtClean="0"/>
              <a:t>mutants</a:t>
            </a:r>
            <a:r>
              <a:rPr lang="de-DE" baseline="0" dirty="0" smtClean="0"/>
              <a:t>, i.e., </a:t>
            </a:r>
            <a:r>
              <a:rPr lang="de-DE" baseline="0" dirty="0" err="1" smtClean="0"/>
              <a:t>the</a:t>
            </a:r>
            <a:r>
              <a:rPr lang="de-DE" baseline="0" dirty="0" smtClean="0"/>
              <a:t> </a:t>
            </a:r>
            <a:r>
              <a:rPr lang="de-DE" baseline="0" dirty="0" err="1" smtClean="0"/>
              <a:t>combination</a:t>
            </a:r>
            <a:r>
              <a:rPr lang="de-DE" baseline="0" dirty="0" smtClean="0"/>
              <a:t> </a:t>
            </a:r>
            <a:r>
              <a:rPr lang="de-DE" baseline="0" dirty="0" err="1" smtClean="0"/>
              <a:t>of</a:t>
            </a:r>
            <a:r>
              <a:rPr lang="de-DE" baseline="0" dirty="0" smtClean="0"/>
              <a:t> </a:t>
            </a:r>
            <a:r>
              <a:rPr lang="de-DE" baseline="0" dirty="0" err="1" smtClean="0"/>
              <a:t>two</a:t>
            </a:r>
            <a:r>
              <a:rPr lang="de-DE" baseline="0" dirty="0" smtClean="0"/>
              <a:t> </a:t>
            </a:r>
            <a:r>
              <a:rPr lang="de-DE" baseline="0" dirty="0" err="1" smtClean="0"/>
              <a:t>mutation</a:t>
            </a:r>
            <a:r>
              <a:rPr lang="de-DE" baseline="0" dirty="0" smtClean="0"/>
              <a:t> </a:t>
            </a:r>
            <a:r>
              <a:rPr lang="de-DE" baseline="0" dirty="0" err="1" smtClean="0"/>
              <a:t>operators</a:t>
            </a:r>
            <a:r>
              <a:rPr lang="de-DE" baseline="0" dirty="0" smtClean="0"/>
              <a:t> </a:t>
            </a:r>
            <a:r>
              <a:rPr lang="de-DE" baseline="0" dirty="0" err="1" smtClean="0"/>
              <a:t>respectively</a:t>
            </a:r>
            <a:r>
              <a:rPr lang="de-DE" baseline="0" dirty="0" smtClean="0"/>
              <a:t>.</a:t>
            </a:r>
          </a:p>
          <a:p>
            <a:pPr marL="185766" indent="-185766">
              <a:buFont typeface="Arial" panose="020B0604020202020204" pitchFamily="34" charset="0"/>
              <a:buChar char="•"/>
            </a:pPr>
            <a:r>
              <a:rPr lang="de-DE" baseline="0" dirty="0" err="1" smtClean="0"/>
              <a:t>And</a:t>
            </a:r>
            <a:r>
              <a:rPr lang="de-DE" baseline="0" dirty="0" smtClean="0"/>
              <a:t> </a:t>
            </a:r>
            <a:r>
              <a:rPr lang="de-DE" baseline="0" dirty="0" err="1" smtClean="0"/>
              <a:t>even</a:t>
            </a:r>
            <a:r>
              <a:rPr lang="de-DE" baseline="0" dirty="0" smtClean="0"/>
              <a:t> </a:t>
            </a:r>
            <a:r>
              <a:rPr lang="de-DE" baseline="0" dirty="0" err="1" smtClean="0"/>
              <a:t>here</a:t>
            </a:r>
            <a:r>
              <a:rPr lang="de-DE" baseline="0" dirty="0" smtClean="0"/>
              <a:t> </a:t>
            </a:r>
            <a:r>
              <a:rPr lang="de-DE" baseline="0" dirty="0" err="1" smtClean="0"/>
              <a:t>we</a:t>
            </a:r>
            <a:r>
              <a:rPr lang="de-DE" baseline="0" dirty="0" smtClean="0"/>
              <a:t> </a:t>
            </a:r>
            <a:r>
              <a:rPr lang="de-DE" baseline="0" dirty="0" err="1" smtClean="0"/>
              <a:t>can</a:t>
            </a:r>
            <a:r>
              <a:rPr lang="de-DE" baseline="0" dirty="0" smtClean="0"/>
              <a:t> </a:t>
            </a:r>
            <a:r>
              <a:rPr lang="de-DE" baseline="0" dirty="0" err="1" smtClean="0"/>
              <a:t>see</a:t>
            </a:r>
            <a:r>
              <a:rPr lang="de-DE" baseline="0" dirty="0" smtClean="0"/>
              <a:t> </a:t>
            </a:r>
            <a:r>
              <a:rPr lang="de-DE" baseline="0" dirty="0" err="1" smtClean="0"/>
              <a:t>the</a:t>
            </a:r>
            <a:r>
              <a:rPr lang="de-DE" baseline="0" dirty="0" smtClean="0"/>
              <a:t> </a:t>
            </a:r>
            <a:r>
              <a:rPr lang="de-DE" baseline="0" dirty="0" err="1" smtClean="0"/>
              <a:t>huge</a:t>
            </a:r>
            <a:r>
              <a:rPr lang="de-DE" baseline="0" dirty="0" smtClean="0"/>
              <a:t> </a:t>
            </a:r>
            <a:r>
              <a:rPr lang="de-DE" baseline="0" dirty="0" err="1" smtClean="0"/>
              <a:t>number</a:t>
            </a:r>
            <a:r>
              <a:rPr lang="de-DE" baseline="0" dirty="0" smtClean="0"/>
              <a:t> </a:t>
            </a:r>
            <a:r>
              <a:rPr lang="de-DE" baseline="0" dirty="0" err="1" smtClean="0"/>
              <a:t>of</a:t>
            </a:r>
            <a:r>
              <a:rPr lang="de-DE" baseline="0" dirty="0" smtClean="0"/>
              <a:t> </a:t>
            </a:r>
            <a:r>
              <a:rPr lang="de-DE" baseline="0" dirty="0" err="1" smtClean="0"/>
              <a:t>needed</a:t>
            </a:r>
            <a:r>
              <a:rPr lang="de-DE" baseline="0" dirty="0" smtClean="0"/>
              <a:t> </a:t>
            </a:r>
            <a:r>
              <a:rPr lang="de-DE" baseline="0" dirty="0" err="1" smtClean="0"/>
              <a:t>test</a:t>
            </a:r>
            <a:r>
              <a:rPr lang="de-DE" baseline="0" dirty="0" smtClean="0"/>
              <a:t> </a:t>
            </a:r>
            <a:r>
              <a:rPr lang="de-DE" baseline="0" dirty="0" err="1" smtClean="0"/>
              <a:t>case</a:t>
            </a:r>
            <a:r>
              <a:rPr lang="de-DE" baseline="0" dirty="0" smtClean="0"/>
              <a:t> </a:t>
            </a:r>
            <a:r>
              <a:rPr lang="de-DE" baseline="0" dirty="0" err="1" smtClean="0"/>
              <a:t>executions</a:t>
            </a:r>
            <a:r>
              <a:rPr lang="de-DE" baseline="0" dirty="0" smtClean="0"/>
              <a:t> </a:t>
            </a:r>
          </a:p>
          <a:p>
            <a:endParaRPr lang="de-DE" baseline="0" dirty="0" smtClean="0"/>
          </a:p>
          <a:p>
            <a:r>
              <a:rPr lang="de-DE" baseline="0" dirty="0" smtClean="0"/>
              <a:t>This </a:t>
            </a:r>
            <a:r>
              <a:rPr lang="de-DE" baseline="0" dirty="0" err="1" smtClean="0"/>
              <a:t>puts</a:t>
            </a:r>
            <a:r>
              <a:rPr lang="de-DE" baseline="0" dirty="0" smtClean="0"/>
              <a:t> </a:t>
            </a:r>
            <a:r>
              <a:rPr lang="de-DE" baseline="0" dirty="0" err="1" smtClean="0"/>
              <a:t>even</a:t>
            </a:r>
            <a:r>
              <a:rPr lang="de-DE" baseline="0" dirty="0" smtClean="0"/>
              <a:t> </a:t>
            </a:r>
            <a:r>
              <a:rPr lang="de-DE" baseline="0" dirty="0" err="1" smtClean="0"/>
              <a:t>more</a:t>
            </a:r>
            <a:r>
              <a:rPr lang="de-DE" baseline="0" dirty="0" smtClean="0"/>
              <a:t> </a:t>
            </a:r>
            <a:r>
              <a:rPr lang="de-DE" baseline="0" dirty="0" err="1" smtClean="0"/>
              <a:t>pressure</a:t>
            </a:r>
            <a:r>
              <a:rPr lang="de-DE" baseline="0" dirty="0" smtClean="0"/>
              <a:t> on </a:t>
            </a:r>
            <a:r>
              <a:rPr lang="de-DE" baseline="0" dirty="0" err="1" smtClean="0"/>
              <a:t>the</a:t>
            </a:r>
            <a:r>
              <a:rPr lang="de-DE" baseline="0" dirty="0" smtClean="0"/>
              <a:t> </a:t>
            </a:r>
            <a:r>
              <a:rPr lang="de-DE" baseline="0" dirty="0" err="1" smtClean="0"/>
              <a:t>methodology</a:t>
            </a:r>
            <a:r>
              <a:rPr lang="de-DE" baseline="0" dirty="0" smtClean="0"/>
              <a:t> </a:t>
            </a:r>
            <a:r>
              <a:rPr lang="de-DE" baseline="0" dirty="0" err="1" smtClean="0"/>
              <a:t>for</a:t>
            </a:r>
            <a:r>
              <a:rPr lang="de-DE" baseline="0" dirty="0" smtClean="0"/>
              <a:t> </a:t>
            </a:r>
            <a:r>
              <a:rPr lang="de-DE" baseline="0" dirty="0" err="1" smtClean="0"/>
              <a:t>finding</a:t>
            </a:r>
            <a:r>
              <a:rPr lang="de-DE" baseline="0" dirty="0" smtClean="0"/>
              <a:t> </a:t>
            </a:r>
            <a:r>
              <a:rPr lang="de-DE" baseline="0" dirty="0" err="1" smtClean="0"/>
              <a:t>test</a:t>
            </a:r>
            <a:r>
              <a:rPr lang="de-DE" baseline="0" dirty="0" smtClean="0"/>
              <a:t> </a:t>
            </a:r>
            <a:r>
              <a:rPr lang="de-DE" baseline="0" dirty="0" err="1" smtClean="0"/>
              <a:t>cases</a:t>
            </a:r>
            <a:r>
              <a:rPr lang="de-DE" baseline="0" dirty="0" smtClean="0"/>
              <a:t> in </a:t>
            </a:r>
            <a:r>
              <a:rPr lang="de-DE" baseline="0" dirty="0" err="1" smtClean="0"/>
              <a:t>the</a:t>
            </a:r>
            <a:r>
              <a:rPr lang="de-DE" baseline="0" dirty="0" smtClean="0"/>
              <a:t> </a:t>
            </a:r>
            <a:r>
              <a:rPr lang="de-DE" baseline="0" dirty="0" err="1" smtClean="0"/>
              <a:t>most</a:t>
            </a:r>
            <a:r>
              <a:rPr lang="de-DE" baseline="0" dirty="0" smtClean="0"/>
              <a:t> </a:t>
            </a:r>
            <a:r>
              <a:rPr lang="de-DE" baseline="0" dirty="0" err="1" smtClean="0"/>
              <a:t>efficient</a:t>
            </a:r>
            <a:r>
              <a:rPr lang="de-DE" baseline="0" dirty="0" smtClean="0"/>
              <a:t> </a:t>
            </a:r>
            <a:r>
              <a:rPr lang="de-DE" baseline="0" dirty="0" err="1" smtClean="0"/>
              <a:t>way</a:t>
            </a:r>
            <a:r>
              <a:rPr lang="de-DE" baseline="0" dirty="0" smtClean="0"/>
              <a:t>!</a:t>
            </a:r>
          </a:p>
          <a:p>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16</a:t>
            </a:fld>
            <a:endParaRPr lang="de-DE"/>
          </a:p>
        </p:txBody>
      </p:sp>
    </p:spTree>
    <p:extLst>
      <p:ext uri="{BB962C8B-B14F-4D97-AF65-F5344CB8AC3E}">
        <p14:creationId xmlns:p14="http://schemas.microsoft.com/office/powerpoint/2010/main" val="1591025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a:buFont typeface="Arial" panose="020B0604020202020204" pitchFamily="34" charset="0"/>
              <a:buChar char="•"/>
            </a:pPr>
            <a:r>
              <a:rPr lang="de-DE" dirty="0" smtClean="0"/>
              <a:t>As</a:t>
            </a:r>
            <a:r>
              <a:rPr lang="de-DE" baseline="0" dirty="0" smtClean="0"/>
              <a:t> </a:t>
            </a:r>
            <a:r>
              <a:rPr lang="de-DE" baseline="0" dirty="0" err="1" smtClean="0"/>
              <a:t>stated</a:t>
            </a:r>
            <a:r>
              <a:rPr lang="de-DE" baseline="0" dirty="0" smtClean="0"/>
              <a:t> </a:t>
            </a:r>
            <a:r>
              <a:rPr lang="de-DE" baseline="0" dirty="0" err="1" smtClean="0"/>
              <a:t>before</a:t>
            </a:r>
            <a:r>
              <a:rPr lang="de-DE" baseline="0" dirty="0" smtClean="0"/>
              <a:t> </a:t>
            </a:r>
            <a:r>
              <a:rPr lang="de-DE" baseline="0" dirty="0" err="1" smtClean="0"/>
              <a:t>we</a:t>
            </a:r>
            <a:r>
              <a:rPr lang="de-DE" baseline="0" dirty="0" smtClean="0"/>
              <a:t>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use</a:t>
            </a:r>
            <a:r>
              <a:rPr lang="de-DE" baseline="0" dirty="0" smtClean="0"/>
              <a:t> </a:t>
            </a:r>
            <a:r>
              <a:rPr lang="de-DE" baseline="0" dirty="0" err="1" smtClean="0"/>
              <a:t>methods</a:t>
            </a:r>
            <a:r>
              <a:rPr lang="de-DE" baseline="0" dirty="0" smtClean="0"/>
              <a:t> </a:t>
            </a:r>
            <a:r>
              <a:rPr lang="de-DE" baseline="0" dirty="0" err="1" smtClean="0"/>
              <a:t>normally</a:t>
            </a:r>
            <a:r>
              <a:rPr lang="de-DE" baseline="0" dirty="0" smtClean="0"/>
              <a:t> </a:t>
            </a:r>
            <a:r>
              <a:rPr lang="de-DE" baseline="0" dirty="0" err="1" smtClean="0"/>
              <a:t>used</a:t>
            </a:r>
            <a:r>
              <a:rPr lang="de-DE" baseline="0" dirty="0" smtClean="0"/>
              <a:t> </a:t>
            </a:r>
            <a:r>
              <a:rPr lang="de-DE" baseline="0" dirty="0" err="1" smtClean="0"/>
              <a:t>for</a:t>
            </a:r>
            <a:r>
              <a:rPr lang="de-DE" baseline="0" dirty="0" smtClean="0"/>
              <a:t> </a:t>
            </a:r>
            <a:r>
              <a:rPr lang="de-DE" baseline="0" dirty="0" err="1" smtClean="0"/>
              <a:t>representative</a:t>
            </a:r>
            <a:r>
              <a:rPr lang="de-DE" baseline="0" dirty="0" smtClean="0"/>
              <a:t> </a:t>
            </a:r>
            <a:r>
              <a:rPr lang="de-DE" baseline="0" dirty="0" err="1" smtClean="0"/>
              <a:t>subset</a:t>
            </a:r>
            <a:r>
              <a:rPr lang="de-DE" baseline="0" dirty="0" smtClean="0"/>
              <a:t> </a:t>
            </a:r>
            <a:r>
              <a:rPr lang="de-DE" baseline="0" dirty="0" err="1" smtClean="0"/>
              <a:t>selection</a:t>
            </a:r>
            <a:endParaRPr lang="de-DE" baseline="0" dirty="0" smtClean="0"/>
          </a:p>
          <a:p>
            <a:pPr marL="185766" indent="-185766" defTabSz="990752">
              <a:buFont typeface="Arial" panose="020B0604020202020204" pitchFamily="34" charset="0"/>
              <a:buChar char="•"/>
            </a:pPr>
            <a:r>
              <a:rPr lang="de-DE" baseline="0" dirty="0" smtClean="0"/>
              <a:t>This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optimization</a:t>
            </a:r>
            <a:r>
              <a:rPr lang="de-DE" baseline="0" dirty="0" smtClean="0"/>
              <a:t> </a:t>
            </a:r>
            <a:r>
              <a:rPr lang="de-DE" baseline="0" dirty="0" err="1" smtClean="0"/>
              <a:t>criterion</a:t>
            </a:r>
            <a:r>
              <a:rPr lang="de-DE" baseline="0" dirty="0" smtClean="0"/>
              <a:t> </a:t>
            </a:r>
            <a:r>
              <a:rPr lang="de-DE" baseline="0" dirty="0" err="1" smtClean="0"/>
              <a:t>here</a:t>
            </a:r>
            <a:endParaRPr lang="de-DE" baseline="0" dirty="0" smtClean="0"/>
          </a:p>
          <a:p>
            <a:pPr marL="185766" indent="-185766" defTabSz="990752">
              <a:buFont typeface="Arial" panose="020B0604020202020204" pitchFamily="34" charset="0"/>
              <a:buChar char="•"/>
            </a:pPr>
            <a:r>
              <a:rPr lang="de-DE" baseline="0" dirty="0" err="1" smtClean="0"/>
              <a:t>To</a:t>
            </a:r>
            <a:r>
              <a:rPr lang="de-DE" baseline="0" dirty="0" smtClean="0"/>
              <a:t> do so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to</a:t>
            </a:r>
            <a:r>
              <a:rPr lang="de-DE" baseline="0" dirty="0" smtClean="0"/>
              <a:t> find a </a:t>
            </a:r>
            <a:r>
              <a:rPr lang="de-DE" baseline="0" dirty="0" err="1" smtClean="0"/>
              <a:t>translation</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test</a:t>
            </a:r>
            <a:r>
              <a:rPr lang="de-DE" baseline="0" dirty="0" smtClean="0"/>
              <a:t> </a:t>
            </a:r>
            <a:r>
              <a:rPr lang="de-DE" baseline="0" dirty="0" err="1" smtClean="0"/>
              <a:t>suite</a:t>
            </a:r>
            <a:r>
              <a:rPr lang="de-DE" baseline="0" dirty="0" smtClean="0"/>
              <a:t> </a:t>
            </a:r>
            <a:r>
              <a:rPr lang="de-DE" baseline="0" dirty="0" err="1" smtClean="0"/>
              <a:t>optimization</a:t>
            </a:r>
            <a:r>
              <a:rPr lang="de-DE" baseline="0" dirty="0" smtClean="0"/>
              <a:t> </a:t>
            </a:r>
            <a:r>
              <a:rPr lang="de-DE" baseline="0" dirty="0" err="1" smtClean="0"/>
              <a:t>criterion</a:t>
            </a:r>
            <a:r>
              <a:rPr lang="de-DE" baseline="0" dirty="0" smtClean="0"/>
              <a:t> </a:t>
            </a:r>
            <a:r>
              <a:rPr lang="de-DE" baseline="0" dirty="0" err="1" smtClean="0"/>
              <a:t>here</a:t>
            </a:r>
            <a:endParaRPr lang="de-DE" baseline="0" dirty="0" smtClean="0"/>
          </a:p>
          <a:p>
            <a:pPr marL="185766" indent="-185766" defTabSz="990752">
              <a:buFont typeface="Arial" panose="020B0604020202020204" pitchFamily="34" charset="0"/>
              <a:buChar char="•"/>
            </a:pPr>
            <a:r>
              <a:rPr lang="de-DE" baseline="0" dirty="0" err="1" smtClean="0"/>
              <a:t>Both</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refined</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instantiation</a:t>
            </a:r>
            <a:r>
              <a:rPr lang="de-DE" baseline="0" dirty="0" smtClean="0"/>
              <a:t> </a:t>
            </a:r>
            <a:r>
              <a:rPr lang="de-DE" baseline="0" dirty="0" err="1" smtClean="0"/>
              <a:t>with</a:t>
            </a:r>
            <a:r>
              <a:rPr lang="de-DE" baseline="0" dirty="0" smtClean="0"/>
              <a:t> </a:t>
            </a:r>
            <a:r>
              <a:rPr lang="de-DE" baseline="0" dirty="0" err="1" smtClean="0"/>
              <a:t>observed</a:t>
            </a:r>
            <a:r>
              <a:rPr lang="de-DE" baseline="0" dirty="0" smtClean="0"/>
              <a:t> </a:t>
            </a:r>
            <a:r>
              <a:rPr lang="de-DE" baseline="0" dirty="0" err="1" smtClean="0"/>
              <a:t>transitions</a:t>
            </a:r>
            <a:r>
              <a:rPr lang="de-DE" baseline="0" dirty="0" smtClean="0"/>
              <a:t> </a:t>
            </a:r>
            <a:r>
              <a:rPr lang="de-DE" baseline="0" dirty="0" err="1" smtClean="0"/>
              <a:t>and</a:t>
            </a:r>
            <a:r>
              <a:rPr lang="de-DE" baseline="0" dirty="0" smtClean="0"/>
              <a:t> </a:t>
            </a:r>
            <a:r>
              <a:rPr lang="de-DE" baseline="0" dirty="0" err="1" smtClean="0"/>
              <a:t>killing</a:t>
            </a:r>
            <a:r>
              <a:rPr lang="de-DE" baseline="0" dirty="0" smtClean="0"/>
              <a:t> </a:t>
            </a:r>
            <a:r>
              <a:rPr lang="de-DE" baseline="0" dirty="0" err="1" smtClean="0"/>
              <a:t>set</a:t>
            </a:r>
            <a:r>
              <a:rPr lang="de-DE" baseline="0" dirty="0" smtClean="0"/>
              <a:t>, i.e., </a:t>
            </a:r>
            <a:r>
              <a:rPr lang="de-DE" baseline="0" dirty="0" err="1" smtClean="0"/>
              <a:t>mutation</a:t>
            </a:r>
            <a:r>
              <a:rPr lang="de-DE" baseline="0" dirty="0" smtClean="0"/>
              <a:t> </a:t>
            </a:r>
            <a:r>
              <a:rPr lang="de-DE" baseline="0" dirty="0" err="1" smtClean="0"/>
              <a:t>coverage</a:t>
            </a:r>
            <a:r>
              <a:rPr lang="de-DE" baseline="0" dirty="0" smtClean="0"/>
              <a:t> </a:t>
            </a:r>
            <a:r>
              <a:rPr lang="de-DE" baseline="0" dirty="0" err="1" smtClean="0"/>
              <a:t>criterion</a:t>
            </a:r>
            <a:r>
              <a:rPr lang="de-DE" baseline="0" dirty="0" smtClean="0"/>
              <a:t>, in </a:t>
            </a:r>
            <a:r>
              <a:rPr lang="de-DE" baseline="0" dirty="0" err="1" smtClean="0"/>
              <a:t>our</a:t>
            </a:r>
            <a:r>
              <a:rPr lang="de-DE" baseline="0" dirty="0" smtClean="0"/>
              <a:t> </a:t>
            </a:r>
            <a:r>
              <a:rPr lang="de-DE" baseline="0" dirty="0" err="1" smtClean="0"/>
              <a:t>case</a:t>
            </a:r>
            <a:endParaRPr lang="de-DE" baseline="0" dirty="0" smtClean="0"/>
          </a:p>
          <a:p>
            <a:pPr marL="185766" indent="-185766" defTabSz="990752">
              <a:buFont typeface="Arial" panose="020B0604020202020204" pitchFamily="34" charset="0"/>
              <a:buChar char="•"/>
            </a:pPr>
            <a:r>
              <a:rPr lang="de-DE" baseline="0" dirty="0" err="1" smtClean="0"/>
              <a:t>What</a:t>
            </a:r>
            <a:r>
              <a:rPr lang="de-DE" baseline="0" dirty="0" smtClean="0"/>
              <a:t> </a:t>
            </a:r>
            <a:r>
              <a:rPr lang="de-DE" baseline="0" dirty="0" err="1" smtClean="0"/>
              <a:t>we</a:t>
            </a:r>
            <a:r>
              <a:rPr lang="de-DE" baseline="0" dirty="0" smtClean="0"/>
              <a:t> </a:t>
            </a:r>
            <a:r>
              <a:rPr lang="de-DE" baseline="0" dirty="0" err="1" smtClean="0"/>
              <a:t>needed</a:t>
            </a:r>
            <a:r>
              <a:rPr lang="de-DE" baseline="0" dirty="0" smtClean="0"/>
              <a:t> </a:t>
            </a:r>
            <a:r>
              <a:rPr lang="de-DE" baseline="0" dirty="0" err="1" smtClean="0"/>
              <a:t>is</a:t>
            </a:r>
            <a:r>
              <a:rPr lang="de-DE" baseline="0" dirty="0" smtClean="0"/>
              <a:t> a </a:t>
            </a:r>
            <a:r>
              <a:rPr lang="de-DE" baseline="0" dirty="0" err="1" smtClean="0"/>
              <a:t>distance</a:t>
            </a:r>
            <a:r>
              <a:rPr lang="de-DE" baseline="0" dirty="0" smtClean="0"/>
              <a:t> </a:t>
            </a:r>
            <a:r>
              <a:rPr lang="de-DE" baseline="0" dirty="0" err="1" smtClean="0"/>
              <a:t>function</a:t>
            </a:r>
            <a:r>
              <a:rPr lang="de-DE" baseline="0" dirty="0" smtClean="0"/>
              <a:t> </a:t>
            </a:r>
            <a:r>
              <a:rPr lang="de-DE" baseline="0" dirty="0" err="1" smtClean="0"/>
              <a:t>between</a:t>
            </a:r>
            <a:r>
              <a:rPr lang="de-DE" baseline="0" dirty="0" smtClean="0"/>
              <a:t> </a:t>
            </a:r>
            <a:r>
              <a:rPr lang="de-DE" baseline="0" dirty="0" err="1" smtClean="0"/>
              <a:t>test</a:t>
            </a:r>
            <a:r>
              <a:rPr lang="de-DE" baseline="0" dirty="0" smtClean="0"/>
              <a:t> </a:t>
            </a:r>
            <a:r>
              <a:rPr lang="de-DE" baseline="0" dirty="0" err="1" smtClean="0"/>
              <a:t>cases</a:t>
            </a:r>
            <a:r>
              <a:rPr lang="de-DE" baseline="0" dirty="0" smtClean="0"/>
              <a:t> </a:t>
            </a:r>
            <a:r>
              <a:rPr lang="de-DE" baseline="0" dirty="0" err="1" smtClean="0"/>
              <a:t>which</a:t>
            </a:r>
            <a:r>
              <a:rPr lang="de-DE" baseline="0" dirty="0" smtClean="0"/>
              <a:t> </a:t>
            </a:r>
            <a:r>
              <a:rPr lang="de-DE" baseline="0" dirty="0" err="1" smtClean="0"/>
              <a:t>compares</a:t>
            </a:r>
            <a:r>
              <a:rPr lang="de-DE" baseline="0" dirty="0" smtClean="0"/>
              <a:t> </a:t>
            </a:r>
            <a:r>
              <a:rPr lang="de-DE" baseline="0" dirty="0" err="1" smtClean="0"/>
              <a:t>killing</a:t>
            </a:r>
            <a:r>
              <a:rPr lang="de-DE" baseline="0" dirty="0" smtClean="0"/>
              <a:t> </a:t>
            </a:r>
            <a:r>
              <a:rPr lang="de-DE" baseline="0" dirty="0" err="1" smtClean="0"/>
              <a:t>sets</a:t>
            </a:r>
            <a:r>
              <a:rPr lang="de-DE" baseline="0" dirty="0" smtClean="0"/>
              <a:t> </a:t>
            </a:r>
            <a:r>
              <a:rPr lang="de-DE" baseline="0" dirty="0" err="1" smtClean="0"/>
              <a:t>of</a:t>
            </a:r>
            <a:r>
              <a:rPr lang="de-DE" baseline="0" dirty="0" smtClean="0"/>
              <a:t> </a:t>
            </a:r>
            <a:r>
              <a:rPr lang="de-DE" baseline="0" dirty="0" err="1" smtClean="0"/>
              <a:t>test</a:t>
            </a:r>
            <a:r>
              <a:rPr lang="de-DE" baseline="0" dirty="0" smtClean="0"/>
              <a:t> </a:t>
            </a:r>
            <a:r>
              <a:rPr lang="de-DE" baseline="0" dirty="0" err="1" smtClean="0"/>
              <a:t>cases</a:t>
            </a:r>
            <a:endParaRPr lang="de-DE" baseline="0" dirty="0" smtClean="0"/>
          </a:p>
        </p:txBody>
      </p:sp>
      <p:sp>
        <p:nvSpPr>
          <p:cNvPr id="4" name="Foliennummernplatzhalter 3"/>
          <p:cNvSpPr>
            <a:spLocks noGrp="1"/>
          </p:cNvSpPr>
          <p:nvPr>
            <p:ph type="sldNum" sz="quarter" idx="10"/>
          </p:nvPr>
        </p:nvSpPr>
        <p:spPr/>
        <p:txBody>
          <a:bodyPr/>
          <a:lstStyle/>
          <a:p>
            <a:fld id="{39679DA2-5959-4B24-8412-1EB0951B8A62}" type="slidenum">
              <a:rPr lang="de-DE" smtClean="0"/>
              <a:t>17</a:t>
            </a:fld>
            <a:endParaRPr lang="de-DE"/>
          </a:p>
        </p:txBody>
      </p:sp>
    </p:spTree>
    <p:extLst>
      <p:ext uri="{BB962C8B-B14F-4D97-AF65-F5344CB8AC3E}">
        <p14:creationId xmlns:p14="http://schemas.microsoft.com/office/powerpoint/2010/main" val="3716268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a:buFont typeface="Arial" panose="020B0604020202020204" pitchFamily="34" charset="0"/>
              <a:buChar char="•"/>
            </a:pPr>
            <a:r>
              <a:rPr lang="de-DE" dirty="0" smtClean="0"/>
              <a:t>Intermediate </a:t>
            </a:r>
            <a:r>
              <a:rPr lang="de-DE" dirty="0" err="1" smtClean="0"/>
              <a:t>step</a:t>
            </a:r>
            <a:r>
              <a:rPr lang="de-DE" dirty="0" smtClean="0"/>
              <a:t>: </a:t>
            </a:r>
            <a:r>
              <a:rPr lang="de-DE" dirty="0" err="1" smtClean="0"/>
              <a:t>we</a:t>
            </a:r>
            <a:r>
              <a:rPr lang="de-DE" baseline="0" dirty="0" smtClean="0"/>
              <a:t> </a:t>
            </a:r>
            <a:r>
              <a:rPr lang="de-DE" baseline="0" dirty="0" err="1" smtClean="0"/>
              <a:t>introduce</a:t>
            </a:r>
            <a:r>
              <a:rPr lang="de-DE" baseline="0" dirty="0" smtClean="0"/>
              <a:t> a so-</a:t>
            </a:r>
            <a:r>
              <a:rPr lang="de-DE" baseline="0" dirty="0" err="1" smtClean="0"/>
              <a:t>called</a:t>
            </a:r>
            <a:r>
              <a:rPr lang="de-DE" baseline="0" dirty="0" smtClean="0"/>
              <a:t> </a:t>
            </a:r>
            <a:r>
              <a:rPr lang="de-DE" baseline="0" dirty="0" err="1" smtClean="0"/>
              <a:t>label</a:t>
            </a:r>
            <a:r>
              <a:rPr lang="de-DE" baseline="0" dirty="0" smtClean="0"/>
              <a:t> </a:t>
            </a:r>
            <a:r>
              <a:rPr lang="de-DE" baseline="0" dirty="0" err="1" smtClean="0"/>
              <a:t>vector</a:t>
            </a:r>
            <a:endParaRPr lang="de-DE" baseline="0" dirty="0" smtClean="0"/>
          </a:p>
          <a:p>
            <a:pPr marL="185766" indent="-185766">
              <a:buFont typeface="Arial" panose="020B0604020202020204" pitchFamily="34" charset="0"/>
              <a:buChar char="•"/>
            </a:pPr>
            <a:r>
              <a:rPr lang="de-DE" dirty="0" err="1" smtClean="0"/>
              <a:t>It</a:t>
            </a:r>
            <a:r>
              <a:rPr lang="de-DE" baseline="0" dirty="0" smtClean="0"/>
              <a:t> </a:t>
            </a:r>
            <a:r>
              <a:rPr lang="de-DE" baseline="0" dirty="0" err="1" smtClean="0"/>
              <a:t>is</a:t>
            </a:r>
            <a:r>
              <a:rPr lang="de-DE" baseline="0" dirty="0" smtClean="0"/>
              <a:t> a </a:t>
            </a:r>
            <a:r>
              <a:rPr lang="de-DE" baseline="0" dirty="0" err="1" smtClean="0"/>
              <a:t>binary</a:t>
            </a:r>
            <a:r>
              <a:rPr lang="de-DE" baseline="0" dirty="0" smtClean="0"/>
              <a:t> </a:t>
            </a:r>
            <a:r>
              <a:rPr lang="de-DE" baseline="0" dirty="0" err="1" smtClean="0"/>
              <a:t>representation</a:t>
            </a:r>
            <a:r>
              <a:rPr lang="de-DE" baseline="0" dirty="0" smtClean="0"/>
              <a:t> </a:t>
            </a:r>
            <a:r>
              <a:rPr lang="de-DE" baseline="0" dirty="0" err="1" smtClean="0"/>
              <a:t>of</a:t>
            </a:r>
            <a:r>
              <a:rPr lang="de-DE" baseline="0" dirty="0" smtClean="0"/>
              <a:t> </a:t>
            </a:r>
            <a:r>
              <a:rPr lang="de-DE" baseline="0" dirty="0" err="1" smtClean="0"/>
              <a:t>which</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mutants</a:t>
            </a:r>
            <a:r>
              <a:rPr lang="de-DE" baseline="0" dirty="0" smtClean="0"/>
              <a:t> a </a:t>
            </a:r>
            <a:r>
              <a:rPr lang="de-DE" baseline="0" dirty="0" err="1" smtClean="0"/>
              <a:t>test</a:t>
            </a:r>
            <a:r>
              <a:rPr lang="de-DE" baseline="0" dirty="0" smtClean="0"/>
              <a:t> </a:t>
            </a:r>
            <a:r>
              <a:rPr lang="de-DE" baseline="0" dirty="0" err="1" smtClean="0"/>
              <a:t>case</a:t>
            </a:r>
            <a:r>
              <a:rPr lang="de-DE" baseline="0" dirty="0" smtClean="0"/>
              <a:t> </a:t>
            </a:r>
            <a:r>
              <a:rPr lang="de-DE" baseline="0" dirty="0" err="1" smtClean="0"/>
              <a:t>killes</a:t>
            </a:r>
            <a:endParaRPr lang="de-DE" baseline="0" dirty="0" smtClean="0"/>
          </a:p>
          <a:p>
            <a:pPr marL="185766" indent="-185766">
              <a:buFont typeface="Arial" panose="020B0604020202020204" pitchFamily="34" charset="0"/>
              <a:buChar char="•"/>
            </a:pPr>
            <a:r>
              <a:rPr lang="de-DE" dirty="0" smtClean="0"/>
              <a:t>So</a:t>
            </a:r>
            <a:r>
              <a:rPr lang="de-DE" baseline="0" dirty="0" smtClean="0"/>
              <a:t> </a:t>
            </a:r>
            <a:r>
              <a:rPr lang="de-DE" baseline="0" dirty="0" err="1" smtClean="0"/>
              <a:t>for</a:t>
            </a:r>
            <a:r>
              <a:rPr lang="de-DE" baseline="0" dirty="0" smtClean="0"/>
              <a:t> </a:t>
            </a:r>
            <a:r>
              <a:rPr lang="de-DE" baseline="0" dirty="0" err="1" smtClean="0"/>
              <a:t>each</a:t>
            </a:r>
            <a:r>
              <a:rPr lang="de-DE" baseline="0" dirty="0" smtClean="0"/>
              <a:t> </a:t>
            </a:r>
            <a:r>
              <a:rPr lang="de-DE" baseline="0" dirty="0" err="1" smtClean="0"/>
              <a:t>mutation</a:t>
            </a:r>
            <a:r>
              <a:rPr lang="de-DE" baseline="0" dirty="0" smtClean="0"/>
              <a:t> </a:t>
            </a:r>
            <a:r>
              <a:rPr lang="de-DE" baseline="0" dirty="0" err="1" smtClean="0"/>
              <a:t>operator</a:t>
            </a:r>
            <a:r>
              <a:rPr lang="de-DE" baseline="0" dirty="0" smtClean="0"/>
              <a:t> </a:t>
            </a:r>
            <a:r>
              <a:rPr lang="de-DE" baseline="0" dirty="0" err="1" smtClean="0"/>
              <a:t>it</a:t>
            </a:r>
            <a:r>
              <a:rPr lang="de-DE" baseline="0" dirty="0" smtClean="0"/>
              <a:t> </a:t>
            </a:r>
            <a:r>
              <a:rPr lang="de-DE" baseline="0" dirty="0" err="1" smtClean="0"/>
              <a:t>comprises</a:t>
            </a:r>
            <a:r>
              <a:rPr lang="de-DE" baseline="0" dirty="0" smtClean="0"/>
              <a:t> a 1 </a:t>
            </a:r>
            <a:r>
              <a:rPr lang="de-DE" baseline="0" dirty="0" err="1" smtClean="0"/>
              <a:t>if</a:t>
            </a:r>
            <a:r>
              <a:rPr lang="de-DE" baseline="0" dirty="0" smtClean="0"/>
              <a:t> </a:t>
            </a:r>
            <a:r>
              <a:rPr lang="de-DE" baseline="0" dirty="0" err="1" smtClean="0"/>
              <a:t>it</a:t>
            </a:r>
            <a:r>
              <a:rPr lang="de-DE" baseline="0" dirty="0" smtClean="0"/>
              <a:t> </a:t>
            </a:r>
            <a:r>
              <a:rPr lang="de-DE" baseline="0" dirty="0" err="1" smtClean="0"/>
              <a:t>killed</a:t>
            </a:r>
            <a:r>
              <a:rPr lang="de-DE" baseline="0" dirty="0" smtClean="0"/>
              <a:t> </a:t>
            </a:r>
            <a:r>
              <a:rPr lang="de-DE" baseline="0" dirty="0" err="1" smtClean="0"/>
              <a:t>the</a:t>
            </a:r>
            <a:r>
              <a:rPr lang="de-DE" baseline="0" dirty="0" smtClean="0"/>
              <a:t> </a:t>
            </a:r>
            <a:r>
              <a:rPr lang="de-DE" baseline="0" dirty="0" err="1" smtClean="0"/>
              <a:t>generated</a:t>
            </a:r>
            <a:r>
              <a:rPr lang="de-DE" baseline="0" dirty="0" smtClean="0"/>
              <a:t> </a:t>
            </a:r>
            <a:r>
              <a:rPr lang="de-DE" baseline="0" dirty="0" err="1" smtClean="0"/>
              <a:t>mutant</a:t>
            </a:r>
            <a:r>
              <a:rPr lang="de-DE" baseline="0" dirty="0" smtClean="0"/>
              <a:t> </a:t>
            </a:r>
            <a:r>
              <a:rPr lang="de-DE" baseline="0" dirty="0" err="1" smtClean="0"/>
              <a:t>and</a:t>
            </a:r>
            <a:r>
              <a:rPr lang="de-DE" baseline="0" dirty="0" smtClean="0"/>
              <a:t> a </a:t>
            </a:r>
            <a:r>
              <a:rPr lang="de-DE" baseline="0" dirty="0" smtClean="0"/>
              <a:t>0 </a:t>
            </a:r>
            <a:r>
              <a:rPr lang="de-DE" baseline="0" dirty="0" err="1" smtClean="0"/>
              <a:t>otherwhise</a:t>
            </a:r>
            <a:endParaRPr lang="de-DE" dirty="0" smtClean="0"/>
          </a:p>
          <a:p>
            <a:pPr marL="185766" indent="-185766">
              <a:buFont typeface="Arial" panose="020B0604020202020204" pitchFamily="34" charset="0"/>
              <a:buChar char="•"/>
            </a:pPr>
            <a:endParaRPr lang="de-DE" dirty="0" smtClean="0"/>
          </a:p>
          <a:p>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18</a:t>
            </a:fld>
            <a:endParaRPr lang="de-DE"/>
          </a:p>
        </p:txBody>
      </p:sp>
    </p:spTree>
    <p:extLst>
      <p:ext uri="{BB962C8B-B14F-4D97-AF65-F5344CB8AC3E}">
        <p14:creationId xmlns:p14="http://schemas.microsoft.com/office/powerpoint/2010/main" val="3214731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a:buFont typeface="Arial" panose="020B0604020202020204" pitchFamily="34" charset="0"/>
              <a:buChar char="•"/>
            </a:pPr>
            <a:r>
              <a:rPr lang="de-DE" baseline="0" dirty="0" err="1" smtClean="0"/>
              <a:t>Having</a:t>
            </a:r>
            <a:r>
              <a:rPr lang="de-DE" baseline="0" dirty="0" smtClean="0"/>
              <a:t> such a </a:t>
            </a:r>
            <a:r>
              <a:rPr lang="de-DE" baseline="0" dirty="0" err="1" smtClean="0"/>
              <a:t>label</a:t>
            </a:r>
            <a:r>
              <a:rPr lang="de-DE" baseline="0" dirty="0" smtClean="0"/>
              <a:t> </a:t>
            </a:r>
            <a:r>
              <a:rPr lang="de-DE" baseline="0" dirty="0" err="1" smtClean="0"/>
              <a:t>vector</a:t>
            </a:r>
            <a:r>
              <a:rPr lang="de-DE" baseline="0" dirty="0" smtClean="0"/>
              <a:t> </a:t>
            </a:r>
            <a:r>
              <a:rPr lang="de-DE" baseline="0" dirty="0" err="1" smtClean="0"/>
              <a:t>given</a:t>
            </a:r>
            <a:r>
              <a:rPr lang="de-DE" baseline="0" dirty="0" smtClean="0"/>
              <a:t> </a:t>
            </a:r>
            <a:r>
              <a:rPr lang="de-DE" baseline="0" dirty="0" err="1" smtClean="0"/>
              <a:t>for</a:t>
            </a:r>
            <a:r>
              <a:rPr lang="de-DE" baseline="0" dirty="0" smtClean="0"/>
              <a:t> </a:t>
            </a:r>
            <a:r>
              <a:rPr lang="de-DE" baseline="0" dirty="0" err="1" smtClean="0"/>
              <a:t>each</a:t>
            </a:r>
            <a:r>
              <a:rPr lang="de-DE" baseline="0" dirty="0" smtClean="0"/>
              <a:t> </a:t>
            </a:r>
            <a:r>
              <a:rPr lang="de-DE" baseline="0" dirty="0" err="1" smtClean="0"/>
              <a:t>test</a:t>
            </a:r>
            <a:r>
              <a:rPr lang="de-DE" baseline="0" dirty="0" smtClean="0"/>
              <a:t> </a:t>
            </a:r>
            <a:r>
              <a:rPr lang="de-DE" baseline="0" dirty="0" err="1" smtClean="0"/>
              <a:t>case</a:t>
            </a:r>
            <a:r>
              <a:rPr lang="de-DE" baseline="0" dirty="0" smtClean="0"/>
              <a:t> </a:t>
            </a:r>
            <a:r>
              <a:rPr lang="de-DE" baseline="0" dirty="0" err="1" smtClean="0"/>
              <a:t>we</a:t>
            </a:r>
            <a:r>
              <a:rPr lang="de-DE" baseline="0" dirty="0" smtClean="0"/>
              <a:t> </a:t>
            </a:r>
            <a:r>
              <a:rPr lang="de-DE" baseline="0" dirty="0" err="1" smtClean="0"/>
              <a:t>now</a:t>
            </a:r>
            <a:r>
              <a:rPr lang="de-DE" baseline="0" dirty="0" smtClean="0"/>
              <a:t> </a:t>
            </a:r>
            <a:r>
              <a:rPr lang="de-DE" baseline="0" dirty="0" err="1" smtClean="0"/>
              <a:t>used</a:t>
            </a:r>
            <a:r>
              <a:rPr lang="de-DE" baseline="0" dirty="0" smtClean="0"/>
              <a:t> </a:t>
            </a:r>
            <a:r>
              <a:rPr lang="de-DE" baseline="0" dirty="0" err="1" smtClean="0"/>
              <a:t>the</a:t>
            </a:r>
            <a:r>
              <a:rPr lang="de-DE" baseline="0" dirty="0" smtClean="0"/>
              <a:t> </a:t>
            </a:r>
            <a:r>
              <a:rPr lang="de-DE" baseline="0" dirty="0" err="1" smtClean="0"/>
              <a:t>hamming</a:t>
            </a:r>
            <a:r>
              <a:rPr lang="de-DE" baseline="0" dirty="0" smtClean="0"/>
              <a:t> </a:t>
            </a:r>
            <a:r>
              <a:rPr lang="de-DE" baseline="0" dirty="0" err="1" smtClean="0"/>
              <a:t>function</a:t>
            </a:r>
            <a:r>
              <a:rPr lang="de-DE" baseline="0" dirty="0" smtClean="0"/>
              <a:t> </a:t>
            </a:r>
            <a:r>
              <a:rPr lang="de-DE" baseline="0" dirty="0" err="1" smtClean="0"/>
              <a:t>as</a:t>
            </a:r>
            <a:r>
              <a:rPr lang="de-DE" baseline="0" dirty="0" smtClean="0"/>
              <a:t> </a:t>
            </a:r>
            <a:r>
              <a:rPr lang="de-DE" baseline="0" dirty="0" err="1" smtClean="0"/>
              <a:t>distance</a:t>
            </a:r>
            <a:r>
              <a:rPr lang="de-DE" baseline="0" dirty="0" smtClean="0"/>
              <a:t> </a:t>
            </a:r>
            <a:r>
              <a:rPr lang="de-DE" baseline="0" dirty="0" err="1" smtClean="0"/>
              <a:t>measure</a:t>
            </a:r>
            <a:endParaRPr lang="de-DE" baseline="0" dirty="0" smtClean="0"/>
          </a:p>
          <a:p>
            <a:pPr marL="185766" indent="-185766">
              <a:buFont typeface="Arial" panose="020B0604020202020204" pitchFamily="34" charset="0"/>
              <a:buChar char="•"/>
            </a:pPr>
            <a:r>
              <a:rPr lang="de-DE" baseline="0" dirty="0" smtClean="0"/>
              <a:t>The </a:t>
            </a:r>
            <a:r>
              <a:rPr lang="de-DE" baseline="0" dirty="0" err="1" smtClean="0"/>
              <a:t>more</a:t>
            </a:r>
            <a:r>
              <a:rPr lang="de-DE" baseline="0" dirty="0" smtClean="0"/>
              <a:t> different </a:t>
            </a:r>
            <a:r>
              <a:rPr lang="de-DE" baseline="0" dirty="0" err="1" smtClean="0"/>
              <a:t>the</a:t>
            </a:r>
            <a:r>
              <a:rPr lang="de-DE" baseline="0" dirty="0" smtClean="0"/>
              <a:t> </a:t>
            </a:r>
            <a:r>
              <a:rPr lang="de-DE" baseline="0" dirty="0" err="1" smtClean="0"/>
              <a:t>patterns</a:t>
            </a:r>
            <a:r>
              <a:rPr lang="de-DE" baseline="0" dirty="0" smtClean="0"/>
              <a:t> </a:t>
            </a:r>
            <a:r>
              <a:rPr lang="de-DE" baseline="0" dirty="0" err="1" smtClean="0"/>
              <a:t>of</a:t>
            </a:r>
            <a:r>
              <a:rPr lang="de-DE" baseline="0" dirty="0" smtClean="0"/>
              <a:t> 1s </a:t>
            </a:r>
            <a:r>
              <a:rPr lang="de-DE" baseline="0" dirty="0" err="1" smtClean="0"/>
              <a:t>and</a:t>
            </a:r>
            <a:r>
              <a:rPr lang="de-DE" baseline="0" dirty="0" smtClean="0"/>
              <a:t> 0s </a:t>
            </a:r>
            <a:r>
              <a:rPr lang="de-DE" baseline="0" dirty="0" err="1" smtClean="0"/>
              <a:t>the</a:t>
            </a:r>
            <a:r>
              <a:rPr lang="de-DE" baseline="0" dirty="0" smtClean="0"/>
              <a:t> </a:t>
            </a:r>
            <a:r>
              <a:rPr lang="de-DE" baseline="0" dirty="0" err="1" smtClean="0"/>
              <a:t>higher</a:t>
            </a:r>
            <a:r>
              <a:rPr lang="de-DE" baseline="0" dirty="0" smtClean="0"/>
              <a:t> </a:t>
            </a:r>
            <a:r>
              <a:rPr lang="de-DE" baseline="0" dirty="0" err="1" smtClean="0"/>
              <a:t>the</a:t>
            </a:r>
            <a:r>
              <a:rPr lang="de-DE" baseline="0" dirty="0" smtClean="0"/>
              <a:t> </a:t>
            </a:r>
            <a:r>
              <a:rPr lang="de-DE" baseline="0" dirty="0" err="1" smtClean="0"/>
              <a:t>distance</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more</a:t>
            </a:r>
            <a:r>
              <a:rPr lang="de-DE" baseline="0" dirty="0" smtClean="0"/>
              <a:t> </a:t>
            </a:r>
            <a:r>
              <a:rPr lang="de-DE" baseline="0" dirty="0" err="1" smtClean="0"/>
              <a:t>similar</a:t>
            </a:r>
            <a:r>
              <a:rPr lang="de-DE" baseline="0" dirty="0" smtClean="0"/>
              <a:t> </a:t>
            </a:r>
            <a:r>
              <a:rPr lang="de-DE" baseline="0" dirty="0" err="1" smtClean="0"/>
              <a:t>they</a:t>
            </a:r>
            <a:r>
              <a:rPr lang="de-DE" baseline="0" dirty="0" smtClean="0"/>
              <a:t> </a:t>
            </a:r>
            <a:r>
              <a:rPr lang="de-DE" baseline="0" dirty="0" err="1" smtClean="0"/>
              <a:t>are</a:t>
            </a:r>
            <a:r>
              <a:rPr lang="de-DE" baseline="0" dirty="0" smtClean="0"/>
              <a:t> </a:t>
            </a:r>
            <a:r>
              <a:rPr lang="de-DE" baseline="0" dirty="0" err="1" smtClean="0"/>
              <a:t>the</a:t>
            </a:r>
            <a:r>
              <a:rPr lang="de-DE" baseline="0" dirty="0" smtClean="0"/>
              <a:t> </a:t>
            </a:r>
            <a:r>
              <a:rPr lang="de-DE" baseline="0" dirty="0" err="1" smtClean="0"/>
              <a:t>lower</a:t>
            </a:r>
            <a:r>
              <a:rPr lang="de-DE" baseline="0" dirty="0" smtClean="0"/>
              <a:t> </a:t>
            </a:r>
            <a:r>
              <a:rPr lang="de-DE" baseline="0" dirty="0" err="1" smtClean="0"/>
              <a:t>the</a:t>
            </a:r>
            <a:r>
              <a:rPr lang="de-DE" baseline="0" dirty="0" smtClean="0"/>
              <a:t> </a:t>
            </a:r>
            <a:r>
              <a:rPr lang="de-DE" baseline="0" dirty="0" err="1" smtClean="0"/>
              <a:t>distance</a:t>
            </a:r>
            <a:endParaRPr lang="de-DE" baseline="0" dirty="0" smtClean="0"/>
          </a:p>
          <a:p>
            <a:pPr marL="185766" indent="-185766">
              <a:buFont typeface="Arial" panose="020B0604020202020204" pitchFamily="34" charset="0"/>
              <a:buChar char="•"/>
            </a:pPr>
            <a:endParaRPr lang="de-DE" baseline="0" dirty="0" smtClean="0"/>
          </a:p>
          <a:p>
            <a:pPr marL="185766" indent="-185766">
              <a:buFont typeface="Arial" panose="020B0604020202020204" pitchFamily="34" charset="0"/>
              <a:buChar char="•"/>
            </a:pPr>
            <a:r>
              <a:rPr lang="de-DE" baseline="0" dirty="0" smtClean="0"/>
              <a:t>Note </a:t>
            </a:r>
            <a:r>
              <a:rPr lang="de-DE" baseline="0" dirty="0" err="1" smtClean="0"/>
              <a:t>that</a:t>
            </a:r>
            <a:r>
              <a:rPr lang="de-DE" baseline="0" dirty="0" smtClean="0"/>
              <a:t> </a:t>
            </a:r>
            <a:r>
              <a:rPr lang="de-DE" baseline="0" dirty="0" err="1" smtClean="0"/>
              <a:t>those</a:t>
            </a:r>
            <a:r>
              <a:rPr lang="de-DE" baseline="0" dirty="0" smtClean="0"/>
              <a:t> </a:t>
            </a:r>
            <a:r>
              <a:rPr lang="de-DE" baseline="0" dirty="0" err="1" smtClean="0"/>
              <a:t>patterns</a:t>
            </a:r>
            <a:r>
              <a:rPr lang="de-DE" baseline="0" dirty="0" smtClean="0"/>
              <a:t> </a:t>
            </a:r>
            <a:r>
              <a:rPr lang="de-DE" baseline="0" dirty="0" err="1" smtClean="0"/>
              <a:t>work</a:t>
            </a:r>
            <a:r>
              <a:rPr lang="de-DE" baseline="0" dirty="0" smtClean="0"/>
              <a:t> </a:t>
            </a:r>
            <a:r>
              <a:rPr lang="de-DE" baseline="0" dirty="0" err="1" smtClean="0"/>
              <a:t>for</a:t>
            </a:r>
            <a:r>
              <a:rPr lang="de-DE" baseline="0" dirty="0" smtClean="0"/>
              <a:t> </a:t>
            </a:r>
            <a:r>
              <a:rPr lang="de-DE" baseline="0" dirty="0" err="1" smtClean="0"/>
              <a:t>considering</a:t>
            </a:r>
            <a:r>
              <a:rPr lang="de-DE" baseline="0" dirty="0" smtClean="0"/>
              <a:t> </a:t>
            </a:r>
            <a:r>
              <a:rPr lang="de-DE" baseline="0" dirty="0" err="1" smtClean="0"/>
              <a:t>higher</a:t>
            </a:r>
            <a:r>
              <a:rPr lang="de-DE" baseline="0" dirty="0" smtClean="0"/>
              <a:t> </a:t>
            </a:r>
            <a:r>
              <a:rPr lang="de-DE" baseline="0" dirty="0" err="1" smtClean="0"/>
              <a:t>order</a:t>
            </a:r>
            <a:r>
              <a:rPr lang="de-DE" baseline="0" dirty="0" smtClean="0"/>
              <a:t> </a:t>
            </a:r>
            <a:r>
              <a:rPr lang="de-DE" baseline="0" dirty="0" err="1" smtClean="0"/>
              <a:t>mutants</a:t>
            </a:r>
            <a:r>
              <a:rPr lang="de-DE" baseline="0" dirty="0" smtClean="0"/>
              <a:t>, </a:t>
            </a:r>
            <a:r>
              <a:rPr lang="de-DE" baseline="0" dirty="0" err="1" smtClean="0"/>
              <a:t>too</a:t>
            </a:r>
            <a:r>
              <a:rPr lang="de-DE" baseline="0" dirty="0" smtClean="0"/>
              <a:t>; </a:t>
            </a:r>
            <a:r>
              <a:rPr lang="de-DE" baseline="0" dirty="0" err="1" smtClean="0"/>
              <a:t>as</a:t>
            </a:r>
            <a:r>
              <a:rPr lang="de-DE" baseline="0" dirty="0" smtClean="0"/>
              <a:t> </a:t>
            </a:r>
            <a:r>
              <a:rPr lang="de-DE" baseline="0" dirty="0" err="1" smtClean="0"/>
              <a:t>the</a:t>
            </a:r>
            <a:r>
              <a:rPr lang="de-DE" baseline="0" dirty="0" smtClean="0"/>
              <a:t> </a:t>
            </a:r>
            <a:r>
              <a:rPr lang="de-DE" baseline="0" dirty="0" err="1" smtClean="0"/>
              <a:t>more</a:t>
            </a:r>
            <a:r>
              <a:rPr lang="de-DE" baseline="0" dirty="0" smtClean="0"/>
              <a:t> </a:t>
            </a:r>
            <a:r>
              <a:rPr lang="de-DE" baseline="0" dirty="0" err="1" smtClean="0"/>
              <a:t>similar</a:t>
            </a:r>
            <a:r>
              <a:rPr lang="de-DE" baseline="0" dirty="0" smtClean="0"/>
              <a:t> </a:t>
            </a:r>
            <a:r>
              <a:rPr lang="de-DE" baseline="0" dirty="0" err="1" smtClean="0"/>
              <a:t>the</a:t>
            </a:r>
            <a:r>
              <a:rPr lang="de-DE" baseline="0" dirty="0" smtClean="0"/>
              <a:t> </a:t>
            </a:r>
            <a:r>
              <a:rPr lang="de-DE" baseline="0" dirty="0" err="1" smtClean="0"/>
              <a:t>patterns</a:t>
            </a:r>
            <a:r>
              <a:rPr lang="de-DE" baseline="0" dirty="0" smtClean="0"/>
              <a:t> </a:t>
            </a:r>
            <a:r>
              <a:rPr lang="de-DE" baseline="0" dirty="0" err="1" smtClean="0"/>
              <a:t>the</a:t>
            </a:r>
            <a:r>
              <a:rPr lang="de-DE" baseline="0" dirty="0" smtClean="0"/>
              <a:t> </a:t>
            </a:r>
            <a:r>
              <a:rPr lang="de-DE" baseline="0" dirty="0" err="1" smtClean="0"/>
              <a:t>more</a:t>
            </a:r>
            <a:r>
              <a:rPr lang="de-DE" baseline="0" dirty="0" smtClean="0"/>
              <a:t> </a:t>
            </a:r>
            <a:r>
              <a:rPr lang="de-DE" baseline="0" dirty="0" err="1" smtClean="0"/>
              <a:t>similar</a:t>
            </a:r>
            <a:r>
              <a:rPr lang="de-DE" baseline="0" dirty="0" smtClean="0"/>
              <a:t> also </a:t>
            </a:r>
            <a:r>
              <a:rPr lang="de-DE" baseline="0" dirty="0" err="1" smtClean="0"/>
              <a:t>the</a:t>
            </a:r>
            <a:r>
              <a:rPr lang="de-DE" baseline="0" dirty="0" smtClean="0"/>
              <a:t> </a:t>
            </a:r>
            <a:r>
              <a:rPr lang="de-DE" baseline="0" dirty="0" err="1" smtClean="0"/>
              <a:t>covered</a:t>
            </a:r>
            <a:r>
              <a:rPr lang="de-DE" baseline="0" dirty="0" smtClean="0"/>
              <a:t> </a:t>
            </a:r>
            <a:r>
              <a:rPr lang="de-DE" baseline="0" dirty="0" err="1" smtClean="0"/>
              <a:t>higher</a:t>
            </a:r>
            <a:r>
              <a:rPr lang="de-DE" baseline="0" dirty="0" smtClean="0"/>
              <a:t> </a:t>
            </a:r>
            <a:r>
              <a:rPr lang="de-DE" baseline="0" dirty="0" err="1" smtClean="0"/>
              <a:t>order</a:t>
            </a:r>
            <a:r>
              <a:rPr lang="de-DE" baseline="0" dirty="0" smtClean="0"/>
              <a:t> </a:t>
            </a:r>
            <a:r>
              <a:rPr lang="de-DE" baseline="0" dirty="0" err="1" smtClean="0"/>
              <a:t>mutants</a:t>
            </a:r>
            <a:r>
              <a:rPr lang="de-DE" baseline="0" dirty="0" smtClean="0"/>
              <a:t>.</a:t>
            </a:r>
          </a:p>
        </p:txBody>
      </p:sp>
      <p:sp>
        <p:nvSpPr>
          <p:cNvPr id="4" name="Foliennummernplatzhalter 3"/>
          <p:cNvSpPr>
            <a:spLocks noGrp="1"/>
          </p:cNvSpPr>
          <p:nvPr>
            <p:ph type="sldNum" sz="quarter" idx="10"/>
          </p:nvPr>
        </p:nvSpPr>
        <p:spPr/>
        <p:txBody>
          <a:bodyPr/>
          <a:lstStyle/>
          <a:p>
            <a:fld id="{39679DA2-5959-4B24-8412-1EB0951B8A62}" type="slidenum">
              <a:rPr lang="de-DE" smtClean="0"/>
              <a:t>19</a:t>
            </a:fld>
            <a:endParaRPr lang="de-DE"/>
          </a:p>
        </p:txBody>
      </p:sp>
    </p:spTree>
    <p:extLst>
      <p:ext uri="{BB962C8B-B14F-4D97-AF65-F5344CB8AC3E}">
        <p14:creationId xmlns:p14="http://schemas.microsoft.com/office/powerpoint/2010/main" val="381360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a:buFont typeface="Arial" panose="020B0604020202020204" pitchFamily="34" charset="0"/>
              <a:buChar char="•"/>
            </a:pPr>
            <a:r>
              <a:rPr lang="de-DE" baseline="0" dirty="0" err="1" smtClean="0"/>
              <a:t>According</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special</a:t>
            </a:r>
            <a:r>
              <a:rPr lang="de-DE" baseline="0" dirty="0" smtClean="0"/>
              <a:t> </a:t>
            </a:r>
            <a:r>
              <a:rPr lang="de-DE" baseline="0" dirty="0" err="1" smtClean="0"/>
              <a:t>theme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workshop</a:t>
            </a:r>
            <a:r>
              <a:rPr lang="de-DE" baseline="0" dirty="0" smtClean="0"/>
              <a:t> </a:t>
            </a:r>
            <a:r>
              <a:rPr lang="de-DE" baseline="0" dirty="0" err="1" smtClean="0"/>
              <a:t>this</a:t>
            </a:r>
            <a:r>
              <a:rPr lang="de-DE" baseline="0" dirty="0" smtClean="0"/>
              <a:t> </a:t>
            </a:r>
            <a:r>
              <a:rPr lang="de-DE" baseline="0" dirty="0" err="1" smtClean="0"/>
              <a:t>year</a:t>
            </a:r>
            <a:r>
              <a:rPr lang="de-DE" baseline="0" dirty="0" smtClean="0"/>
              <a:t> </a:t>
            </a:r>
            <a:r>
              <a:rPr lang="de-DE" baseline="0" dirty="0" err="1" smtClean="0"/>
              <a:t>we</a:t>
            </a:r>
            <a:r>
              <a:rPr lang="de-DE" baseline="0" dirty="0" smtClean="0"/>
              <a:t> </a:t>
            </a:r>
            <a:r>
              <a:rPr lang="de-DE" baseline="0" dirty="0" err="1" smtClean="0"/>
              <a:t>investigate</a:t>
            </a:r>
            <a:r>
              <a:rPr lang="de-DE" baseline="0" dirty="0" smtClean="0"/>
              <a:t> an </a:t>
            </a:r>
            <a:r>
              <a:rPr lang="de-DE" baseline="0" dirty="0" err="1" smtClean="0"/>
              <a:t>intersection</a:t>
            </a:r>
            <a:r>
              <a:rPr lang="de-DE" baseline="0" dirty="0" smtClean="0"/>
              <a:t> </a:t>
            </a:r>
            <a:r>
              <a:rPr lang="de-DE" baseline="0" dirty="0" err="1" smtClean="0"/>
              <a:t>between</a:t>
            </a:r>
            <a:r>
              <a:rPr lang="de-DE" baseline="0" dirty="0" smtClean="0"/>
              <a:t> AI </a:t>
            </a:r>
            <a:r>
              <a:rPr lang="de-DE" baseline="0" dirty="0" err="1" smtClean="0"/>
              <a:t>and</a:t>
            </a:r>
            <a:r>
              <a:rPr lang="de-DE" baseline="0" dirty="0" smtClean="0"/>
              <a:t> </a:t>
            </a:r>
            <a:r>
              <a:rPr lang="de-DE" baseline="0" dirty="0" err="1" smtClean="0"/>
              <a:t>Testing</a:t>
            </a:r>
            <a:endParaRPr lang="de-DE" baseline="0" dirty="0" smtClean="0"/>
          </a:p>
          <a:p>
            <a:pPr marL="185766" indent="-185766">
              <a:buFont typeface="Arial" panose="020B0604020202020204" pitchFamily="34" charset="0"/>
              <a:buChar char="•"/>
            </a:pPr>
            <a:r>
              <a:rPr lang="de-DE" baseline="0" dirty="0" smtClean="0"/>
              <a:t>In </a:t>
            </a:r>
            <a:r>
              <a:rPr lang="de-DE" baseline="0" dirty="0" err="1" smtClean="0"/>
              <a:t>particular</a:t>
            </a:r>
            <a:r>
              <a:rPr lang="de-DE" baseline="0" dirty="0" smtClean="0"/>
              <a:t>, </a:t>
            </a:r>
            <a:r>
              <a:rPr lang="de-DE" baseline="0" dirty="0" err="1" smtClean="0"/>
              <a:t>we</a:t>
            </a:r>
            <a:r>
              <a:rPr lang="de-DE" baseline="0" dirty="0" smtClean="0"/>
              <a:t> </a:t>
            </a:r>
            <a:r>
              <a:rPr lang="de-DE" baseline="0" dirty="0" err="1" smtClean="0"/>
              <a:t>consider</a:t>
            </a:r>
            <a:r>
              <a:rPr lang="de-DE" baseline="0" dirty="0" smtClean="0"/>
              <a:t> </a:t>
            </a:r>
            <a:r>
              <a:rPr lang="de-DE" baseline="0" dirty="0" err="1" smtClean="0"/>
              <a:t>to</a:t>
            </a:r>
            <a:r>
              <a:rPr lang="de-DE" baseline="0" dirty="0" smtClean="0"/>
              <a:t> </a:t>
            </a:r>
            <a:r>
              <a:rPr lang="de-DE" baseline="0" dirty="0" err="1" smtClean="0"/>
              <a:t>solve</a:t>
            </a:r>
            <a:r>
              <a:rPr lang="de-DE" baseline="0" dirty="0" smtClean="0"/>
              <a:t> </a:t>
            </a:r>
            <a:r>
              <a:rPr lang="de-DE" baseline="0" dirty="0" err="1" smtClean="0"/>
              <a:t>the</a:t>
            </a:r>
            <a:r>
              <a:rPr lang="de-DE" baseline="0" dirty="0" smtClean="0"/>
              <a:t> Test Suite </a:t>
            </a:r>
            <a:r>
              <a:rPr lang="de-DE" baseline="0" dirty="0" err="1" smtClean="0"/>
              <a:t>Reduction</a:t>
            </a:r>
            <a:r>
              <a:rPr lang="de-DE" baseline="0" dirty="0" smtClean="0"/>
              <a:t> Task </a:t>
            </a:r>
            <a:r>
              <a:rPr lang="de-DE" baseline="0" dirty="0" err="1" smtClean="0"/>
              <a:t>by</a:t>
            </a:r>
            <a:r>
              <a:rPr lang="de-DE" baseline="0" dirty="0" smtClean="0"/>
              <a:t> </a:t>
            </a:r>
            <a:r>
              <a:rPr lang="de-DE" baseline="0" dirty="0" err="1" smtClean="0"/>
              <a:t>Machin</a:t>
            </a:r>
            <a:r>
              <a:rPr lang="de-DE" baseline="0" dirty="0" smtClean="0"/>
              <a:t> Learning </a:t>
            </a:r>
            <a:r>
              <a:rPr lang="de-DE" baseline="0" dirty="0" err="1" smtClean="0"/>
              <a:t>Approaches</a:t>
            </a:r>
            <a:r>
              <a:rPr lang="de-DE" baseline="0" dirty="0" smtClean="0"/>
              <a:t> on Rep. </a:t>
            </a:r>
            <a:r>
              <a:rPr lang="de-DE" baseline="0" dirty="0" err="1" smtClean="0"/>
              <a:t>Subset</a:t>
            </a:r>
            <a:r>
              <a:rPr lang="de-DE" baseline="0" dirty="0" smtClean="0"/>
              <a:t> </a:t>
            </a:r>
            <a:r>
              <a:rPr lang="de-DE" baseline="0" dirty="0" err="1" smtClean="0"/>
              <a:t>Selection</a:t>
            </a:r>
            <a:endParaRPr lang="de-DE" baseline="0" dirty="0" smtClean="0"/>
          </a:p>
          <a:p>
            <a:pPr marL="185766" indent="-185766">
              <a:buFont typeface="Arial" panose="020B0604020202020204" pitchFamily="34" charset="0"/>
              <a:buChar char="•"/>
            </a:pPr>
            <a:endParaRPr lang="de-DE" baseline="0" dirty="0" smtClean="0"/>
          </a:p>
          <a:p>
            <a:pPr marL="185766" indent="-185766">
              <a:buFont typeface="Arial" panose="020B0604020202020204" pitchFamily="34" charset="0"/>
              <a:buChar char="•"/>
            </a:pPr>
            <a:r>
              <a:rPr lang="de-DE" baseline="0" dirty="0" smtClean="0"/>
              <a:t>Read out </a:t>
            </a:r>
            <a:r>
              <a:rPr lang="de-DE" baseline="0" dirty="0" err="1" smtClean="0"/>
              <a:t>definition</a:t>
            </a:r>
            <a:r>
              <a:rPr lang="de-DE" baseline="0" dirty="0" smtClean="0"/>
              <a:t> </a:t>
            </a:r>
            <a:r>
              <a:rPr lang="de-DE" baseline="0" dirty="0" err="1" smtClean="0"/>
              <a:t>for</a:t>
            </a:r>
            <a:r>
              <a:rPr lang="de-DE" baseline="0" dirty="0" smtClean="0"/>
              <a:t> TSR</a:t>
            </a:r>
          </a:p>
          <a:p>
            <a:pPr marL="185766" indent="-185766">
              <a:buFont typeface="Arial" panose="020B0604020202020204" pitchFamily="34" charset="0"/>
              <a:buChar char="•"/>
            </a:pPr>
            <a:r>
              <a:rPr lang="de-DE" baseline="0" dirty="0" err="1" smtClean="0"/>
              <a:t>Given</a:t>
            </a:r>
            <a:r>
              <a:rPr lang="de-DE" baseline="0" dirty="0" smtClean="0"/>
              <a:t> a </a:t>
            </a:r>
            <a:r>
              <a:rPr lang="de-DE" baseline="0" dirty="0" err="1" smtClean="0"/>
              <a:t>test</a:t>
            </a:r>
            <a:r>
              <a:rPr lang="de-DE" baseline="0" dirty="0" smtClean="0"/>
              <a:t> </a:t>
            </a:r>
            <a:r>
              <a:rPr lang="de-DE" baseline="0" dirty="0" err="1" smtClean="0"/>
              <a:t>suite</a:t>
            </a:r>
            <a:r>
              <a:rPr lang="de-DE" baseline="0" dirty="0" smtClean="0"/>
              <a:t> T </a:t>
            </a:r>
            <a:r>
              <a:rPr lang="de-DE" baseline="0" dirty="0" err="1" smtClean="0"/>
              <a:t>we</a:t>
            </a:r>
            <a:r>
              <a:rPr lang="de-DE" baseline="0" dirty="0" smtClean="0"/>
              <a:t> </a:t>
            </a:r>
            <a:r>
              <a:rPr lang="de-DE" baseline="0" dirty="0" err="1" smtClean="0"/>
              <a:t>search</a:t>
            </a:r>
            <a:r>
              <a:rPr lang="de-DE" baseline="0" dirty="0" smtClean="0"/>
              <a:t> </a:t>
            </a:r>
            <a:r>
              <a:rPr lang="de-DE" baseline="0" dirty="0" err="1" smtClean="0"/>
              <a:t>for</a:t>
            </a:r>
            <a:r>
              <a:rPr lang="de-DE" baseline="0" dirty="0" smtClean="0"/>
              <a:t> a </a:t>
            </a:r>
            <a:r>
              <a:rPr lang="de-DE" baseline="0" dirty="0" err="1" smtClean="0"/>
              <a:t>reduced</a:t>
            </a:r>
            <a:r>
              <a:rPr lang="de-DE" baseline="0" dirty="0" smtClean="0"/>
              <a:t> </a:t>
            </a:r>
            <a:r>
              <a:rPr lang="de-DE" baseline="0" dirty="0" err="1" smtClean="0"/>
              <a:t>test</a:t>
            </a:r>
            <a:r>
              <a:rPr lang="de-DE" baseline="0" dirty="0" smtClean="0"/>
              <a:t> </a:t>
            </a:r>
            <a:r>
              <a:rPr lang="de-DE" baseline="0" dirty="0" err="1" smtClean="0"/>
              <a:t>suite</a:t>
            </a:r>
            <a:r>
              <a:rPr lang="de-DE" baseline="0" dirty="0" smtClean="0"/>
              <a:t> T‘ </a:t>
            </a:r>
            <a:r>
              <a:rPr lang="de-DE" baseline="0" dirty="0" err="1" smtClean="0"/>
              <a:t>that</a:t>
            </a:r>
            <a:r>
              <a:rPr lang="de-DE" baseline="0" dirty="0" smtClean="0"/>
              <a:t> </a:t>
            </a:r>
            <a:r>
              <a:rPr lang="de-DE" baseline="0" dirty="0" err="1" smtClean="0"/>
              <a:t>maximizes</a:t>
            </a:r>
            <a:r>
              <a:rPr lang="de-DE" baseline="0" dirty="0" smtClean="0"/>
              <a:t> </a:t>
            </a:r>
            <a:r>
              <a:rPr lang="de-DE" baseline="0" dirty="0" err="1" smtClean="0"/>
              <a:t>the</a:t>
            </a:r>
            <a:r>
              <a:rPr lang="de-DE" baseline="0" dirty="0" smtClean="0"/>
              <a:t> </a:t>
            </a:r>
            <a:r>
              <a:rPr lang="de-DE" baseline="0" dirty="0" err="1" smtClean="0"/>
              <a:t>ratio</a:t>
            </a:r>
            <a:r>
              <a:rPr lang="de-DE" baseline="0" dirty="0" smtClean="0"/>
              <a:t> </a:t>
            </a:r>
            <a:r>
              <a:rPr lang="de-DE" baseline="0" dirty="0" err="1" smtClean="0"/>
              <a:t>of</a:t>
            </a:r>
            <a:r>
              <a:rPr lang="de-DE" baseline="0" dirty="0" smtClean="0"/>
              <a:t> </a:t>
            </a:r>
            <a:r>
              <a:rPr lang="de-DE" baseline="0" dirty="0" err="1" smtClean="0"/>
              <a:t>coverage</a:t>
            </a:r>
            <a:r>
              <a:rPr lang="de-DE" baseline="0" dirty="0" smtClean="0"/>
              <a:t>, </a:t>
            </a:r>
            <a:r>
              <a:rPr lang="de-DE" baseline="0" dirty="0" err="1" smtClean="0"/>
              <a:t>given</a:t>
            </a:r>
            <a:r>
              <a:rPr lang="de-DE" baseline="0" dirty="0" smtClean="0"/>
              <a:t> a </a:t>
            </a:r>
            <a:r>
              <a:rPr lang="de-DE" baseline="0" dirty="0" err="1" smtClean="0"/>
              <a:t>particular</a:t>
            </a:r>
            <a:r>
              <a:rPr lang="de-DE" baseline="0" dirty="0" smtClean="0"/>
              <a:t> </a:t>
            </a:r>
            <a:r>
              <a:rPr lang="de-DE" baseline="0" dirty="0" err="1" smtClean="0"/>
              <a:t>coverage</a:t>
            </a:r>
            <a:r>
              <a:rPr lang="de-DE" baseline="0" dirty="0" smtClean="0"/>
              <a:t> </a:t>
            </a:r>
            <a:r>
              <a:rPr lang="de-DE" baseline="0" dirty="0" err="1" smtClean="0"/>
              <a:t>criterion</a:t>
            </a:r>
            <a:r>
              <a:rPr lang="de-DE" baseline="0" dirty="0" smtClean="0"/>
              <a:t>. 1 </a:t>
            </a:r>
            <a:r>
              <a:rPr lang="de-DE" baseline="0" dirty="0" err="1" smtClean="0"/>
              <a:t>would</a:t>
            </a:r>
            <a:r>
              <a:rPr lang="de-DE" baseline="0" dirty="0" smtClean="0"/>
              <a:t> </a:t>
            </a:r>
            <a:r>
              <a:rPr lang="de-DE" baseline="0" dirty="0" err="1" smtClean="0"/>
              <a:t>be</a:t>
            </a:r>
            <a:r>
              <a:rPr lang="de-DE" baseline="0" dirty="0" smtClean="0"/>
              <a:t> </a:t>
            </a:r>
            <a:r>
              <a:rPr lang="de-DE" baseline="0" dirty="0" err="1" smtClean="0"/>
              <a:t>the</a:t>
            </a:r>
            <a:r>
              <a:rPr lang="de-DE" baseline="0" dirty="0" smtClean="0"/>
              <a:t> </a:t>
            </a:r>
            <a:r>
              <a:rPr lang="de-DE" baseline="0" dirty="0" err="1" smtClean="0"/>
              <a:t>optimum</a:t>
            </a:r>
            <a:r>
              <a:rPr lang="de-DE" baseline="0" dirty="0" smtClean="0"/>
              <a:t> – </a:t>
            </a:r>
            <a:r>
              <a:rPr lang="de-DE" baseline="0" dirty="0" err="1" smtClean="0"/>
              <a:t>we</a:t>
            </a:r>
            <a:r>
              <a:rPr lang="de-DE" baseline="0" dirty="0" smtClean="0"/>
              <a:t> </a:t>
            </a:r>
            <a:r>
              <a:rPr lang="de-DE" baseline="0" dirty="0" err="1" smtClean="0"/>
              <a:t>would</a:t>
            </a:r>
            <a:r>
              <a:rPr lang="de-DE" baseline="0" dirty="0" smtClean="0"/>
              <a:t> </a:t>
            </a:r>
            <a:r>
              <a:rPr lang="de-DE" baseline="0" dirty="0" err="1" smtClean="0"/>
              <a:t>have</a:t>
            </a:r>
            <a:r>
              <a:rPr lang="de-DE" baseline="0" dirty="0" smtClean="0"/>
              <a:t> </a:t>
            </a:r>
            <a:r>
              <a:rPr lang="de-DE" baseline="0" dirty="0" err="1" smtClean="0"/>
              <a:t>eliminated</a:t>
            </a:r>
            <a:r>
              <a:rPr lang="de-DE" baseline="0" dirty="0" smtClean="0"/>
              <a:t> </a:t>
            </a:r>
            <a:r>
              <a:rPr lang="de-DE" baseline="0" dirty="0" err="1" smtClean="0"/>
              <a:t>redundancy</a:t>
            </a:r>
            <a:r>
              <a:rPr lang="de-DE" baseline="0" dirty="0" smtClean="0"/>
              <a:t>.</a:t>
            </a:r>
          </a:p>
          <a:p>
            <a:pPr marL="185766" indent="-185766">
              <a:buFont typeface="Arial" panose="020B0604020202020204" pitchFamily="34" charset="0"/>
              <a:buChar char="•"/>
            </a:pPr>
            <a:r>
              <a:rPr lang="de-DE" baseline="0" dirty="0" smtClean="0"/>
              <a:t>CC -&gt; </a:t>
            </a:r>
            <a:r>
              <a:rPr lang="de-DE" baseline="0" dirty="0" err="1" smtClean="0"/>
              <a:t>Coverage</a:t>
            </a:r>
            <a:r>
              <a:rPr lang="de-DE" baseline="0" dirty="0" smtClean="0"/>
              <a:t> </a:t>
            </a:r>
            <a:r>
              <a:rPr lang="de-DE" baseline="0" dirty="0" err="1" smtClean="0"/>
              <a:t>Criterion</a:t>
            </a:r>
            <a:endParaRPr lang="de-DE" baseline="0" dirty="0" smtClean="0"/>
          </a:p>
          <a:p>
            <a:pPr marL="185766" indent="-185766">
              <a:buFont typeface="Arial" panose="020B0604020202020204" pitchFamily="34" charset="0"/>
              <a:buChar char="•"/>
            </a:pPr>
            <a:endParaRPr lang="de-DE" baseline="0" dirty="0" smtClean="0"/>
          </a:p>
          <a:p>
            <a:pPr marL="185766" indent="-185766">
              <a:buFont typeface="Arial" panose="020B0604020202020204" pitchFamily="34" charset="0"/>
              <a:buChar char="•"/>
            </a:pPr>
            <a:r>
              <a:rPr lang="de-DE" baseline="0" dirty="0" smtClean="0"/>
              <a:t>Read out </a:t>
            </a:r>
            <a:r>
              <a:rPr lang="de-DE" baseline="0" dirty="0" err="1" smtClean="0"/>
              <a:t>definition</a:t>
            </a:r>
            <a:r>
              <a:rPr lang="de-DE" baseline="0" dirty="0" smtClean="0"/>
              <a:t> </a:t>
            </a:r>
            <a:r>
              <a:rPr lang="de-DE" baseline="0" dirty="0" err="1" smtClean="0"/>
              <a:t>for</a:t>
            </a:r>
            <a:r>
              <a:rPr lang="de-DE" baseline="0" dirty="0" smtClean="0"/>
              <a:t> </a:t>
            </a:r>
            <a:r>
              <a:rPr lang="de-DE" baseline="0" dirty="0" err="1" smtClean="0"/>
              <a:t>RepSubSe</a:t>
            </a:r>
            <a:endParaRPr lang="de-DE" baseline="0" dirty="0" smtClean="0"/>
          </a:p>
          <a:p>
            <a:pPr marL="185766" indent="-185766">
              <a:buFont typeface="Arial" panose="020B0604020202020204" pitchFamily="34" charset="0"/>
              <a:buChar char="•"/>
            </a:pPr>
            <a:r>
              <a:rPr lang="de-DE" baseline="0" dirty="0" err="1" smtClean="0"/>
              <a:t>Here</a:t>
            </a:r>
            <a:r>
              <a:rPr lang="de-DE" baseline="0" dirty="0" smtClean="0"/>
              <a:t> </a:t>
            </a:r>
            <a:r>
              <a:rPr lang="de-DE" baseline="0" dirty="0" err="1" smtClean="0"/>
              <a:t>we</a:t>
            </a:r>
            <a:r>
              <a:rPr lang="de-DE" baseline="0" dirty="0" smtClean="0"/>
              <a:t> </a:t>
            </a:r>
            <a:r>
              <a:rPr lang="de-DE" baseline="0" dirty="0" err="1" smtClean="0"/>
              <a:t>are</a:t>
            </a:r>
            <a:r>
              <a:rPr lang="de-DE" baseline="0" dirty="0" smtClean="0"/>
              <a:t> </a:t>
            </a:r>
            <a:r>
              <a:rPr lang="de-DE" baseline="0" dirty="0" err="1" smtClean="0"/>
              <a:t>searching</a:t>
            </a:r>
            <a:r>
              <a:rPr lang="de-DE" baseline="0" dirty="0" smtClean="0"/>
              <a:t> </a:t>
            </a:r>
            <a:r>
              <a:rPr lang="de-DE" baseline="0" dirty="0" err="1" smtClean="0"/>
              <a:t>for</a:t>
            </a:r>
            <a:r>
              <a:rPr lang="de-DE" baseline="0" dirty="0" smtClean="0"/>
              <a:t> a </a:t>
            </a:r>
            <a:r>
              <a:rPr lang="de-DE" baseline="0" dirty="0" err="1" smtClean="0"/>
              <a:t>subset</a:t>
            </a:r>
            <a:r>
              <a:rPr lang="de-DE" baseline="0" dirty="0" smtClean="0"/>
              <a:t> </a:t>
            </a:r>
            <a:r>
              <a:rPr lang="de-DE" baseline="0" dirty="0" err="1" smtClean="0"/>
              <a:t>of</a:t>
            </a:r>
            <a:r>
              <a:rPr lang="de-DE" baseline="0" dirty="0" smtClean="0"/>
              <a:t> </a:t>
            </a:r>
            <a:r>
              <a:rPr lang="de-DE" baseline="0" dirty="0" err="1" smtClean="0"/>
              <a:t>data</a:t>
            </a:r>
            <a:r>
              <a:rPr lang="de-DE" baseline="0" dirty="0" smtClean="0"/>
              <a:t> </a:t>
            </a:r>
            <a:r>
              <a:rPr lang="de-DE" baseline="0" dirty="0" err="1" smtClean="0"/>
              <a:t>points</a:t>
            </a:r>
            <a:r>
              <a:rPr lang="de-DE" baseline="0" dirty="0" smtClean="0"/>
              <a:t>. </a:t>
            </a:r>
            <a:r>
              <a:rPr lang="de-DE" baseline="0" dirty="0" err="1" smtClean="0"/>
              <a:t>We</a:t>
            </a:r>
            <a:r>
              <a:rPr lang="de-DE" baseline="0" dirty="0" smtClean="0"/>
              <a:t>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minimize</a:t>
            </a:r>
            <a:r>
              <a:rPr lang="de-DE" baseline="0" dirty="0" smtClean="0"/>
              <a:t> </a:t>
            </a:r>
            <a:r>
              <a:rPr lang="de-DE" baseline="0" dirty="0" err="1" smtClean="0"/>
              <a:t>the</a:t>
            </a:r>
            <a:r>
              <a:rPr lang="de-DE" baseline="0" dirty="0" smtClean="0"/>
              <a:t> </a:t>
            </a:r>
            <a:r>
              <a:rPr lang="de-DE" baseline="0" dirty="0" err="1" smtClean="0"/>
              <a:t>sum</a:t>
            </a:r>
            <a:r>
              <a:rPr lang="de-DE" baseline="0" dirty="0" smtClean="0"/>
              <a:t> </a:t>
            </a:r>
            <a:r>
              <a:rPr lang="de-DE" baseline="0" dirty="0" err="1" smtClean="0"/>
              <a:t>of</a:t>
            </a:r>
            <a:r>
              <a:rPr lang="de-DE" baseline="0" dirty="0" smtClean="0"/>
              <a:t> </a:t>
            </a:r>
            <a:r>
              <a:rPr lang="de-DE" baseline="0" dirty="0" err="1" smtClean="0"/>
              <a:t>pairwise</a:t>
            </a:r>
            <a:r>
              <a:rPr lang="de-DE" baseline="0" dirty="0" smtClean="0"/>
              <a:t> </a:t>
            </a:r>
            <a:r>
              <a:rPr lang="de-DE" baseline="0" dirty="0" err="1" smtClean="0"/>
              <a:t>distances</a:t>
            </a:r>
            <a:r>
              <a:rPr lang="de-DE" baseline="0" dirty="0" smtClean="0"/>
              <a:t> </a:t>
            </a:r>
            <a:r>
              <a:rPr lang="de-DE" baseline="0" dirty="0" err="1" smtClean="0"/>
              <a:t>between</a:t>
            </a:r>
            <a:r>
              <a:rPr lang="de-DE" baseline="0" dirty="0" smtClean="0"/>
              <a:t> all </a:t>
            </a:r>
            <a:r>
              <a:rPr lang="de-DE" baseline="0" dirty="0" err="1" smtClean="0"/>
              <a:t>the</a:t>
            </a:r>
            <a:r>
              <a:rPr lang="de-DE" baseline="0" dirty="0" smtClean="0"/>
              <a:t> </a:t>
            </a:r>
            <a:r>
              <a:rPr lang="de-DE" baseline="0" dirty="0" err="1" smtClean="0"/>
              <a:t>data</a:t>
            </a:r>
            <a:r>
              <a:rPr lang="de-DE" baseline="0" dirty="0" smtClean="0"/>
              <a:t> </a:t>
            </a:r>
            <a:r>
              <a:rPr lang="de-DE" baseline="0" dirty="0" err="1" smtClean="0"/>
              <a:t>points</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represenatives</a:t>
            </a:r>
            <a:r>
              <a:rPr lang="de-DE" baseline="0" dirty="0" smtClean="0"/>
              <a:t>.</a:t>
            </a:r>
          </a:p>
          <a:p>
            <a:pPr marL="185766" indent="-185766">
              <a:buFont typeface="Arial" panose="020B0604020202020204" pitchFamily="34" charset="0"/>
              <a:buChar char="•"/>
            </a:pPr>
            <a:endParaRPr lang="de-DE" dirty="0" smtClean="0"/>
          </a:p>
          <a:p>
            <a:pPr marL="185766" indent="-185766">
              <a:buFont typeface="Arial" panose="020B0604020202020204" pitchFamily="34" charset="0"/>
              <a:buChar char="•"/>
            </a:pPr>
            <a:r>
              <a:rPr lang="de-DE" dirty="0" smtClean="0"/>
              <a:t>Read out </a:t>
            </a:r>
            <a:r>
              <a:rPr lang="de-DE" dirty="0" err="1" smtClean="0"/>
              <a:t>the</a:t>
            </a:r>
            <a:r>
              <a:rPr lang="de-DE" dirty="0" smtClean="0"/>
              <a:t> </a:t>
            </a:r>
            <a:r>
              <a:rPr lang="de-DE" dirty="0" err="1" smtClean="0"/>
              <a:t>question</a:t>
            </a:r>
            <a:endParaRPr lang="de-DE" dirty="0" smtClean="0"/>
          </a:p>
          <a:p>
            <a:pPr marL="185766" indent="-185766">
              <a:buFont typeface="Arial" panose="020B0604020202020204" pitchFamily="34" charset="0"/>
              <a:buChar char="•"/>
            </a:pPr>
            <a:r>
              <a:rPr lang="de-DE" dirty="0" smtClean="0"/>
              <a:t>This </a:t>
            </a:r>
            <a:r>
              <a:rPr lang="de-DE" dirty="0" err="1" smtClean="0"/>
              <a:t>would</a:t>
            </a:r>
            <a:r>
              <a:rPr lang="de-DE" dirty="0" smtClean="0"/>
              <a:t> </a:t>
            </a:r>
            <a:r>
              <a:rPr lang="de-DE" dirty="0" err="1" smtClean="0"/>
              <a:t>be</a:t>
            </a:r>
            <a:r>
              <a:rPr lang="de-DE" baseline="0" dirty="0" smtClean="0"/>
              <a:t> </a:t>
            </a:r>
            <a:r>
              <a:rPr lang="de-DE" baseline="0" dirty="0" err="1" smtClean="0"/>
              <a:t>nice</a:t>
            </a:r>
            <a:r>
              <a:rPr lang="de-DE" baseline="0" dirty="0" smtClean="0"/>
              <a:t> </a:t>
            </a:r>
            <a:r>
              <a:rPr lang="de-DE" baseline="0" dirty="0" err="1" smtClean="0"/>
              <a:t>as</a:t>
            </a:r>
            <a:r>
              <a:rPr lang="de-DE" baseline="0" dirty="0" smtClean="0"/>
              <a:t> </a:t>
            </a:r>
            <a:r>
              <a:rPr lang="de-DE" baseline="0" dirty="0" err="1" smtClean="0"/>
              <a:t>we</a:t>
            </a:r>
            <a:r>
              <a:rPr lang="de-DE" baseline="0" dirty="0" smtClean="0"/>
              <a:t> </a:t>
            </a:r>
            <a:r>
              <a:rPr lang="de-DE" baseline="0" dirty="0" err="1" smtClean="0"/>
              <a:t>could</a:t>
            </a:r>
            <a:r>
              <a:rPr lang="de-DE" baseline="0" dirty="0" smtClean="0"/>
              <a:t> </a:t>
            </a:r>
            <a:r>
              <a:rPr lang="de-DE" baseline="0" dirty="0" err="1" smtClean="0"/>
              <a:t>use</a:t>
            </a:r>
            <a:r>
              <a:rPr lang="de-DE" baseline="0" dirty="0" smtClean="0"/>
              <a:t> </a:t>
            </a:r>
            <a:r>
              <a:rPr lang="de-DE" baseline="0" dirty="0" err="1" smtClean="0"/>
              <a:t>proven</a:t>
            </a:r>
            <a:r>
              <a:rPr lang="de-DE" baseline="0" dirty="0" smtClean="0"/>
              <a:t> </a:t>
            </a:r>
            <a:r>
              <a:rPr lang="de-DE" baseline="0" dirty="0" err="1" smtClean="0"/>
              <a:t>and</a:t>
            </a:r>
            <a:r>
              <a:rPr lang="de-DE" baseline="0" dirty="0" smtClean="0"/>
              <a:t> </a:t>
            </a:r>
            <a:r>
              <a:rPr lang="de-DE" baseline="0" dirty="0" err="1" smtClean="0"/>
              <a:t>mostly</a:t>
            </a:r>
            <a:r>
              <a:rPr lang="de-DE" baseline="0" dirty="0" smtClean="0"/>
              <a:t> </a:t>
            </a:r>
            <a:r>
              <a:rPr lang="de-DE" baseline="0" dirty="0" err="1" smtClean="0"/>
              <a:t>efficient</a:t>
            </a:r>
            <a:r>
              <a:rPr lang="de-DE" baseline="0" dirty="0" smtClean="0"/>
              <a:t> </a:t>
            </a:r>
            <a:r>
              <a:rPr lang="de-DE" baseline="0" dirty="0" err="1" smtClean="0"/>
              <a:t>techniquse</a:t>
            </a:r>
            <a:r>
              <a:rPr lang="de-DE" baseline="0" dirty="0" smtClean="0"/>
              <a:t> </a:t>
            </a:r>
            <a:r>
              <a:rPr lang="de-DE" baseline="0" dirty="0" err="1" smtClean="0"/>
              <a:t>for</a:t>
            </a:r>
            <a:r>
              <a:rPr lang="de-DE" baseline="0" dirty="0" smtClean="0"/>
              <a:t> </a:t>
            </a:r>
            <a:r>
              <a:rPr lang="de-DE" baseline="0" dirty="0" err="1" smtClean="0"/>
              <a:t>RepSubSe</a:t>
            </a:r>
            <a:r>
              <a:rPr lang="de-DE" baseline="0" dirty="0" smtClean="0"/>
              <a:t> </a:t>
            </a:r>
            <a:r>
              <a:rPr lang="de-DE" baseline="0" dirty="0" err="1" smtClean="0"/>
              <a:t>for</a:t>
            </a:r>
            <a:r>
              <a:rPr lang="de-DE" baseline="0" dirty="0" smtClean="0"/>
              <a:t> </a:t>
            </a:r>
            <a:r>
              <a:rPr lang="de-DE" baseline="0" dirty="0" err="1" smtClean="0"/>
              <a:t>the</a:t>
            </a:r>
            <a:r>
              <a:rPr lang="de-DE" baseline="0" dirty="0" smtClean="0"/>
              <a:t> TSR </a:t>
            </a:r>
            <a:r>
              <a:rPr lang="de-DE" baseline="0" dirty="0" err="1" smtClean="0"/>
              <a:t>task</a:t>
            </a:r>
            <a:r>
              <a:rPr lang="de-DE" baseline="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generally</a:t>
            </a:r>
            <a:r>
              <a:rPr lang="de-DE" baseline="0" dirty="0" smtClean="0"/>
              <a:t> </a:t>
            </a:r>
            <a:r>
              <a:rPr lang="de-DE" baseline="0" dirty="0" err="1" smtClean="0"/>
              <a:t>seen</a:t>
            </a:r>
            <a:r>
              <a:rPr lang="de-DE" baseline="0" dirty="0" smtClean="0"/>
              <a:t> </a:t>
            </a:r>
            <a:r>
              <a:rPr lang="de-DE" baseline="0" dirty="0" err="1" smtClean="0"/>
              <a:t>as</a:t>
            </a:r>
            <a:r>
              <a:rPr lang="de-DE" baseline="0" dirty="0" smtClean="0"/>
              <a:t> </a:t>
            </a:r>
            <a:r>
              <a:rPr lang="de-DE" baseline="0" dirty="0" err="1" smtClean="0"/>
              <a:t>being</a:t>
            </a:r>
            <a:r>
              <a:rPr lang="de-DE" baseline="0" dirty="0" smtClean="0"/>
              <a:t> </a:t>
            </a:r>
            <a:r>
              <a:rPr lang="de-DE" baseline="0" dirty="0" err="1" smtClean="0"/>
              <a:t>rather</a:t>
            </a:r>
            <a:r>
              <a:rPr lang="de-DE" baseline="0" dirty="0" smtClean="0"/>
              <a:t> </a:t>
            </a:r>
            <a:r>
              <a:rPr lang="de-DE" baseline="0" dirty="0" err="1" smtClean="0"/>
              <a:t>complex</a:t>
            </a:r>
            <a:r>
              <a:rPr lang="de-DE" baseline="0" dirty="0" smtClean="0"/>
              <a:t>.</a:t>
            </a:r>
          </a:p>
          <a:p>
            <a:pPr marL="185766" indent="-185766">
              <a:buFont typeface="Arial" panose="020B0604020202020204" pitchFamily="34" charset="0"/>
              <a:buChar char="•"/>
            </a:pPr>
            <a:endParaRPr lang="de-DE" baseline="0" dirty="0" smtClean="0"/>
          </a:p>
          <a:p>
            <a:pPr marL="185766" indent="-185766">
              <a:buFont typeface="Arial" panose="020B0604020202020204" pitchFamily="34" charset="0"/>
              <a:buChar char="•"/>
            </a:pPr>
            <a:r>
              <a:rPr lang="de-DE" baseline="0" dirty="0" err="1" smtClean="0"/>
              <a:t>For</a:t>
            </a:r>
            <a:r>
              <a:rPr lang="de-DE" baseline="0" dirty="0" smtClean="0"/>
              <a:t> </a:t>
            </a:r>
            <a:r>
              <a:rPr lang="de-DE" baseline="0" dirty="0" err="1" smtClean="0"/>
              <a:t>this</a:t>
            </a:r>
            <a:r>
              <a:rPr lang="de-DE" baseline="0" dirty="0" smtClean="0"/>
              <a:t> </a:t>
            </a:r>
            <a:r>
              <a:rPr lang="de-DE" baseline="0" dirty="0" err="1" smtClean="0"/>
              <a:t>workshop</a:t>
            </a:r>
            <a:r>
              <a:rPr lang="de-DE" baseline="0" dirty="0" smtClean="0"/>
              <a:t> </a:t>
            </a:r>
            <a:r>
              <a:rPr lang="de-DE" baseline="0" dirty="0" err="1" smtClean="0"/>
              <a:t>we</a:t>
            </a:r>
            <a:r>
              <a:rPr lang="de-DE" baseline="0" dirty="0" smtClean="0"/>
              <a:t> </a:t>
            </a:r>
            <a:r>
              <a:rPr lang="de-DE" baseline="0" dirty="0" err="1" smtClean="0"/>
              <a:t>investigated</a:t>
            </a:r>
            <a:r>
              <a:rPr lang="de-DE" baseline="0" dirty="0" smtClean="0"/>
              <a:t> </a:t>
            </a:r>
            <a:r>
              <a:rPr lang="de-DE" baseline="0" dirty="0" err="1" smtClean="0"/>
              <a:t>this</a:t>
            </a:r>
            <a:r>
              <a:rPr lang="de-DE" baseline="0" dirty="0" smtClean="0"/>
              <a:t> </a:t>
            </a:r>
            <a:r>
              <a:rPr lang="de-DE" baseline="0" dirty="0" err="1" smtClean="0"/>
              <a:t>intersection</a:t>
            </a:r>
            <a:r>
              <a:rPr lang="de-DE" baseline="0" dirty="0" smtClean="0"/>
              <a:t> </a:t>
            </a:r>
            <a:r>
              <a:rPr lang="de-DE" baseline="0" dirty="0" err="1" smtClean="0"/>
              <a:t>and</a:t>
            </a:r>
            <a:r>
              <a:rPr lang="de-DE" baseline="0" dirty="0" smtClean="0"/>
              <a:t> </a:t>
            </a:r>
            <a:r>
              <a:rPr lang="de-DE" baseline="0" dirty="0" err="1" smtClean="0"/>
              <a:t>possible</a:t>
            </a:r>
            <a:r>
              <a:rPr lang="de-DE" baseline="0" dirty="0" smtClean="0"/>
              <a:t> </a:t>
            </a:r>
            <a:r>
              <a:rPr lang="de-DE" baseline="0" dirty="0" err="1" smtClean="0"/>
              <a:t>translations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first</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second</a:t>
            </a:r>
            <a:r>
              <a:rPr lang="de-DE" baseline="0" dirty="0" smtClean="0"/>
              <a:t> on a </a:t>
            </a:r>
            <a:r>
              <a:rPr lang="de-DE" baseline="0" dirty="0" err="1" smtClean="0"/>
              <a:t>particular</a:t>
            </a:r>
            <a:r>
              <a:rPr lang="de-DE" baseline="0" dirty="0" smtClean="0"/>
              <a:t> </a:t>
            </a:r>
            <a:r>
              <a:rPr lang="de-DE" baseline="0" dirty="0" err="1" smtClean="0"/>
              <a:t>example</a:t>
            </a:r>
            <a:r>
              <a:rPr lang="de-DE" baseline="0" dirty="0" smtClean="0"/>
              <a:t>. Read out.</a:t>
            </a:r>
          </a:p>
          <a:p>
            <a:pPr marL="185766" indent="-185766">
              <a:buFont typeface="Arial" panose="020B0604020202020204" pitchFamily="34" charset="0"/>
              <a:buChar char="•"/>
            </a:pPr>
            <a:endParaRPr lang="de-DE" baseline="0" dirty="0" smtClean="0"/>
          </a:p>
          <a:p>
            <a:pPr marL="185766" indent="-185766">
              <a:buFont typeface="Arial" panose="020B0604020202020204" pitchFamily="34" charset="0"/>
              <a:buChar char="•"/>
            </a:pPr>
            <a:r>
              <a:rPr lang="de-DE" baseline="0" dirty="0" err="1" smtClean="0"/>
              <a:t>Before</a:t>
            </a:r>
            <a:r>
              <a:rPr lang="de-DE" baseline="0" dirty="0" smtClean="0"/>
              <a:t> i </a:t>
            </a:r>
            <a:r>
              <a:rPr lang="de-DE" baseline="0" dirty="0" err="1" smtClean="0"/>
              <a:t>present</a:t>
            </a:r>
            <a:r>
              <a:rPr lang="de-DE" baseline="0" dirty="0" smtClean="0"/>
              <a:t> </a:t>
            </a:r>
            <a:r>
              <a:rPr lang="de-DE" baseline="0" dirty="0" err="1" smtClean="0"/>
              <a:t>our</a:t>
            </a:r>
            <a:r>
              <a:rPr lang="de-DE" baseline="0" dirty="0" smtClean="0"/>
              <a:t> </a:t>
            </a:r>
            <a:r>
              <a:rPr lang="de-DE" baseline="0" dirty="0" err="1" smtClean="0"/>
              <a:t>methodolgy</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results</a:t>
            </a:r>
            <a:r>
              <a:rPr lang="de-DE" baseline="0" dirty="0" smtClean="0"/>
              <a:t> </a:t>
            </a:r>
            <a:r>
              <a:rPr lang="de-DE" baseline="0" dirty="0" err="1" smtClean="0"/>
              <a:t>of</a:t>
            </a:r>
            <a:r>
              <a:rPr lang="de-DE" baseline="0" dirty="0" smtClean="0"/>
              <a:t> </a:t>
            </a:r>
            <a:r>
              <a:rPr lang="de-DE" baseline="0" dirty="0" err="1" smtClean="0"/>
              <a:t>experement</a:t>
            </a:r>
            <a:r>
              <a:rPr lang="de-DE" baseline="0" dirty="0" smtClean="0"/>
              <a:t> im </a:t>
            </a:r>
            <a:r>
              <a:rPr lang="de-DE" baseline="0" dirty="0" err="1" smtClean="0"/>
              <a:t>going</a:t>
            </a:r>
            <a:r>
              <a:rPr lang="de-DE" baseline="0" dirty="0" smtClean="0"/>
              <a:t> </a:t>
            </a:r>
            <a:r>
              <a:rPr lang="de-DE" baseline="0" dirty="0" err="1" smtClean="0"/>
              <a:t>to</a:t>
            </a:r>
            <a:r>
              <a:rPr lang="de-DE" baseline="0" dirty="0" smtClean="0"/>
              <a:t> </a:t>
            </a:r>
            <a:r>
              <a:rPr lang="de-DE" baseline="0" dirty="0" err="1" smtClean="0"/>
              <a:t>start</a:t>
            </a:r>
            <a:r>
              <a:rPr lang="de-DE" baseline="0" dirty="0" smtClean="0"/>
              <a:t> </a:t>
            </a:r>
            <a:r>
              <a:rPr lang="de-DE" baseline="0" dirty="0" err="1" smtClean="0"/>
              <a:t>with</a:t>
            </a:r>
            <a:r>
              <a:rPr lang="de-DE" baseline="0" dirty="0" smtClean="0"/>
              <a:t> </a:t>
            </a:r>
            <a:r>
              <a:rPr lang="de-DE" baseline="0" dirty="0" err="1" smtClean="0"/>
              <a:t>some</a:t>
            </a:r>
            <a:r>
              <a:rPr lang="de-DE" baseline="0" dirty="0" smtClean="0"/>
              <a:t> </a:t>
            </a:r>
            <a:r>
              <a:rPr lang="de-DE" baseline="0" dirty="0" err="1" smtClean="0"/>
              <a:t>basics</a:t>
            </a:r>
            <a:r>
              <a:rPr lang="de-DE" baseline="0" dirty="0" smtClean="0"/>
              <a:t> </a:t>
            </a:r>
            <a:r>
              <a:rPr lang="de-DE" baseline="0" dirty="0" err="1" smtClean="0"/>
              <a:t>about</a:t>
            </a:r>
            <a:r>
              <a:rPr lang="de-DE" baseline="0" dirty="0" smtClean="0"/>
              <a:t> </a:t>
            </a:r>
            <a:r>
              <a:rPr lang="de-DE" baseline="0" dirty="0" err="1" smtClean="0"/>
              <a:t>self-organizing</a:t>
            </a:r>
            <a:r>
              <a:rPr lang="de-DE" baseline="0" dirty="0" smtClean="0"/>
              <a:t> </a:t>
            </a:r>
            <a:r>
              <a:rPr lang="de-DE" baseline="0" dirty="0" err="1" smtClean="0"/>
              <a:t>systems</a:t>
            </a:r>
            <a:r>
              <a:rPr lang="de-DE" baseline="0" dirty="0" smtClean="0"/>
              <a:t> </a:t>
            </a:r>
            <a:r>
              <a:rPr lang="de-DE" baseline="0" dirty="0" err="1" smtClean="0"/>
              <a:t>and</a:t>
            </a:r>
            <a:r>
              <a:rPr lang="de-DE" baseline="0" dirty="0" smtClean="0"/>
              <a:t> </a:t>
            </a:r>
            <a:r>
              <a:rPr lang="de-DE" baseline="0" dirty="0" err="1" smtClean="0"/>
              <a:t>mutation</a:t>
            </a:r>
            <a:r>
              <a:rPr lang="de-DE" baseline="0" dirty="0" smtClean="0"/>
              <a:t> </a:t>
            </a:r>
            <a:r>
              <a:rPr lang="de-DE" baseline="0" dirty="0" err="1" smtClean="0"/>
              <a:t>testing</a:t>
            </a:r>
            <a:r>
              <a:rPr lang="de-DE" baseline="0" dirty="0" smtClean="0"/>
              <a:t>.</a:t>
            </a:r>
          </a:p>
        </p:txBody>
      </p:sp>
      <p:sp>
        <p:nvSpPr>
          <p:cNvPr id="4" name="Foliennummernplatzhalter 3"/>
          <p:cNvSpPr>
            <a:spLocks noGrp="1"/>
          </p:cNvSpPr>
          <p:nvPr>
            <p:ph type="sldNum" sz="quarter" idx="10"/>
          </p:nvPr>
        </p:nvSpPr>
        <p:spPr/>
        <p:txBody>
          <a:bodyPr/>
          <a:lstStyle/>
          <a:p>
            <a:fld id="{39679DA2-5959-4B24-8412-1EB0951B8A62}" type="slidenum">
              <a:rPr lang="de-DE" smtClean="0"/>
              <a:t>2</a:t>
            </a:fld>
            <a:endParaRPr lang="de-DE"/>
          </a:p>
        </p:txBody>
      </p:sp>
    </p:spTree>
    <p:extLst>
      <p:ext uri="{BB962C8B-B14F-4D97-AF65-F5344CB8AC3E}">
        <p14:creationId xmlns:p14="http://schemas.microsoft.com/office/powerpoint/2010/main" val="549686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Given</a:t>
            </a:r>
            <a:r>
              <a:rPr lang="de-DE" baseline="0" dirty="0" smtClean="0"/>
              <a:t> </a:t>
            </a:r>
            <a:r>
              <a:rPr lang="de-DE" baseline="0" dirty="0" err="1" smtClean="0"/>
              <a:t>that</a:t>
            </a:r>
            <a:r>
              <a:rPr lang="de-DE" baseline="0" dirty="0" smtClean="0"/>
              <a:t>, </a:t>
            </a:r>
            <a:r>
              <a:rPr lang="de-DE" baseline="0" dirty="0" err="1" smtClean="0"/>
              <a:t>our</a:t>
            </a:r>
            <a:r>
              <a:rPr lang="de-DE" baseline="0" dirty="0" smtClean="0"/>
              <a:t> </a:t>
            </a:r>
            <a:r>
              <a:rPr lang="de-DE" baseline="0" dirty="0" err="1" smtClean="0"/>
              <a:t>hypothesis</a:t>
            </a:r>
            <a:r>
              <a:rPr lang="de-DE" baseline="0" dirty="0" smtClean="0"/>
              <a:t> </a:t>
            </a:r>
            <a:r>
              <a:rPr lang="de-DE" baseline="0" dirty="0" err="1" smtClean="0"/>
              <a:t>is</a:t>
            </a:r>
            <a:r>
              <a:rPr lang="de-DE" baseline="0" dirty="0" smtClean="0"/>
              <a:t> … </a:t>
            </a:r>
            <a:r>
              <a:rPr lang="de-DE" baseline="0" dirty="0" err="1" smtClean="0"/>
              <a:t>read</a:t>
            </a:r>
            <a:r>
              <a:rPr lang="de-DE" baseline="0" dirty="0" smtClean="0"/>
              <a:t> off</a:t>
            </a:r>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20</a:t>
            </a:fld>
            <a:endParaRPr lang="de-DE"/>
          </a:p>
        </p:txBody>
      </p:sp>
    </p:spTree>
    <p:extLst>
      <p:ext uri="{BB962C8B-B14F-4D97-AF65-F5344CB8AC3E}">
        <p14:creationId xmlns:p14="http://schemas.microsoft.com/office/powerpoint/2010/main" val="937033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a:buFont typeface="Arial" panose="020B0604020202020204" pitchFamily="34" charset="0"/>
              <a:buChar char="•"/>
            </a:pPr>
            <a:r>
              <a:rPr lang="de-DE" dirty="0" err="1" smtClean="0"/>
              <a:t>To</a:t>
            </a:r>
            <a:r>
              <a:rPr lang="de-DE" dirty="0" smtClean="0"/>
              <a:t> </a:t>
            </a:r>
            <a:r>
              <a:rPr lang="de-DE" dirty="0" err="1" smtClean="0"/>
              <a:t>investigate</a:t>
            </a:r>
            <a:r>
              <a:rPr lang="de-DE" baseline="0" dirty="0" smtClean="0"/>
              <a:t> </a:t>
            </a:r>
            <a:r>
              <a:rPr lang="de-DE" baseline="0" dirty="0" err="1" smtClean="0"/>
              <a:t>this</a:t>
            </a:r>
            <a:r>
              <a:rPr lang="de-DE" baseline="0" dirty="0" smtClean="0"/>
              <a:t> on </a:t>
            </a:r>
            <a:r>
              <a:rPr lang="de-DE" baseline="0" dirty="0" err="1" smtClean="0"/>
              <a:t>our</a:t>
            </a:r>
            <a:r>
              <a:rPr lang="de-DE" baseline="0" dirty="0" smtClean="0"/>
              <a:t> </a:t>
            </a:r>
            <a:r>
              <a:rPr lang="de-DE" baseline="0" dirty="0" err="1" smtClean="0"/>
              <a:t>experiments</a:t>
            </a:r>
            <a:r>
              <a:rPr lang="de-DE" baseline="0" dirty="0" smtClean="0"/>
              <a:t> </a:t>
            </a:r>
            <a:r>
              <a:rPr lang="de-DE" baseline="0" dirty="0" err="1" smtClean="0"/>
              <a:t>we</a:t>
            </a:r>
            <a:r>
              <a:rPr lang="de-DE" baseline="0" dirty="0" smtClean="0"/>
              <a:t> </a:t>
            </a:r>
            <a:r>
              <a:rPr lang="de-DE" baseline="0" dirty="0" err="1" smtClean="0"/>
              <a:t>used</a:t>
            </a:r>
            <a:r>
              <a:rPr lang="de-DE" baseline="0" dirty="0" smtClean="0"/>
              <a:t> </a:t>
            </a:r>
            <a:r>
              <a:rPr lang="de-DE" baseline="0" dirty="0" err="1" smtClean="0"/>
              <a:t>two</a:t>
            </a:r>
            <a:r>
              <a:rPr lang="de-DE" baseline="0" dirty="0" smtClean="0"/>
              <a:t> </a:t>
            </a:r>
            <a:r>
              <a:rPr lang="de-DE" baseline="0" dirty="0" err="1" smtClean="0"/>
              <a:t>approaches</a:t>
            </a:r>
            <a:r>
              <a:rPr lang="de-DE" baseline="0" dirty="0" smtClean="0"/>
              <a:t> on </a:t>
            </a:r>
            <a:r>
              <a:rPr lang="de-DE" baseline="0" dirty="0" err="1" smtClean="0"/>
              <a:t>representative</a:t>
            </a:r>
            <a:r>
              <a:rPr lang="de-DE" baseline="0" dirty="0" smtClean="0"/>
              <a:t> </a:t>
            </a:r>
            <a:r>
              <a:rPr lang="de-DE" baseline="0" dirty="0" err="1" smtClean="0"/>
              <a:t>subset</a:t>
            </a:r>
            <a:r>
              <a:rPr lang="de-DE" baseline="0" dirty="0" smtClean="0"/>
              <a:t> </a:t>
            </a:r>
            <a:r>
              <a:rPr lang="de-DE" baseline="0" dirty="0" err="1" smtClean="0"/>
              <a:t>selection</a:t>
            </a:r>
            <a:r>
              <a:rPr lang="de-DE" baseline="0" dirty="0" smtClean="0"/>
              <a:t>. </a:t>
            </a:r>
          </a:p>
          <a:p>
            <a:pPr marL="185766" indent="-185766">
              <a:buFont typeface="Arial" panose="020B0604020202020204" pitchFamily="34" charset="0"/>
              <a:buChar char="•"/>
            </a:pPr>
            <a:r>
              <a:rPr lang="de-DE" baseline="0" dirty="0" err="1" smtClean="0"/>
              <a:t>For</a:t>
            </a:r>
            <a:r>
              <a:rPr lang="de-DE" baseline="0" dirty="0" smtClean="0"/>
              <a:t> </a:t>
            </a:r>
            <a:r>
              <a:rPr lang="de-DE" baseline="0" dirty="0" err="1" smtClean="0"/>
              <a:t>both</a:t>
            </a:r>
            <a:r>
              <a:rPr lang="de-DE" baseline="0" dirty="0" smtClean="0"/>
              <a:t> </a:t>
            </a:r>
            <a:r>
              <a:rPr lang="de-DE" baseline="0" dirty="0" err="1" smtClean="0"/>
              <a:t>there</a:t>
            </a:r>
            <a:r>
              <a:rPr lang="de-DE" baseline="0" dirty="0" smtClean="0"/>
              <a:t> </a:t>
            </a:r>
            <a:r>
              <a:rPr lang="de-DE" baseline="0" dirty="0" err="1" smtClean="0"/>
              <a:t>are</a:t>
            </a:r>
            <a:r>
              <a:rPr lang="de-DE" baseline="0" dirty="0" smtClean="0"/>
              <a:t> </a:t>
            </a:r>
            <a:r>
              <a:rPr lang="de-DE" baseline="0" dirty="0" err="1" smtClean="0"/>
              <a:t>implementations</a:t>
            </a:r>
            <a:r>
              <a:rPr lang="de-DE" baseline="0" dirty="0" smtClean="0"/>
              <a:t>/</a:t>
            </a:r>
            <a:r>
              <a:rPr lang="de-DE" baseline="0" dirty="0" err="1" smtClean="0"/>
              <a:t>frameworks</a:t>
            </a:r>
            <a:r>
              <a:rPr lang="de-DE" baseline="0" dirty="0" smtClean="0"/>
              <a:t> </a:t>
            </a:r>
            <a:r>
              <a:rPr lang="de-DE" baseline="0" dirty="0" err="1" smtClean="0"/>
              <a:t>available</a:t>
            </a:r>
            <a:r>
              <a:rPr lang="de-DE" baseline="0" dirty="0" smtClean="0"/>
              <a:t> </a:t>
            </a:r>
            <a:r>
              <a:rPr lang="de-DE" baseline="0" dirty="0" err="1" smtClean="0"/>
              <a:t>which</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used</a:t>
            </a:r>
            <a:r>
              <a:rPr lang="de-DE" baseline="0" dirty="0" smtClean="0"/>
              <a:t> - </a:t>
            </a:r>
            <a:r>
              <a:rPr lang="de-DE" baseline="0" dirty="0" err="1" smtClean="0"/>
              <a:t>and</a:t>
            </a:r>
            <a:r>
              <a:rPr lang="de-DE" baseline="0" dirty="0" smtClean="0"/>
              <a:t> </a:t>
            </a:r>
            <a:r>
              <a:rPr lang="de-DE" baseline="0" dirty="0" err="1" smtClean="0"/>
              <a:t>where</a:t>
            </a:r>
            <a:r>
              <a:rPr lang="de-DE" baseline="0" dirty="0" smtClean="0"/>
              <a:t> </a:t>
            </a:r>
            <a:r>
              <a:rPr lang="de-DE" baseline="0" dirty="0" err="1" smtClean="0"/>
              <a:t>used</a:t>
            </a:r>
            <a:r>
              <a:rPr lang="de-DE" baseline="0" dirty="0" smtClean="0"/>
              <a:t> </a:t>
            </a:r>
            <a:r>
              <a:rPr lang="de-DE" baseline="0" dirty="0" err="1" smtClean="0"/>
              <a:t>by</a:t>
            </a:r>
            <a:r>
              <a:rPr lang="de-DE" baseline="0" dirty="0" smtClean="0"/>
              <a:t> </a:t>
            </a:r>
            <a:r>
              <a:rPr lang="de-DE" baseline="0" dirty="0" err="1" smtClean="0"/>
              <a:t>us</a:t>
            </a:r>
            <a:endParaRPr lang="de-DE" baseline="0" dirty="0" smtClean="0"/>
          </a:p>
          <a:p>
            <a:pPr marL="185766" indent="-185766">
              <a:buFont typeface="Arial" panose="020B0604020202020204" pitchFamily="34" charset="0"/>
              <a:buChar char="•"/>
            </a:pPr>
            <a:r>
              <a:rPr lang="de-DE" baseline="0" dirty="0" smtClean="0"/>
              <a:t>Note </a:t>
            </a:r>
            <a:r>
              <a:rPr lang="de-DE" baseline="0" dirty="0" err="1" smtClean="0"/>
              <a:t>that</a:t>
            </a:r>
            <a:r>
              <a:rPr lang="de-DE" baseline="0" dirty="0" smtClean="0"/>
              <a:t> </a:t>
            </a:r>
            <a:r>
              <a:rPr lang="de-DE" baseline="0" dirty="0" err="1" smtClean="0"/>
              <a:t>there</a:t>
            </a:r>
            <a:r>
              <a:rPr lang="de-DE" baseline="0" dirty="0" smtClean="0"/>
              <a:t> </a:t>
            </a:r>
            <a:r>
              <a:rPr lang="de-DE" baseline="0" dirty="0" err="1" smtClean="0"/>
              <a:t>are</a:t>
            </a:r>
            <a:r>
              <a:rPr lang="de-DE" baseline="0" dirty="0" smtClean="0"/>
              <a:t> </a:t>
            </a:r>
            <a:r>
              <a:rPr lang="de-DE" baseline="0" dirty="0" err="1" smtClean="0"/>
              <a:t>many</a:t>
            </a:r>
            <a:r>
              <a:rPr lang="de-DE" baseline="0" dirty="0" smtClean="0"/>
              <a:t> </a:t>
            </a:r>
            <a:r>
              <a:rPr lang="de-DE" baseline="0" dirty="0" err="1" smtClean="0"/>
              <a:t>more</a:t>
            </a:r>
            <a:r>
              <a:rPr lang="de-DE" baseline="0" dirty="0" smtClean="0"/>
              <a:t> alternatives </a:t>
            </a:r>
            <a:r>
              <a:rPr lang="de-DE" baseline="0" dirty="0" err="1" smtClean="0"/>
              <a:t>we</a:t>
            </a:r>
            <a:r>
              <a:rPr lang="de-DE" baseline="0" dirty="0" smtClean="0"/>
              <a:t> </a:t>
            </a:r>
            <a:r>
              <a:rPr lang="de-DE" baseline="0" dirty="0" err="1" smtClean="0"/>
              <a:t>did</a:t>
            </a:r>
            <a:r>
              <a:rPr lang="de-DE" baseline="0" dirty="0" smtClean="0"/>
              <a:t> not </a:t>
            </a:r>
            <a:r>
              <a:rPr lang="de-DE" baseline="0" dirty="0" err="1" smtClean="0"/>
              <a:t>investigate</a:t>
            </a:r>
            <a:r>
              <a:rPr lang="de-DE" baseline="0" dirty="0" smtClean="0"/>
              <a:t> </a:t>
            </a:r>
            <a:r>
              <a:rPr lang="de-DE" baseline="0" dirty="0" err="1" smtClean="0"/>
              <a:t>yet</a:t>
            </a:r>
            <a:r>
              <a:rPr lang="de-DE" baseline="0" dirty="0" smtClean="0"/>
              <a:t> </a:t>
            </a:r>
            <a:r>
              <a:rPr lang="de-DE" baseline="0" dirty="0" err="1" smtClean="0"/>
              <a:t>because</a:t>
            </a:r>
            <a:r>
              <a:rPr lang="de-DE" baseline="0" dirty="0" smtClean="0"/>
              <a:t> </a:t>
            </a:r>
            <a:r>
              <a:rPr lang="de-DE" baseline="0" dirty="0" err="1" smtClean="0"/>
              <a:t>there</a:t>
            </a:r>
            <a:r>
              <a:rPr lang="de-DE" baseline="0" dirty="0" smtClean="0"/>
              <a:t> </a:t>
            </a:r>
            <a:r>
              <a:rPr lang="de-DE" baseline="0" dirty="0" err="1" smtClean="0"/>
              <a:t>are</a:t>
            </a:r>
            <a:r>
              <a:rPr lang="de-DE" baseline="0" dirty="0" smtClean="0"/>
              <a:t> </a:t>
            </a:r>
            <a:r>
              <a:rPr lang="de-DE" baseline="0" dirty="0" err="1" smtClean="0"/>
              <a:t>no</a:t>
            </a:r>
            <a:r>
              <a:rPr lang="de-DE" baseline="0" dirty="0" smtClean="0"/>
              <a:t> </a:t>
            </a:r>
            <a:r>
              <a:rPr lang="de-DE" baseline="0" dirty="0" err="1" smtClean="0"/>
              <a:t>implementations</a:t>
            </a:r>
            <a:r>
              <a:rPr lang="de-DE" baseline="0" dirty="0" smtClean="0"/>
              <a:t> </a:t>
            </a:r>
            <a:r>
              <a:rPr lang="de-DE" baseline="0" dirty="0" err="1" smtClean="0"/>
              <a:t>available</a:t>
            </a:r>
            <a:r>
              <a:rPr lang="de-DE" baseline="0" dirty="0" smtClean="0"/>
              <a:t> </a:t>
            </a:r>
            <a:r>
              <a:rPr lang="de-DE" baseline="0" dirty="0" err="1" smtClean="0"/>
              <a:t>or</a:t>
            </a:r>
            <a:r>
              <a:rPr lang="de-DE" baseline="0" dirty="0" smtClean="0"/>
              <a:t> </a:t>
            </a:r>
            <a:r>
              <a:rPr lang="de-DE" baseline="0" dirty="0" err="1" smtClean="0"/>
              <a:t>because</a:t>
            </a:r>
            <a:r>
              <a:rPr lang="de-DE" baseline="0" dirty="0" smtClean="0"/>
              <a:t> </a:t>
            </a:r>
            <a:r>
              <a:rPr lang="de-DE" baseline="0" dirty="0" err="1" smtClean="0"/>
              <a:t>of</a:t>
            </a:r>
            <a:r>
              <a:rPr lang="de-DE" baseline="0" dirty="0" smtClean="0"/>
              <a:t> </a:t>
            </a:r>
            <a:r>
              <a:rPr lang="de-DE" baseline="0" dirty="0" err="1" smtClean="0"/>
              <a:t>other</a:t>
            </a:r>
            <a:r>
              <a:rPr lang="de-DE" baseline="0" dirty="0" smtClean="0"/>
              <a:t> </a:t>
            </a:r>
            <a:r>
              <a:rPr lang="de-DE" baseline="0" dirty="0" err="1" smtClean="0"/>
              <a:t>disadvantages</a:t>
            </a:r>
            <a:endParaRPr lang="de-DE" baseline="0" dirty="0" smtClean="0"/>
          </a:p>
          <a:p>
            <a:pPr marL="185766" indent="-185766">
              <a:buFont typeface="Arial" panose="020B0604020202020204" pitchFamily="34" charset="0"/>
              <a:buChar char="•"/>
            </a:pPr>
            <a:r>
              <a:rPr lang="de-DE" baseline="0" dirty="0" smtClean="0"/>
              <a:t>Read off</a:t>
            </a:r>
          </a:p>
          <a:p>
            <a:pPr marL="185766" indent="-185766">
              <a:buFont typeface="Arial" panose="020B0604020202020204" pitchFamily="34" charset="0"/>
              <a:buChar char="•"/>
            </a:pPr>
            <a:endParaRPr lang="de-DE" baseline="0" dirty="0" smtClean="0"/>
          </a:p>
          <a:p>
            <a:pPr marL="185766" indent="-185766">
              <a:buFont typeface="Arial" panose="020B0604020202020204" pitchFamily="34" charset="0"/>
              <a:buChar char="•"/>
            </a:pPr>
            <a:r>
              <a:rPr lang="de-DE" baseline="0" dirty="0" smtClean="0"/>
              <a:t>I will </a:t>
            </a:r>
            <a:r>
              <a:rPr lang="de-DE" baseline="0" dirty="0" err="1" smtClean="0"/>
              <a:t>now</a:t>
            </a:r>
            <a:r>
              <a:rPr lang="de-DE" baseline="0" dirty="0" smtClean="0"/>
              <a:t> </a:t>
            </a:r>
            <a:r>
              <a:rPr lang="de-DE" baseline="0" dirty="0" err="1" smtClean="0"/>
              <a:t>briefly</a:t>
            </a:r>
            <a:r>
              <a:rPr lang="de-DE" baseline="0" dirty="0" smtClean="0"/>
              <a:t> </a:t>
            </a:r>
            <a:r>
              <a:rPr lang="de-DE" baseline="0" dirty="0" err="1" smtClean="0"/>
              <a:t>discribe</a:t>
            </a:r>
            <a:r>
              <a:rPr lang="de-DE" baseline="0" dirty="0" smtClean="0"/>
              <a:t> </a:t>
            </a:r>
            <a:r>
              <a:rPr lang="de-DE" baseline="0" dirty="0" err="1" smtClean="0"/>
              <a:t>both</a:t>
            </a:r>
            <a:r>
              <a:rPr lang="de-DE" baseline="0" dirty="0" smtClean="0"/>
              <a:t> </a:t>
            </a:r>
            <a:r>
              <a:rPr lang="de-DE" baseline="0" dirty="0" err="1" smtClean="0"/>
              <a:t>methods</a:t>
            </a:r>
            <a:r>
              <a:rPr lang="de-DE" baseline="0" dirty="0" smtClean="0"/>
              <a:t> </a:t>
            </a:r>
            <a:r>
              <a:rPr lang="de-DE" baseline="0" dirty="0" err="1" smtClean="0"/>
              <a:t>without</a:t>
            </a:r>
            <a:r>
              <a:rPr lang="de-DE" baseline="0" dirty="0" smtClean="0"/>
              <a:t> </a:t>
            </a:r>
            <a:r>
              <a:rPr lang="de-DE" baseline="0" dirty="0" err="1" smtClean="0"/>
              <a:t>going</a:t>
            </a:r>
            <a:r>
              <a:rPr lang="de-DE" baseline="0" dirty="0" smtClean="0"/>
              <a:t> </a:t>
            </a:r>
            <a:r>
              <a:rPr lang="de-DE" baseline="0" dirty="0" err="1" smtClean="0"/>
              <a:t>into</a:t>
            </a:r>
            <a:r>
              <a:rPr lang="de-DE" baseline="0" dirty="0" smtClean="0"/>
              <a:t> </a:t>
            </a:r>
            <a:r>
              <a:rPr lang="de-DE" baseline="0" dirty="0" err="1" smtClean="0"/>
              <a:t>detail</a:t>
            </a:r>
            <a:r>
              <a:rPr lang="de-DE" baseline="0" dirty="0" smtClean="0"/>
              <a:t> </a:t>
            </a:r>
            <a:r>
              <a:rPr lang="de-DE" baseline="0" dirty="0" err="1" smtClean="0"/>
              <a:t>about</a:t>
            </a:r>
            <a:r>
              <a:rPr lang="de-DE" baseline="0" dirty="0" smtClean="0"/>
              <a:t> </a:t>
            </a:r>
            <a:r>
              <a:rPr lang="de-DE" baseline="0" dirty="0" err="1" smtClean="0"/>
              <a:t>the</a:t>
            </a:r>
            <a:r>
              <a:rPr lang="de-DE" baseline="0" dirty="0" smtClean="0"/>
              <a:t> </a:t>
            </a:r>
            <a:r>
              <a:rPr lang="de-DE" baseline="0" dirty="0" err="1" smtClean="0"/>
              <a:t>math</a:t>
            </a:r>
            <a:r>
              <a:rPr lang="de-DE" baseline="0" dirty="0" smtClean="0"/>
              <a:t> </a:t>
            </a:r>
            <a:r>
              <a:rPr lang="de-DE" baseline="0" dirty="0" err="1" smtClean="0"/>
              <a:t>behind</a:t>
            </a:r>
            <a:r>
              <a:rPr lang="de-DE" baseline="0" dirty="0" smtClean="0"/>
              <a:t> </a:t>
            </a:r>
            <a:r>
              <a:rPr lang="de-DE" baseline="0" dirty="0" smtClean="0">
                <a:sym typeface="Wingdings" panose="05000000000000000000" pitchFamily="2" charset="2"/>
              </a:rPr>
              <a:t></a:t>
            </a:r>
            <a:endParaRPr lang="de-DE" baseline="0" dirty="0" smtClean="0"/>
          </a:p>
        </p:txBody>
      </p:sp>
      <p:sp>
        <p:nvSpPr>
          <p:cNvPr id="4" name="Foliennummernplatzhalter 3"/>
          <p:cNvSpPr>
            <a:spLocks noGrp="1"/>
          </p:cNvSpPr>
          <p:nvPr>
            <p:ph type="sldNum" sz="quarter" idx="10"/>
          </p:nvPr>
        </p:nvSpPr>
        <p:spPr/>
        <p:txBody>
          <a:bodyPr/>
          <a:lstStyle/>
          <a:p>
            <a:fld id="{39679DA2-5959-4B24-8412-1EB0951B8A62}" type="slidenum">
              <a:rPr lang="de-DE" smtClean="0"/>
              <a:t>21</a:t>
            </a:fld>
            <a:endParaRPr lang="de-DE"/>
          </a:p>
        </p:txBody>
      </p:sp>
    </p:spTree>
    <p:extLst>
      <p:ext uri="{BB962C8B-B14F-4D97-AF65-F5344CB8AC3E}">
        <p14:creationId xmlns:p14="http://schemas.microsoft.com/office/powerpoint/2010/main" val="3650666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a:buFont typeface="Arial" panose="020B0604020202020204" pitchFamily="34" charset="0"/>
              <a:buChar char="•"/>
            </a:pPr>
            <a:r>
              <a:rPr lang="de-DE" dirty="0" err="1" smtClean="0"/>
              <a:t>Given</a:t>
            </a:r>
            <a:r>
              <a:rPr lang="de-DE" dirty="0" smtClean="0"/>
              <a:t> a </a:t>
            </a:r>
            <a:r>
              <a:rPr lang="de-DE" dirty="0" err="1" smtClean="0"/>
              <a:t>set</a:t>
            </a:r>
            <a:r>
              <a:rPr lang="de-DE" dirty="0" smtClean="0"/>
              <a:t> </a:t>
            </a:r>
            <a:r>
              <a:rPr lang="de-DE" dirty="0" err="1" smtClean="0"/>
              <a:t>of</a:t>
            </a:r>
            <a:r>
              <a:rPr lang="de-DE" dirty="0" smtClean="0"/>
              <a:t> </a:t>
            </a:r>
            <a:r>
              <a:rPr lang="de-DE" dirty="0" err="1" smtClean="0"/>
              <a:t>data</a:t>
            </a:r>
            <a:r>
              <a:rPr lang="de-DE" dirty="0" smtClean="0"/>
              <a:t> </a:t>
            </a:r>
            <a:r>
              <a:rPr lang="de-DE" dirty="0" err="1" smtClean="0"/>
              <a:t>points</a:t>
            </a:r>
            <a:r>
              <a:rPr lang="de-DE" dirty="0" smtClean="0"/>
              <a:t> Y </a:t>
            </a:r>
            <a:r>
              <a:rPr lang="de-DE" dirty="0" err="1" smtClean="0"/>
              <a:t>and</a:t>
            </a:r>
            <a:r>
              <a:rPr lang="de-DE" dirty="0" smtClean="0"/>
              <a:t> </a:t>
            </a:r>
            <a:r>
              <a:rPr lang="de-DE" dirty="0" err="1" smtClean="0"/>
              <a:t>pairwise</a:t>
            </a:r>
            <a:r>
              <a:rPr lang="de-DE" dirty="0" smtClean="0"/>
              <a:t> </a:t>
            </a:r>
            <a:r>
              <a:rPr lang="de-DE" dirty="0" err="1" smtClean="0"/>
              <a:t>distances</a:t>
            </a:r>
            <a:r>
              <a:rPr lang="de-DE" dirty="0" smtClean="0"/>
              <a:t> </a:t>
            </a:r>
            <a:r>
              <a:rPr lang="de-DE" dirty="0" err="1" smtClean="0"/>
              <a:t>or</a:t>
            </a:r>
            <a:r>
              <a:rPr lang="de-DE" dirty="0" smtClean="0"/>
              <a:t> </a:t>
            </a:r>
            <a:r>
              <a:rPr lang="de-DE" dirty="0" err="1" smtClean="0"/>
              <a:t>dissimilarities</a:t>
            </a:r>
            <a:r>
              <a:rPr lang="de-DE" dirty="0" smtClean="0"/>
              <a:t> </a:t>
            </a:r>
            <a:r>
              <a:rPr lang="de-DE" dirty="0" err="1" smtClean="0"/>
              <a:t>between</a:t>
            </a:r>
            <a:r>
              <a:rPr lang="de-DE" dirty="0" smtClean="0"/>
              <a:t> </a:t>
            </a:r>
            <a:r>
              <a:rPr lang="de-DE" dirty="0" err="1" smtClean="0"/>
              <a:t>them</a:t>
            </a:r>
            <a:r>
              <a:rPr lang="de-DE" dirty="0" smtClean="0"/>
              <a:t>,</a:t>
            </a:r>
            <a:r>
              <a:rPr lang="de-DE" baseline="0" dirty="0" smtClean="0"/>
              <a:t> </a:t>
            </a:r>
            <a:r>
              <a:rPr lang="de-DE" baseline="0" dirty="0" err="1" smtClean="0"/>
              <a:t>t</a:t>
            </a:r>
            <a:r>
              <a:rPr lang="de-DE" dirty="0" err="1" smtClean="0"/>
              <a:t>he</a:t>
            </a:r>
            <a:r>
              <a:rPr lang="de-DE" baseline="0" dirty="0" smtClean="0"/>
              <a:t> DS3 </a:t>
            </a:r>
            <a:r>
              <a:rPr lang="de-DE" baseline="0" dirty="0" err="1" smtClean="0"/>
              <a:t>forms</a:t>
            </a:r>
            <a:r>
              <a:rPr lang="de-DE" baseline="0" dirty="0" smtClean="0"/>
              <a:t> a </a:t>
            </a:r>
            <a:r>
              <a:rPr lang="de-DE" baseline="0" dirty="0" err="1" smtClean="0"/>
              <a:t>convex</a:t>
            </a:r>
            <a:r>
              <a:rPr lang="de-DE" baseline="0" dirty="0" smtClean="0"/>
              <a:t> </a:t>
            </a:r>
            <a:r>
              <a:rPr lang="de-DE" baseline="0" dirty="0" err="1" smtClean="0"/>
              <a:t>optimization</a:t>
            </a:r>
            <a:r>
              <a:rPr lang="de-DE" baseline="0" dirty="0" smtClean="0"/>
              <a:t> </a:t>
            </a:r>
            <a:r>
              <a:rPr lang="de-DE" baseline="0" dirty="0" err="1" smtClean="0"/>
              <a:t>program</a:t>
            </a:r>
            <a:r>
              <a:rPr lang="de-DE" baseline="0" dirty="0" smtClean="0"/>
              <a:t> </a:t>
            </a:r>
            <a:r>
              <a:rPr lang="de-DE" baseline="0" dirty="0" err="1" smtClean="0"/>
              <a:t>for</a:t>
            </a:r>
            <a:r>
              <a:rPr lang="de-DE" baseline="0" dirty="0" smtClean="0"/>
              <a:t> </a:t>
            </a:r>
            <a:r>
              <a:rPr lang="de-DE" baseline="0" dirty="0" err="1" smtClean="0"/>
              <a:t>finding</a:t>
            </a:r>
            <a:r>
              <a:rPr lang="de-DE" baseline="0" dirty="0" smtClean="0"/>
              <a:t> </a:t>
            </a:r>
            <a:r>
              <a:rPr lang="de-DE" baseline="0" dirty="0" err="1" smtClean="0"/>
              <a:t>few</a:t>
            </a:r>
            <a:r>
              <a:rPr lang="de-DE" baseline="0" dirty="0" smtClean="0"/>
              <a:t> </a:t>
            </a:r>
            <a:r>
              <a:rPr lang="de-DE" baseline="0" dirty="0" err="1" smtClean="0"/>
              <a:t>representatives</a:t>
            </a:r>
            <a:r>
              <a:rPr lang="de-DE" baseline="0" dirty="0" smtClean="0"/>
              <a:t> </a:t>
            </a:r>
            <a:r>
              <a:rPr lang="de-DE" baseline="0" dirty="0" err="1" smtClean="0"/>
              <a:t>that</a:t>
            </a:r>
            <a:r>
              <a:rPr lang="de-DE" baseline="0" dirty="0" smtClean="0"/>
              <a:t> </a:t>
            </a:r>
            <a:r>
              <a:rPr lang="de-DE" baseline="0" dirty="0" err="1" smtClean="0"/>
              <a:t>well</a:t>
            </a:r>
            <a:r>
              <a:rPr lang="de-DE" baseline="0" dirty="0" smtClean="0"/>
              <a:t> </a:t>
            </a:r>
            <a:r>
              <a:rPr lang="de-DE" baseline="0" dirty="0" err="1" smtClean="0"/>
              <a:t>encode</a:t>
            </a:r>
            <a:r>
              <a:rPr lang="de-DE" baseline="0" dirty="0" smtClean="0"/>
              <a:t> Y</a:t>
            </a:r>
          </a:p>
          <a:p>
            <a:pPr marL="185766" indent="-185766">
              <a:buFont typeface="Arial" panose="020B0604020202020204" pitchFamily="34" charset="0"/>
              <a:buChar char="•"/>
            </a:pPr>
            <a:r>
              <a:rPr lang="de-DE" baseline="0" dirty="0" err="1" smtClean="0"/>
              <a:t>To</a:t>
            </a:r>
            <a:r>
              <a:rPr lang="de-DE" baseline="0" dirty="0" smtClean="0"/>
              <a:t> do so </a:t>
            </a:r>
            <a:r>
              <a:rPr lang="de-DE" baseline="0" dirty="0" err="1" smtClean="0"/>
              <a:t>they</a:t>
            </a:r>
            <a:r>
              <a:rPr lang="de-DE" baseline="0" dirty="0" smtClean="0"/>
              <a:t> </a:t>
            </a:r>
            <a:r>
              <a:rPr lang="de-DE" baseline="0" dirty="0" err="1" smtClean="0"/>
              <a:t>construct</a:t>
            </a:r>
            <a:r>
              <a:rPr lang="de-DE" baseline="0" dirty="0" smtClean="0"/>
              <a:t> </a:t>
            </a:r>
            <a:r>
              <a:rPr lang="de-DE" baseline="0" dirty="0" err="1" smtClean="0"/>
              <a:t>two</a:t>
            </a:r>
            <a:r>
              <a:rPr lang="de-DE" baseline="0" dirty="0" smtClean="0"/>
              <a:t> </a:t>
            </a:r>
            <a:r>
              <a:rPr lang="de-DE" baseline="0" dirty="0" err="1" smtClean="0"/>
              <a:t>matrices</a:t>
            </a:r>
            <a:r>
              <a:rPr lang="de-DE" baseline="0" dirty="0" smtClean="0"/>
              <a:t> D </a:t>
            </a:r>
            <a:r>
              <a:rPr lang="de-DE" baseline="0" dirty="0" err="1" smtClean="0"/>
              <a:t>and</a:t>
            </a:r>
            <a:r>
              <a:rPr lang="de-DE" baseline="0" dirty="0" smtClean="0"/>
              <a:t> Z </a:t>
            </a:r>
            <a:r>
              <a:rPr lang="de-DE" baseline="0" dirty="0" err="1" smtClean="0"/>
              <a:t>where</a:t>
            </a:r>
            <a:r>
              <a:rPr lang="de-DE" baseline="0" dirty="0" smtClean="0"/>
              <a:t> D </a:t>
            </a:r>
            <a:r>
              <a:rPr lang="de-DE" baseline="0" dirty="0" err="1" smtClean="0"/>
              <a:t>includes</a:t>
            </a:r>
            <a:r>
              <a:rPr lang="de-DE" baseline="0" dirty="0" smtClean="0"/>
              <a:t> </a:t>
            </a:r>
            <a:r>
              <a:rPr lang="de-DE" baseline="0" dirty="0" err="1" smtClean="0"/>
              <a:t>the</a:t>
            </a:r>
            <a:r>
              <a:rPr lang="de-DE" baseline="0" dirty="0" smtClean="0"/>
              <a:t> </a:t>
            </a:r>
            <a:r>
              <a:rPr lang="de-DE" baseline="0" dirty="0" err="1" smtClean="0"/>
              <a:t>distances</a:t>
            </a:r>
            <a:r>
              <a:rPr lang="de-DE" baseline="0" dirty="0" smtClean="0"/>
              <a:t> an Z </a:t>
            </a:r>
            <a:r>
              <a:rPr lang="de-DE" baseline="0" dirty="0" err="1" smtClean="0"/>
              <a:t>indicates</a:t>
            </a:r>
            <a:r>
              <a:rPr lang="de-DE" baseline="0" dirty="0" smtClean="0"/>
              <a:t> </a:t>
            </a:r>
            <a:r>
              <a:rPr lang="de-DE" baseline="0" dirty="0" err="1" smtClean="0"/>
              <a:t>the</a:t>
            </a:r>
            <a:r>
              <a:rPr lang="de-DE" baseline="0" dirty="0" smtClean="0"/>
              <a:t> </a:t>
            </a:r>
            <a:r>
              <a:rPr lang="de-DE" baseline="0" dirty="0" err="1" smtClean="0"/>
              <a:t>representatives</a:t>
            </a:r>
            <a:r>
              <a:rPr lang="de-DE" baseline="0" dirty="0" smtClean="0"/>
              <a:t> </a:t>
            </a:r>
            <a:r>
              <a:rPr lang="de-DE" baseline="0" dirty="0" err="1" smtClean="0"/>
              <a:t>and</a:t>
            </a:r>
            <a:r>
              <a:rPr lang="de-DE" baseline="0" dirty="0" smtClean="0"/>
              <a:t> </a:t>
            </a:r>
            <a:r>
              <a:rPr lang="de-DE" baseline="0" dirty="0" err="1" smtClean="0"/>
              <a:t>formulate</a:t>
            </a:r>
            <a:r>
              <a:rPr lang="de-DE" baseline="0" dirty="0" smtClean="0"/>
              <a:t> </a:t>
            </a:r>
            <a:r>
              <a:rPr lang="de-DE" baseline="0" dirty="0" err="1" smtClean="0"/>
              <a:t>two</a:t>
            </a:r>
            <a:r>
              <a:rPr lang="de-DE" baseline="0" dirty="0" smtClean="0"/>
              <a:t> </a:t>
            </a:r>
            <a:r>
              <a:rPr lang="de-DE" baseline="0" dirty="0" err="1" smtClean="0"/>
              <a:t>terms</a:t>
            </a:r>
            <a:r>
              <a:rPr lang="de-DE" baseline="0" dirty="0" smtClean="0"/>
              <a:t> </a:t>
            </a:r>
            <a:r>
              <a:rPr lang="de-DE" baseline="0" dirty="0" err="1" smtClean="0"/>
              <a:t>to</a:t>
            </a:r>
            <a:r>
              <a:rPr lang="de-DE" baseline="0" dirty="0" smtClean="0"/>
              <a:t> </a:t>
            </a:r>
            <a:r>
              <a:rPr lang="de-DE" baseline="0" dirty="0" err="1" smtClean="0"/>
              <a:t>optimize</a:t>
            </a:r>
            <a:r>
              <a:rPr lang="de-DE" baseline="0" dirty="0" smtClean="0"/>
              <a:t> </a:t>
            </a:r>
            <a:r>
              <a:rPr lang="de-DE" baseline="0" dirty="0" err="1" smtClean="0"/>
              <a:t>with</a:t>
            </a:r>
            <a:r>
              <a:rPr lang="de-DE" baseline="0" dirty="0" smtClean="0"/>
              <a:t> </a:t>
            </a:r>
            <a:r>
              <a:rPr lang="de-DE" baseline="0" dirty="0" err="1" smtClean="0"/>
              <a:t>given</a:t>
            </a:r>
            <a:r>
              <a:rPr lang="de-DE" baseline="0" dirty="0" smtClean="0"/>
              <a:t> </a:t>
            </a:r>
            <a:r>
              <a:rPr lang="de-DE" baseline="0" dirty="0" err="1" smtClean="0"/>
              <a:t>constraints</a:t>
            </a:r>
            <a:endParaRPr lang="de-DE" baseline="0" dirty="0" smtClean="0"/>
          </a:p>
          <a:p>
            <a:pPr marL="185766" indent="-185766">
              <a:buFont typeface="Arial" panose="020B0604020202020204" pitchFamily="34" charset="0"/>
              <a:buChar char="•"/>
            </a:pPr>
            <a:r>
              <a:rPr lang="de-DE" baseline="0" dirty="0" smtClean="0"/>
              <a:t>The </a:t>
            </a:r>
            <a:r>
              <a:rPr lang="de-DE" baseline="0" dirty="0" err="1" smtClean="0"/>
              <a:t>resulting</a:t>
            </a:r>
            <a:r>
              <a:rPr lang="de-DE" baseline="0" dirty="0" smtClean="0"/>
              <a:t> </a:t>
            </a:r>
            <a:r>
              <a:rPr lang="de-DE" baseline="0" dirty="0" err="1" smtClean="0"/>
              <a:t>trace</a:t>
            </a:r>
            <a:r>
              <a:rPr lang="de-DE" baseline="0" dirty="0" smtClean="0"/>
              <a:t> </a:t>
            </a:r>
            <a:r>
              <a:rPr lang="de-DE" baseline="0" dirty="0" err="1" smtClean="0"/>
              <a:t>minimization</a:t>
            </a:r>
            <a:r>
              <a:rPr lang="de-DE" baseline="0" dirty="0" smtClean="0"/>
              <a:t> </a:t>
            </a:r>
            <a:r>
              <a:rPr lang="de-DE" baseline="0" dirty="0" err="1" smtClean="0"/>
              <a:t>problem</a:t>
            </a:r>
            <a:r>
              <a:rPr lang="de-DE" baseline="0" dirty="0" smtClean="0"/>
              <a:t> </a:t>
            </a:r>
            <a:r>
              <a:rPr lang="de-DE" baseline="0" dirty="0" err="1" smtClean="0"/>
              <a:t>is</a:t>
            </a:r>
            <a:r>
              <a:rPr lang="de-DE" baseline="0" dirty="0" smtClean="0"/>
              <a:t> </a:t>
            </a:r>
            <a:r>
              <a:rPr lang="de-DE" baseline="0" dirty="0" err="1" smtClean="0"/>
              <a:t>then</a:t>
            </a:r>
            <a:r>
              <a:rPr lang="de-DE" baseline="0" dirty="0" smtClean="0"/>
              <a:t> </a:t>
            </a:r>
            <a:r>
              <a:rPr lang="de-DE" baseline="0" dirty="0" err="1" smtClean="0"/>
              <a:t>finally</a:t>
            </a:r>
            <a:r>
              <a:rPr lang="de-DE" baseline="0" dirty="0" smtClean="0"/>
              <a:t> relaxed in a </a:t>
            </a:r>
            <a:r>
              <a:rPr lang="de-DE" baseline="0" dirty="0" err="1" smtClean="0"/>
              <a:t>way</a:t>
            </a:r>
            <a:r>
              <a:rPr lang="de-DE" baseline="0" dirty="0" smtClean="0"/>
              <a:t> </a:t>
            </a:r>
            <a:r>
              <a:rPr lang="de-DE" baseline="0" dirty="0" err="1" smtClean="0"/>
              <a:t>that</a:t>
            </a:r>
            <a:r>
              <a:rPr lang="de-DE" baseline="0" dirty="0" smtClean="0"/>
              <a:t> </a:t>
            </a:r>
            <a:r>
              <a:rPr lang="de-DE" baseline="0" dirty="0" err="1" smtClean="0"/>
              <a:t>it</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solved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framework</a:t>
            </a:r>
            <a:r>
              <a:rPr lang="de-DE" baseline="0" dirty="0" smtClean="0"/>
              <a:t> </a:t>
            </a:r>
            <a:r>
              <a:rPr lang="de-DE" baseline="0" dirty="0" err="1" smtClean="0"/>
              <a:t>of</a:t>
            </a:r>
            <a:r>
              <a:rPr lang="de-DE" baseline="0" dirty="0" smtClean="0"/>
              <a:t> ADMM </a:t>
            </a:r>
            <a:r>
              <a:rPr lang="de-DE" baseline="0" dirty="0" err="1" smtClean="0"/>
              <a:t>Alternating</a:t>
            </a:r>
            <a:r>
              <a:rPr lang="de-DE" baseline="0" dirty="0" smtClean="0"/>
              <a:t> </a:t>
            </a:r>
            <a:r>
              <a:rPr lang="de-DE" baseline="0" dirty="0" err="1" smtClean="0"/>
              <a:t>Direction</a:t>
            </a:r>
            <a:r>
              <a:rPr lang="de-DE" baseline="0" dirty="0" smtClean="0"/>
              <a:t> </a:t>
            </a:r>
            <a:r>
              <a:rPr lang="de-DE" baseline="0" dirty="0" err="1" smtClean="0"/>
              <a:t>Method</a:t>
            </a:r>
            <a:r>
              <a:rPr lang="de-DE" baseline="0" dirty="0" smtClean="0"/>
              <a:t> </a:t>
            </a:r>
            <a:r>
              <a:rPr lang="de-DE" baseline="0" dirty="0" err="1" smtClean="0"/>
              <a:t>of</a:t>
            </a:r>
            <a:r>
              <a:rPr lang="de-DE" baseline="0" dirty="0" smtClean="0"/>
              <a:t> Multipliers</a:t>
            </a:r>
          </a:p>
          <a:p>
            <a:pPr marL="185766" indent="-185766">
              <a:buFont typeface="Arial" panose="020B0604020202020204" pitchFamily="34" charset="0"/>
              <a:buChar char="•"/>
            </a:pPr>
            <a:endParaRPr lang="de-DE" baseline="0" dirty="0" smtClean="0"/>
          </a:p>
          <a:p>
            <a:pPr marL="185766" indent="-185766">
              <a:buFont typeface="Arial" panose="020B0604020202020204" pitchFamily="34" charset="0"/>
              <a:buChar char="•"/>
            </a:pPr>
            <a:r>
              <a:rPr lang="en-US" sz="1300" dirty="0"/>
              <a:t>The </a:t>
            </a:r>
            <a:r>
              <a:rPr lang="en-US" sz="1300" i="1" dirty="0"/>
              <a:t>alternating direction method of multipliers</a:t>
            </a:r>
            <a:r>
              <a:rPr lang="en-US" sz="1300" dirty="0"/>
              <a:t> (ADMM) is an algorithm that solves convex optimization problems by breaking them into smaller pieces, each of which are then easier to handle. It has recently found wide application in a number of areas. </a:t>
            </a:r>
            <a:endParaRPr lang="de-DE" baseline="0" dirty="0" smtClean="0"/>
          </a:p>
        </p:txBody>
      </p:sp>
      <p:sp>
        <p:nvSpPr>
          <p:cNvPr id="4" name="Foliennummernplatzhalter 3"/>
          <p:cNvSpPr>
            <a:spLocks noGrp="1"/>
          </p:cNvSpPr>
          <p:nvPr>
            <p:ph type="sldNum" sz="quarter" idx="10"/>
          </p:nvPr>
        </p:nvSpPr>
        <p:spPr/>
        <p:txBody>
          <a:bodyPr/>
          <a:lstStyle/>
          <a:p>
            <a:fld id="{39679DA2-5959-4B24-8412-1EB0951B8A62}" type="slidenum">
              <a:rPr lang="de-DE" smtClean="0"/>
              <a:t>22</a:t>
            </a:fld>
            <a:endParaRPr lang="de-DE"/>
          </a:p>
        </p:txBody>
      </p:sp>
    </p:spTree>
    <p:extLst>
      <p:ext uri="{BB962C8B-B14F-4D97-AF65-F5344CB8AC3E}">
        <p14:creationId xmlns:p14="http://schemas.microsoft.com/office/powerpoint/2010/main" val="1683970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.How affinity propagation works. </a:t>
            </a:r>
          </a:p>
          <a:p>
            <a:pPr marL="247688" indent="-247688">
              <a:buAutoNum type="alphaUcParenBoth"/>
            </a:pPr>
            <a:r>
              <a:rPr lang="en-US" dirty="0" smtClean="0"/>
              <a:t>Affinity propagation is illustrated for two-dimensional data points, where negative Euclidean distance (squared error) was used to measure similarity. Each point is colored according to the current evidence that it is a cluster center (exemplar). The darkness of the arrow directed from point </a:t>
            </a:r>
            <a:r>
              <a:rPr lang="en-US" dirty="0" err="1" smtClean="0"/>
              <a:t>i</a:t>
            </a:r>
            <a:r>
              <a:rPr lang="en-US" dirty="0" smtClean="0"/>
              <a:t> to point k corresponds to the strength of the transmitted message that point </a:t>
            </a:r>
            <a:r>
              <a:rPr lang="en-US" dirty="0" err="1" smtClean="0"/>
              <a:t>i</a:t>
            </a:r>
            <a:r>
              <a:rPr lang="en-US" dirty="0" smtClean="0"/>
              <a:t> belongs to exemplar point k. </a:t>
            </a:r>
          </a:p>
          <a:p>
            <a:r>
              <a:rPr lang="en-US" dirty="0" smtClean="0"/>
              <a:t>(B) “Responsibilities” r(</a:t>
            </a:r>
            <a:r>
              <a:rPr lang="en-US" dirty="0" err="1" smtClean="0"/>
              <a:t>i,k</a:t>
            </a:r>
            <a:r>
              <a:rPr lang="en-US" dirty="0" smtClean="0"/>
              <a:t>) are sent from data points to candidate exemplars and indicate how strongly each data point favors the candidate exemplar over other candidate exemplars. </a:t>
            </a:r>
          </a:p>
          <a:p>
            <a:r>
              <a:rPr lang="en-US" dirty="0" smtClean="0"/>
              <a:t>(C) “Availabilities” a(</a:t>
            </a:r>
            <a:r>
              <a:rPr lang="en-US" dirty="0" err="1" smtClean="0"/>
              <a:t>i,k</a:t>
            </a:r>
            <a:r>
              <a:rPr lang="en-US" dirty="0" smtClean="0"/>
              <a:t>) are sent from candidate exemplars to data points and indicate to what degree each candidate exemplar is available as a cluster center for the data point. </a:t>
            </a:r>
          </a:p>
          <a:p>
            <a:r>
              <a:rPr lang="en-US" dirty="0" smtClean="0"/>
              <a:t>(D) The effect of the value of the input preference (common for all data points) on the number of identified exemplars (number of clusters) is shown. The value that was used in (A) is also shown, which was computed from the median of the pairwise similarities.</a:t>
            </a:r>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23</a:t>
            </a:fld>
            <a:endParaRPr lang="de-DE"/>
          </a:p>
        </p:txBody>
      </p:sp>
    </p:spTree>
    <p:extLst>
      <p:ext uri="{BB962C8B-B14F-4D97-AF65-F5344CB8AC3E}">
        <p14:creationId xmlns:p14="http://schemas.microsoft.com/office/powerpoint/2010/main" val="3996003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Let</a:t>
            </a:r>
            <a:r>
              <a:rPr lang="de-DE" baseline="0" dirty="0" smtClean="0"/>
              <a:t> </a:t>
            </a:r>
            <a:r>
              <a:rPr lang="de-DE" baseline="0" dirty="0" err="1" smtClean="0"/>
              <a:t>us</a:t>
            </a:r>
            <a:r>
              <a:rPr lang="de-DE" baseline="0" dirty="0" smtClean="0"/>
              <a:t> </a:t>
            </a:r>
            <a:r>
              <a:rPr lang="de-DE" baseline="0" dirty="0" err="1" smtClean="0"/>
              <a:t>come</a:t>
            </a:r>
            <a:r>
              <a:rPr lang="de-DE" baseline="0" dirty="0" smtClean="0"/>
              <a:t> </a:t>
            </a:r>
            <a:r>
              <a:rPr lang="de-DE" baseline="0" dirty="0" err="1" smtClean="0"/>
              <a:t>to</a:t>
            </a:r>
            <a:r>
              <a:rPr lang="de-DE" baseline="0" dirty="0" smtClean="0"/>
              <a:t> </a:t>
            </a:r>
            <a:r>
              <a:rPr lang="de-DE" baseline="0" dirty="0" err="1" smtClean="0"/>
              <a:t>the</a:t>
            </a:r>
            <a:r>
              <a:rPr lang="de-DE" baseline="0" dirty="0" smtClean="0"/>
              <a:t> experimental </a:t>
            </a:r>
            <a:r>
              <a:rPr lang="de-DE" baseline="0" dirty="0" err="1" smtClean="0"/>
              <a:t>case</a:t>
            </a:r>
            <a:endParaRPr lang="de-DE" baseline="0" dirty="0" smtClean="0"/>
          </a:p>
          <a:p>
            <a:endParaRPr lang="de-DE" baseline="0" dirty="0" smtClean="0"/>
          </a:p>
          <a:p>
            <a:pPr marL="185766" indent="-185766">
              <a:buFont typeface="Arial" panose="020B0604020202020204" pitchFamily="34" charset="0"/>
              <a:buChar char="•"/>
            </a:pPr>
            <a:r>
              <a:rPr lang="de-DE" baseline="0" dirty="0" smtClean="0"/>
              <a:t>As experimental </a:t>
            </a:r>
            <a:r>
              <a:rPr lang="de-DE" baseline="0" dirty="0" err="1" smtClean="0"/>
              <a:t>case</a:t>
            </a:r>
            <a:r>
              <a:rPr lang="de-DE" baseline="0" dirty="0" smtClean="0"/>
              <a:t> </a:t>
            </a:r>
            <a:r>
              <a:rPr lang="de-DE" baseline="0" dirty="0" err="1" smtClean="0"/>
              <a:t>we</a:t>
            </a:r>
            <a:r>
              <a:rPr lang="de-DE" baseline="0" dirty="0" smtClean="0"/>
              <a:t> </a:t>
            </a:r>
            <a:r>
              <a:rPr lang="de-DE" baseline="0" dirty="0" err="1" smtClean="0"/>
              <a:t>considered</a:t>
            </a:r>
            <a:r>
              <a:rPr lang="de-DE" baseline="0" dirty="0" smtClean="0"/>
              <a:t> an adaptive </a:t>
            </a:r>
            <a:r>
              <a:rPr lang="de-DE" baseline="0" dirty="0" err="1" smtClean="0"/>
              <a:t>production</a:t>
            </a:r>
            <a:r>
              <a:rPr lang="de-DE" baseline="0" dirty="0" smtClean="0"/>
              <a:t> </a:t>
            </a:r>
            <a:r>
              <a:rPr lang="de-DE" baseline="0" dirty="0" err="1" smtClean="0"/>
              <a:t>cell</a:t>
            </a:r>
            <a:r>
              <a:rPr lang="de-DE" baseline="0" dirty="0" smtClean="0"/>
              <a:t> </a:t>
            </a:r>
            <a:r>
              <a:rPr lang="de-DE" baseline="0" dirty="0" err="1" smtClean="0"/>
              <a:t>comprising</a:t>
            </a:r>
            <a:r>
              <a:rPr lang="de-DE" baseline="0" dirty="0" smtClean="0"/>
              <a:t> 4 </a:t>
            </a:r>
            <a:r>
              <a:rPr lang="de-DE" baseline="0" dirty="0" err="1" smtClean="0"/>
              <a:t>robots</a:t>
            </a:r>
            <a:r>
              <a:rPr lang="de-DE" baseline="0" dirty="0" smtClean="0"/>
              <a:t> </a:t>
            </a:r>
            <a:r>
              <a:rPr lang="de-DE" baseline="0" dirty="0" err="1" smtClean="0"/>
              <a:t>and</a:t>
            </a:r>
            <a:r>
              <a:rPr lang="de-DE" baseline="0" dirty="0" smtClean="0"/>
              <a:t> 3 </a:t>
            </a:r>
            <a:r>
              <a:rPr lang="de-DE" baseline="0" dirty="0" err="1" smtClean="0"/>
              <a:t>carts</a:t>
            </a:r>
            <a:r>
              <a:rPr lang="de-DE" baseline="0" dirty="0" smtClean="0"/>
              <a:t>.</a:t>
            </a:r>
          </a:p>
          <a:p>
            <a:pPr marL="185766" indent="-185766">
              <a:buFont typeface="Arial" panose="020B0604020202020204" pitchFamily="34" charset="0"/>
              <a:buChar char="•"/>
            </a:pPr>
            <a:r>
              <a:rPr lang="de-DE" baseline="0" dirty="0" smtClean="0"/>
              <a:t>Read off</a:t>
            </a:r>
          </a:p>
          <a:p>
            <a:pPr marL="185766" indent="-185766">
              <a:buFont typeface="Arial" panose="020B0604020202020204" pitchFamily="34" charset="0"/>
              <a:buChar char="•"/>
            </a:pPr>
            <a:r>
              <a:rPr lang="de-DE" baseline="0" dirty="0" smtClean="0"/>
              <a:t>After R4 loses </a:t>
            </a:r>
            <a:r>
              <a:rPr lang="de-DE" baseline="0" dirty="0" err="1" smtClean="0"/>
              <a:t>its</a:t>
            </a:r>
            <a:r>
              <a:rPr lang="de-DE" baseline="0" dirty="0" smtClean="0"/>
              <a:t> </a:t>
            </a:r>
            <a:r>
              <a:rPr lang="de-DE" baseline="0" dirty="0" err="1" smtClean="0"/>
              <a:t>polishing</a:t>
            </a:r>
            <a:r>
              <a:rPr lang="de-DE" baseline="0" dirty="0" smtClean="0"/>
              <a:t> </a:t>
            </a:r>
            <a:r>
              <a:rPr lang="de-DE" baseline="0" dirty="0" err="1" smtClean="0"/>
              <a:t>tool</a:t>
            </a:r>
            <a:r>
              <a:rPr lang="de-DE" baseline="0" dirty="0" smtClean="0"/>
              <a:t> </a:t>
            </a:r>
            <a:r>
              <a:rPr lang="de-DE" baseline="0" dirty="0" err="1" smtClean="0"/>
              <a:t>the</a:t>
            </a:r>
            <a:r>
              <a:rPr lang="de-DE" baseline="0" dirty="0" smtClean="0"/>
              <a:t> </a:t>
            </a:r>
            <a:r>
              <a:rPr lang="de-DE" baseline="0" dirty="0" err="1" smtClean="0"/>
              <a:t>resource</a:t>
            </a:r>
            <a:r>
              <a:rPr lang="de-DE" baseline="0" dirty="0" smtClean="0"/>
              <a:t> </a:t>
            </a:r>
            <a:r>
              <a:rPr lang="de-DE" baseline="0" dirty="0" err="1" smtClean="0"/>
              <a:t>flow</a:t>
            </a:r>
            <a:r>
              <a:rPr lang="de-DE" baseline="0" dirty="0" smtClean="0"/>
              <a:t> </a:t>
            </a:r>
            <a:r>
              <a:rPr lang="de-DE" baseline="0" dirty="0" err="1" smtClean="0"/>
              <a:t>is</a:t>
            </a:r>
            <a:r>
              <a:rPr lang="de-DE" baseline="0" dirty="0" smtClean="0"/>
              <a:t> </a:t>
            </a:r>
            <a:r>
              <a:rPr lang="de-DE" baseline="0" dirty="0" err="1" smtClean="0"/>
              <a:t>reconfigured</a:t>
            </a:r>
            <a:r>
              <a:rPr lang="de-DE" baseline="0" dirty="0" smtClean="0"/>
              <a:t>: R3 </a:t>
            </a:r>
            <a:r>
              <a:rPr lang="de-DE" baseline="0" dirty="0" err="1" smtClean="0"/>
              <a:t>is</a:t>
            </a:r>
            <a:r>
              <a:rPr lang="de-DE" baseline="0" dirty="0" smtClean="0"/>
              <a:t> </a:t>
            </a:r>
            <a:r>
              <a:rPr lang="de-DE" baseline="0" dirty="0" err="1" smtClean="0"/>
              <a:t>taking</a:t>
            </a:r>
            <a:r>
              <a:rPr lang="de-DE" baseline="0" dirty="0" smtClean="0"/>
              <a:t> </a:t>
            </a:r>
            <a:r>
              <a:rPr lang="de-DE" baseline="0" dirty="0" err="1" smtClean="0"/>
              <a:t>over</a:t>
            </a:r>
            <a:r>
              <a:rPr lang="de-DE" baseline="0" dirty="0" smtClean="0"/>
              <a:t> </a:t>
            </a:r>
            <a:r>
              <a:rPr lang="de-DE" baseline="0" dirty="0" err="1" smtClean="0"/>
              <a:t>the</a:t>
            </a:r>
            <a:r>
              <a:rPr lang="de-DE" baseline="0" dirty="0" smtClean="0"/>
              <a:t> </a:t>
            </a:r>
            <a:r>
              <a:rPr lang="de-DE" baseline="0" dirty="0" err="1" smtClean="0"/>
              <a:t>previous</a:t>
            </a:r>
            <a:r>
              <a:rPr lang="de-DE" baseline="0" dirty="0" smtClean="0"/>
              <a:t> </a:t>
            </a:r>
            <a:r>
              <a:rPr lang="de-DE" baseline="0" dirty="0" err="1" smtClean="0"/>
              <a:t>role</a:t>
            </a:r>
            <a:r>
              <a:rPr lang="de-DE" baseline="0" dirty="0" smtClean="0"/>
              <a:t> </a:t>
            </a:r>
            <a:r>
              <a:rPr lang="de-DE" baseline="0" dirty="0" err="1" smtClean="0"/>
              <a:t>of</a:t>
            </a:r>
            <a:r>
              <a:rPr lang="de-DE" baseline="0" dirty="0" smtClean="0"/>
              <a:t> R4</a:t>
            </a:r>
          </a:p>
          <a:p>
            <a:pPr marL="185766" indent="-185766">
              <a:buFont typeface="Arial" panose="020B0604020202020204" pitchFamily="34" charset="0"/>
              <a:buChar char="•"/>
            </a:pPr>
            <a:endParaRPr lang="de-DE" baseline="0" dirty="0" smtClean="0"/>
          </a:p>
          <a:p>
            <a:pPr marL="185766" indent="-185766">
              <a:buFont typeface="Arial" panose="020B0604020202020204" pitchFamily="34" charset="0"/>
              <a:buChar char="•"/>
            </a:pPr>
            <a:r>
              <a:rPr lang="de-DE" baseline="0" dirty="0" smtClean="0"/>
              <a:t>A </a:t>
            </a:r>
            <a:r>
              <a:rPr lang="de-DE" baseline="0" dirty="0" err="1" smtClean="0"/>
              <a:t>state</a:t>
            </a:r>
            <a:r>
              <a:rPr lang="de-DE" baseline="0" dirty="0" smtClean="0"/>
              <a:t> </a:t>
            </a:r>
            <a:r>
              <a:rPr lang="de-DE" baseline="0" dirty="0" err="1" smtClean="0"/>
              <a:t>thus</a:t>
            </a:r>
            <a:r>
              <a:rPr lang="de-DE" baseline="0" dirty="0" smtClean="0"/>
              <a:t> </a:t>
            </a:r>
            <a:r>
              <a:rPr lang="de-DE" baseline="0" dirty="0" err="1" smtClean="0"/>
              <a:t>comprises</a:t>
            </a:r>
            <a:r>
              <a:rPr lang="de-DE" baseline="0" dirty="0" smtClean="0"/>
              <a:t> </a:t>
            </a:r>
            <a:r>
              <a:rPr lang="de-DE" baseline="0" dirty="0" err="1" smtClean="0"/>
              <a:t>the</a:t>
            </a:r>
            <a:r>
              <a:rPr lang="de-DE" baseline="0" dirty="0" smtClean="0"/>
              <a:t> </a:t>
            </a:r>
            <a:r>
              <a:rPr lang="de-DE" baseline="0" dirty="0" err="1" smtClean="0"/>
              <a:t>current</a:t>
            </a:r>
            <a:r>
              <a:rPr lang="de-DE" baseline="0" dirty="0" smtClean="0"/>
              <a:t> </a:t>
            </a:r>
            <a:r>
              <a:rPr lang="de-DE" baseline="0" dirty="0" err="1" smtClean="0"/>
              <a:t>tasks</a:t>
            </a:r>
            <a:r>
              <a:rPr lang="de-DE" baseline="0" dirty="0" smtClean="0"/>
              <a:t>, </a:t>
            </a:r>
            <a:r>
              <a:rPr lang="de-DE" baseline="0" dirty="0" err="1" smtClean="0"/>
              <a:t>state</a:t>
            </a:r>
            <a:r>
              <a:rPr lang="de-DE" baseline="0" dirty="0" smtClean="0"/>
              <a:t> </a:t>
            </a:r>
            <a:r>
              <a:rPr lang="de-DE" baseline="0" dirty="0" err="1" smtClean="0"/>
              <a:t>of</a:t>
            </a:r>
            <a:r>
              <a:rPr lang="de-DE" baseline="0" dirty="0" smtClean="0"/>
              <a:t> </a:t>
            </a:r>
            <a:r>
              <a:rPr lang="de-DE" baseline="0" dirty="0" err="1" smtClean="0"/>
              <a:t>work</a:t>
            </a:r>
            <a:r>
              <a:rPr lang="de-DE" baseline="0" dirty="0" smtClean="0"/>
              <a:t> </a:t>
            </a:r>
            <a:r>
              <a:rPr lang="de-DE" baseline="0" dirty="0" err="1" smtClean="0"/>
              <a:t>pieces</a:t>
            </a:r>
            <a:r>
              <a:rPr lang="de-DE" baseline="0" dirty="0" smtClean="0"/>
              <a:t> </a:t>
            </a:r>
            <a:r>
              <a:rPr lang="de-DE" baseline="0" dirty="0" err="1" smtClean="0"/>
              <a:t>and</a:t>
            </a:r>
            <a:r>
              <a:rPr lang="de-DE" baseline="0" dirty="0" smtClean="0"/>
              <a:t>, </a:t>
            </a:r>
            <a:r>
              <a:rPr lang="de-DE" baseline="0" dirty="0" err="1" smtClean="0"/>
              <a:t>important</a:t>
            </a:r>
            <a:r>
              <a:rPr lang="de-DE" baseline="0" dirty="0" smtClean="0"/>
              <a:t>, </a:t>
            </a:r>
            <a:r>
              <a:rPr lang="de-DE" baseline="0" dirty="0" err="1" smtClean="0"/>
              <a:t>the</a:t>
            </a:r>
            <a:r>
              <a:rPr lang="de-DE" baseline="0" dirty="0" smtClean="0"/>
              <a:t> </a:t>
            </a:r>
            <a:r>
              <a:rPr lang="de-DE" baseline="0" dirty="0" err="1" smtClean="0"/>
              <a:t>current</a:t>
            </a:r>
            <a:r>
              <a:rPr lang="de-DE" baseline="0" dirty="0" smtClean="0"/>
              <a:t> </a:t>
            </a:r>
            <a:r>
              <a:rPr lang="de-DE" baseline="0" dirty="0" err="1" smtClean="0"/>
              <a:t>role</a:t>
            </a:r>
            <a:r>
              <a:rPr lang="de-DE" baseline="0" dirty="0" smtClean="0"/>
              <a:t> </a:t>
            </a:r>
            <a:r>
              <a:rPr lang="de-DE" baseline="0" dirty="0" err="1" smtClean="0"/>
              <a:t>allocation</a:t>
            </a:r>
            <a:endParaRPr lang="de-DE" baseline="0" dirty="0" smtClean="0"/>
          </a:p>
          <a:p>
            <a:pPr marL="185766" indent="-185766">
              <a:buFont typeface="Arial" panose="020B0604020202020204" pitchFamily="34" charset="0"/>
              <a:buChar char="•"/>
            </a:pPr>
            <a:endParaRPr lang="de-DE" baseline="0" dirty="0" smtClean="0"/>
          </a:p>
          <a:p>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24</a:t>
            </a:fld>
            <a:endParaRPr lang="de-DE"/>
          </a:p>
        </p:txBody>
      </p:sp>
    </p:spTree>
    <p:extLst>
      <p:ext uri="{BB962C8B-B14F-4D97-AF65-F5344CB8AC3E}">
        <p14:creationId xmlns:p14="http://schemas.microsoft.com/office/powerpoint/2010/main" val="3859292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a:buFont typeface="Arial" panose="020B0604020202020204" pitchFamily="34" charset="0"/>
              <a:buChar char="•"/>
            </a:pPr>
            <a:r>
              <a:rPr lang="de-DE" dirty="0" err="1" smtClean="0"/>
              <a:t>And</a:t>
            </a:r>
            <a:r>
              <a:rPr lang="de-DE" baseline="0" dirty="0" smtClean="0"/>
              <a:t> – </a:t>
            </a:r>
            <a:r>
              <a:rPr lang="de-DE" baseline="0" dirty="0" err="1" smtClean="0"/>
              <a:t>this</a:t>
            </a:r>
            <a:r>
              <a:rPr lang="de-DE" baseline="0" dirty="0" smtClean="0"/>
              <a:t> </a:t>
            </a:r>
            <a:r>
              <a:rPr lang="de-DE" baseline="0" dirty="0" err="1" smtClean="0"/>
              <a:t>is</a:t>
            </a:r>
            <a:r>
              <a:rPr lang="de-DE" baseline="0" dirty="0" smtClean="0"/>
              <a:t> a </a:t>
            </a:r>
            <a:r>
              <a:rPr lang="de-DE" baseline="0" dirty="0" err="1" smtClean="0"/>
              <a:t>technical</a:t>
            </a:r>
            <a:r>
              <a:rPr lang="de-DE" baseline="0" dirty="0" smtClean="0"/>
              <a:t> </a:t>
            </a:r>
            <a:r>
              <a:rPr lang="de-DE" baseline="0" dirty="0" err="1" smtClean="0"/>
              <a:t>note</a:t>
            </a:r>
            <a:r>
              <a:rPr lang="de-DE" baseline="0" dirty="0" smtClean="0"/>
              <a:t> – </a:t>
            </a:r>
            <a:r>
              <a:rPr lang="de-DE" baseline="0" dirty="0" err="1" smtClean="0"/>
              <a:t>is</a:t>
            </a:r>
            <a:r>
              <a:rPr lang="de-DE" baseline="0" dirty="0" smtClean="0"/>
              <a:t> not </a:t>
            </a:r>
            <a:r>
              <a:rPr lang="de-DE" baseline="0" dirty="0" err="1" smtClean="0"/>
              <a:t>explicitely</a:t>
            </a:r>
            <a:r>
              <a:rPr lang="de-DE" baseline="0" dirty="0" smtClean="0"/>
              <a:t> </a:t>
            </a:r>
            <a:r>
              <a:rPr lang="de-DE" baseline="0" dirty="0" err="1" smtClean="0"/>
              <a:t>settable</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tester</a:t>
            </a:r>
            <a:endParaRPr lang="de-DE" baseline="0" dirty="0" smtClean="0"/>
          </a:p>
          <a:p>
            <a:pPr marL="185766" indent="-185766">
              <a:buFont typeface="Arial" panose="020B0604020202020204" pitchFamily="34" charset="0"/>
              <a:buChar char="•"/>
            </a:pPr>
            <a:r>
              <a:rPr lang="de-DE" dirty="0" err="1" smtClean="0"/>
              <a:t>To</a:t>
            </a:r>
            <a:r>
              <a:rPr lang="de-DE" baseline="0" dirty="0" smtClean="0"/>
              <a:t> </a:t>
            </a:r>
            <a:r>
              <a:rPr lang="de-DE" baseline="0" dirty="0" err="1" smtClean="0"/>
              <a:t>execute</a:t>
            </a:r>
            <a:r>
              <a:rPr lang="de-DE" baseline="0" dirty="0" smtClean="0"/>
              <a:t> a </a:t>
            </a:r>
            <a:r>
              <a:rPr lang="de-DE" baseline="0" dirty="0" err="1" smtClean="0"/>
              <a:t>particular</a:t>
            </a:r>
            <a:r>
              <a:rPr lang="de-DE" baseline="0" dirty="0" smtClean="0"/>
              <a:t> </a:t>
            </a:r>
            <a:r>
              <a:rPr lang="de-DE" baseline="0" dirty="0" err="1" smtClean="0"/>
              <a:t>test</a:t>
            </a:r>
            <a:r>
              <a:rPr lang="de-DE" baseline="0" dirty="0" smtClean="0"/>
              <a:t> </a:t>
            </a:r>
            <a:r>
              <a:rPr lang="de-DE" baseline="0" dirty="0" err="1" smtClean="0"/>
              <a:t>case</a:t>
            </a:r>
            <a:r>
              <a:rPr lang="de-DE" baseline="0" dirty="0" smtClean="0"/>
              <a:t> </a:t>
            </a:r>
            <a:r>
              <a:rPr lang="de-DE" baseline="0" dirty="0" err="1" smtClean="0"/>
              <a:t>we</a:t>
            </a:r>
            <a:r>
              <a:rPr lang="de-DE" baseline="0" dirty="0" smtClean="0"/>
              <a:t> </a:t>
            </a:r>
            <a:r>
              <a:rPr lang="de-DE" baseline="0" dirty="0" err="1" smtClean="0"/>
              <a:t>thus</a:t>
            </a:r>
            <a:r>
              <a:rPr lang="de-DE" baseline="0" dirty="0" smtClean="0"/>
              <a:t> </a:t>
            </a:r>
            <a:r>
              <a:rPr lang="de-DE" baseline="0" dirty="0" err="1" smtClean="0"/>
              <a:t>first</a:t>
            </a:r>
            <a:r>
              <a:rPr lang="de-DE" baseline="0" dirty="0" smtClean="0"/>
              <a:t> </a:t>
            </a:r>
            <a:r>
              <a:rPr lang="de-DE" baseline="0" dirty="0" err="1" smtClean="0"/>
              <a:t>had</a:t>
            </a:r>
            <a:r>
              <a:rPr lang="de-DE" baseline="0" dirty="0" smtClean="0"/>
              <a:t> </a:t>
            </a:r>
            <a:r>
              <a:rPr lang="de-DE" baseline="0" dirty="0" err="1" smtClean="0"/>
              <a:t>to</a:t>
            </a:r>
            <a:r>
              <a:rPr lang="de-DE" baseline="0" dirty="0" smtClean="0"/>
              <a:t> </a:t>
            </a:r>
            <a:r>
              <a:rPr lang="de-DE" baseline="0" dirty="0" err="1" smtClean="0"/>
              <a:t>establish</a:t>
            </a:r>
            <a:r>
              <a:rPr lang="de-DE" baseline="0" dirty="0" smtClean="0"/>
              <a:t> </a:t>
            </a:r>
            <a:r>
              <a:rPr lang="de-DE" baseline="0" dirty="0" err="1" smtClean="0"/>
              <a:t>the</a:t>
            </a:r>
            <a:r>
              <a:rPr lang="de-DE" baseline="0" dirty="0" smtClean="0"/>
              <a:t> </a:t>
            </a:r>
            <a:r>
              <a:rPr lang="de-DE" baseline="0" dirty="0" err="1" smtClean="0"/>
              <a:t>needed</a:t>
            </a:r>
            <a:r>
              <a:rPr lang="de-DE" baseline="0" dirty="0" smtClean="0"/>
              <a:t> </a:t>
            </a:r>
            <a:r>
              <a:rPr lang="de-DE" baseline="0" dirty="0" err="1" smtClean="0"/>
              <a:t>role</a:t>
            </a:r>
            <a:r>
              <a:rPr lang="de-DE" baseline="0" dirty="0" smtClean="0"/>
              <a:t> </a:t>
            </a:r>
            <a:r>
              <a:rPr lang="de-DE" baseline="0" dirty="0" err="1" smtClean="0"/>
              <a:t>allocation</a:t>
            </a:r>
            <a:r>
              <a:rPr lang="de-DE" baseline="0" dirty="0" smtClean="0"/>
              <a:t> </a:t>
            </a:r>
            <a:r>
              <a:rPr lang="de-DE" baseline="0" dirty="0" err="1" smtClean="0"/>
              <a:t>by</a:t>
            </a:r>
            <a:r>
              <a:rPr lang="de-DE" baseline="0" dirty="0" smtClean="0"/>
              <a:t> </a:t>
            </a:r>
            <a:r>
              <a:rPr lang="de-DE" baseline="0" dirty="0" err="1" smtClean="0"/>
              <a:t>manipulating</a:t>
            </a:r>
            <a:r>
              <a:rPr lang="de-DE" baseline="0" dirty="0" smtClean="0"/>
              <a:t> </a:t>
            </a:r>
            <a:r>
              <a:rPr lang="de-DE" baseline="0" dirty="0" err="1" smtClean="0"/>
              <a:t>the</a:t>
            </a:r>
            <a:r>
              <a:rPr lang="de-DE" baseline="0" dirty="0" smtClean="0"/>
              <a:t> </a:t>
            </a:r>
            <a:r>
              <a:rPr lang="de-DE" baseline="0" dirty="0" err="1" smtClean="0"/>
              <a:t>environment</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reconfiguration</a:t>
            </a:r>
            <a:r>
              <a:rPr lang="de-DE" baseline="0" dirty="0" smtClean="0"/>
              <a:t> </a:t>
            </a:r>
            <a:r>
              <a:rPr lang="de-DE" baseline="0" dirty="0" err="1" smtClean="0"/>
              <a:t>mechanism</a:t>
            </a:r>
            <a:r>
              <a:rPr lang="de-DE" baseline="0" dirty="0" smtClean="0"/>
              <a:t>; </a:t>
            </a:r>
            <a:r>
              <a:rPr lang="de-DE" baseline="0" dirty="0" err="1" smtClean="0"/>
              <a:t>one</a:t>
            </a:r>
            <a:r>
              <a:rPr lang="de-DE" baseline="0" dirty="0" smtClean="0"/>
              <a:t> </a:t>
            </a:r>
            <a:r>
              <a:rPr lang="de-DE" baseline="0" dirty="0" err="1" smtClean="0"/>
              <a:t>can</a:t>
            </a:r>
            <a:r>
              <a:rPr lang="de-DE" baseline="0" dirty="0" smtClean="0"/>
              <a:t> </a:t>
            </a:r>
            <a:r>
              <a:rPr lang="de-DE" baseline="0" dirty="0" err="1" smtClean="0"/>
              <a:t>say</a:t>
            </a:r>
            <a:r>
              <a:rPr lang="de-DE" baseline="0" dirty="0" smtClean="0"/>
              <a:t> </a:t>
            </a:r>
            <a:r>
              <a:rPr lang="de-DE" baseline="0" dirty="0" err="1" smtClean="0"/>
              <a:t>we</a:t>
            </a:r>
            <a:r>
              <a:rPr lang="de-DE" baseline="0" dirty="0" smtClean="0"/>
              <a:t> </a:t>
            </a:r>
            <a:r>
              <a:rPr lang="de-DE" baseline="0" dirty="0" err="1" smtClean="0"/>
              <a:t>had</a:t>
            </a:r>
            <a:r>
              <a:rPr lang="de-DE" baseline="0" dirty="0" smtClean="0"/>
              <a:t> </a:t>
            </a:r>
            <a:r>
              <a:rPr lang="de-DE" baseline="0" dirty="0" err="1" smtClean="0"/>
              <a:t>to</a:t>
            </a:r>
            <a:r>
              <a:rPr lang="de-DE" baseline="0" dirty="0" smtClean="0"/>
              <a:t> </a:t>
            </a:r>
            <a:r>
              <a:rPr lang="de-DE" baseline="0" dirty="0" err="1" smtClean="0"/>
              <a:t>outwit</a:t>
            </a:r>
            <a:r>
              <a:rPr lang="de-DE" baseline="0" dirty="0" smtClean="0"/>
              <a:t> </a:t>
            </a:r>
            <a:r>
              <a:rPr lang="de-DE" baseline="0" dirty="0" err="1" smtClean="0"/>
              <a:t>the</a:t>
            </a:r>
            <a:r>
              <a:rPr lang="de-DE" baseline="0" dirty="0" smtClean="0"/>
              <a:t> </a:t>
            </a:r>
            <a:r>
              <a:rPr lang="de-DE" baseline="0" dirty="0" err="1" smtClean="0"/>
              <a:t>reconfiguration</a:t>
            </a:r>
            <a:r>
              <a:rPr lang="de-DE" baseline="0" dirty="0" smtClean="0"/>
              <a:t> </a:t>
            </a:r>
            <a:r>
              <a:rPr lang="de-DE" baseline="0" dirty="0" err="1" smtClean="0"/>
              <a:t>mechanism</a:t>
            </a:r>
            <a:endParaRPr lang="de-DE" baseline="0" dirty="0" smtClean="0"/>
          </a:p>
          <a:p>
            <a:pPr marL="185766" indent="-185766">
              <a:buFont typeface="Arial" panose="020B0604020202020204" pitchFamily="34" charset="0"/>
              <a:buChar char="•"/>
            </a:pPr>
            <a:r>
              <a:rPr lang="de-DE" baseline="0" dirty="0" smtClean="0"/>
              <a:t>In </a:t>
            </a:r>
            <a:r>
              <a:rPr lang="de-DE" baseline="0" dirty="0" err="1" smtClean="0"/>
              <a:t>consequence</a:t>
            </a:r>
            <a:r>
              <a:rPr lang="de-DE" baseline="0" dirty="0" smtClean="0"/>
              <a:t> </a:t>
            </a:r>
            <a:r>
              <a:rPr lang="de-DE" baseline="0" dirty="0" err="1" smtClean="0"/>
              <a:t>we</a:t>
            </a:r>
            <a:r>
              <a:rPr lang="de-DE" baseline="0" dirty="0" smtClean="0"/>
              <a:t> </a:t>
            </a:r>
            <a:r>
              <a:rPr lang="de-DE" baseline="0" dirty="0" err="1" smtClean="0"/>
              <a:t>however</a:t>
            </a:r>
            <a:r>
              <a:rPr lang="de-DE" baseline="0" dirty="0" smtClean="0"/>
              <a:t> </a:t>
            </a:r>
            <a:r>
              <a:rPr lang="de-DE" baseline="0" dirty="0" err="1" smtClean="0"/>
              <a:t>had</a:t>
            </a:r>
            <a:r>
              <a:rPr lang="de-DE" baseline="0" dirty="0" smtClean="0"/>
              <a:t> </a:t>
            </a:r>
            <a:r>
              <a:rPr lang="de-DE" baseline="0" dirty="0" err="1" smtClean="0"/>
              <a:t>to</a:t>
            </a:r>
            <a:r>
              <a:rPr lang="de-DE" baseline="0" dirty="0" smtClean="0"/>
              <a:t> </a:t>
            </a:r>
            <a:r>
              <a:rPr lang="de-DE" baseline="0" dirty="0" err="1" smtClean="0"/>
              <a:t>consider</a:t>
            </a:r>
            <a:r>
              <a:rPr lang="de-DE" baseline="0" dirty="0" smtClean="0"/>
              <a:t> </a:t>
            </a:r>
            <a:r>
              <a:rPr lang="de-DE" baseline="0" dirty="0" err="1" smtClean="0"/>
              <a:t>whole</a:t>
            </a:r>
            <a:r>
              <a:rPr lang="de-DE" baseline="0" dirty="0" smtClean="0"/>
              <a:t> </a:t>
            </a:r>
            <a:r>
              <a:rPr lang="de-DE" baseline="0" dirty="0" err="1" smtClean="0"/>
              <a:t>test</a:t>
            </a:r>
            <a:r>
              <a:rPr lang="de-DE" baseline="0" dirty="0" smtClean="0"/>
              <a:t> </a:t>
            </a:r>
            <a:r>
              <a:rPr lang="de-DE" baseline="0" dirty="0" err="1" smtClean="0"/>
              <a:t>sequences</a:t>
            </a:r>
            <a:r>
              <a:rPr lang="de-DE" baseline="0" dirty="0" smtClean="0"/>
              <a:t> </a:t>
            </a:r>
            <a:r>
              <a:rPr lang="de-DE" baseline="0" dirty="0" err="1" smtClean="0"/>
              <a:t>rather</a:t>
            </a:r>
            <a:r>
              <a:rPr lang="de-DE" baseline="0" dirty="0" smtClean="0"/>
              <a:t> </a:t>
            </a:r>
            <a:r>
              <a:rPr lang="de-DE" baseline="0" dirty="0" err="1" smtClean="0"/>
              <a:t>than</a:t>
            </a:r>
            <a:r>
              <a:rPr lang="de-DE" baseline="0" dirty="0" smtClean="0"/>
              <a:t> </a:t>
            </a:r>
            <a:r>
              <a:rPr lang="de-DE" baseline="0" dirty="0" err="1" smtClean="0"/>
              <a:t>single</a:t>
            </a:r>
            <a:r>
              <a:rPr lang="de-DE" baseline="0" dirty="0" smtClean="0"/>
              <a:t> </a:t>
            </a:r>
            <a:r>
              <a:rPr lang="de-DE" baseline="0" dirty="0" err="1" smtClean="0"/>
              <a:t>test</a:t>
            </a:r>
            <a:r>
              <a:rPr lang="de-DE" baseline="0" dirty="0" smtClean="0"/>
              <a:t> </a:t>
            </a:r>
            <a:r>
              <a:rPr lang="de-DE" baseline="0" dirty="0" err="1" smtClean="0"/>
              <a:t>cases</a:t>
            </a:r>
            <a:r>
              <a:rPr lang="de-DE" baseline="0" dirty="0" smtClean="0"/>
              <a:t> – </a:t>
            </a:r>
            <a:r>
              <a:rPr lang="de-DE" baseline="0" dirty="0" err="1" smtClean="0"/>
              <a:t>and</a:t>
            </a:r>
            <a:r>
              <a:rPr lang="de-DE" baseline="0" dirty="0" smtClean="0"/>
              <a:t> </a:t>
            </a:r>
            <a:r>
              <a:rPr lang="de-DE" baseline="0" dirty="0" err="1" smtClean="0"/>
              <a:t>to</a:t>
            </a:r>
            <a:r>
              <a:rPr lang="de-DE" baseline="0" dirty="0" smtClean="0"/>
              <a:t> </a:t>
            </a:r>
            <a:r>
              <a:rPr lang="de-DE" baseline="0" dirty="0" err="1" smtClean="0"/>
              <a:t>lift</a:t>
            </a:r>
            <a:r>
              <a:rPr lang="de-DE" baseline="0" dirty="0" smtClean="0"/>
              <a:t> </a:t>
            </a:r>
            <a:r>
              <a:rPr lang="de-DE" baseline="0" dirty="0" err="1" smtClean="0"/>
              <a:t>the</a:t>
            </a:r>
            <a:r>
              <a:rPr lang="de-DE" baseline="0" dirty="0" smtClean="0"/>
              <a:t> </a:t>
            </a:r>
            <a:r>
              <a:rPr lang="de-DE" baseline="0" dirty="0" err="1" smtClean="0"/>
              <a:t>distance</a:t>
            </a:r>
            <a:r>
              <a:rPr lang="de-DE" baseline="0" dirty="0" smtClean="0"/>
              <a:t> </a:t>
            </a:r>
            <a:r>
              <a:rPr lang="de-DE" baseline="0" dirty="0" err="1" smtClean="0"/>
              <a:t>function</a:t>
            </a:r>
            <a:r>
              <a:rPr lang="de-DE" baseline="0" dirty="0" smtClean="0"/>
              <a:t> </a:t>
            </a:r>
            <a:r>
              <a:rPr lang="de-DE" baseline="0" dirty="0" err="1" smtClean="0"/>
              <a:t>to</a:t>
            </a:r>
            <a:r>
              <a:rPr lang="de-DE" baseline="0" dirty="0" smtClean="0"/>
              <a:t> still </a:t>
            </a:r>
            <a:r>
              <a:rPr lang="de-DE" baseline="0" dirty="0" err="1" smtClean="0"/>
              <a:t>apply</a:t>
            </a:r>
            <a:r>
              <a:rPr lang="de-DE" baseline="0" dirty="0" smtClean="0"/>
              <a:t> </a:t>
            </a:r>
            <a:r>
              <a:rPr lang="de-DE" baseline="0" dirty="0" err="1" smtClean="0"/>
              <a:t>the</a:t>
            </a:r>
            <a:r>
              <a:rPr lang="de-DE" baseline="0" dirty="0" smtClean="0"/>
              <a:t> Rep. </a:t>
            </a:r>
            <a:r>
              <a:rPr lang="de-DE" baseline="0" dirty="0" err="1" smtClean="0"/>
              <a:t>Subset</a:t>
            </a:r>
            <a:r>
              <a:rPr lang="de-DE" baseline="0" dirty="0" smtClean="0"/>
              <a:t> </a:t>
            </a:r>
            <a:r>
              <a:rPr lang="de-DE" baseline="0" dirty="0" err="1" smtClean="0"/>
              <a:t>Selection</a:t>
            </a:r>
            <a:r>
              <a:rPr lang="de-DE" baseline="0" dirty="0" smtClean="0"/>
              <a:t> </a:t>
            </a:r>
            <a:r>
              <a:rPr lang="de-DE" baseline="0" dirty="0" err="1" smtClean="0"/>
              <a:t>Methods</a:t>
            </a:r>
            <a:endParaRPr lang="de-DE" baseline="0" dirty="0" smtClean="0"/>
          </a:p>
          <a:p>
            <a:pPr marL="185766" indent="-185766">
              <a:buFont typeface="Arial" panose="020B0604020202020204" pitchFamily="34" charset="0"/>
              <a:buChar char="•"/>
            </a:pPr>
            <a:r>
              <a:rPr lang="de-DE" baseline="0" dirty="0" err="1" smtClean="0"/>
              <a:t>We</a:t>
            </a:r>
            <a:r>
              <a:rPr lang="de-DE" baseline="0" dirty="0" smtClean="0"/>
              <a:t> </a:t>
            </a:r>
            <a:r>
              <a:rPr lang="de-DE" baseline="0" dirty="0" err="1" smtClean="0"/>
              <a:t>did</a:t>
            </a:r>
            <a:r>
              <a:rPr lang="de-DE" baseline="0" dirty="0" smtClean="0"/>
              <a:t> so </a:t>
            </a:r>
            <a:r>
              <a:rPr lang="de-DE" baseline="0" dirty="0" err="1" smtClean="0"/>
              <a:t>by</a:t>
            </a:r>
            <a:r>
              <a:rPr lang="de-DE" baseline="0" dirty="0" smtClean="0"/>
              <a:t> </a:t>
            </a:r>
            <a:r>
              <a:rPr lang="de-DE" baseline="0" dirty="0" err="1" smtClean="0"/>
              <a:t>simply</a:t>
            </a:r>
            <a:r>
              <a:rPr lang="de-DE" baseline="0" dirty="0" smtClean="0"/>
              <a:t> </a:t>
            </a:r>
            <a:r>
              <a:rPr lang="de-DE" baseline="0" dirty="0" err="1" smtClean="0"/>
              <a:t>summing</a:t>
            </a:r>
            <a:r>
              <a:rPr lang="de-DE" baseline="0" dirty="0" smtClean="0"/>
              <a:t> </a:t>
            </a:r>
            <a:r>
              <a:rPr lang="de-DE" baseline="0" dirty="0" err="1" smtClean="0"/>
              <a:t>up</a:t>
            </a:r>
            <a:r>
              <a:rPr lang="de-DE" baseline="0" dirty="0" smtClean="0"/>
              <a:t> </a:t>
            </a:r>
            <a:r>
              <a:rPr lang="de-DE" baseline="0" dirty="0" err="1" smtClean="0"/>
              <a:t>the</a:t>
            </a:r>
            <a:r>
              <a:rPr lang="de-DE" baseline="0" dirty="0" smtClean="0"/>
              <a:t> </a:t>
            </a:r>
            <a:r>
              <a:rPr lang="de-DE" baseline="0" dirty="0" err="1" smtClean="0"/>
              <a:t>minimum</a:t>
            </a:r>
            <a:r>
              <a:rPr lang="de-DE" baseline="0" dirty="0" smtClean="0"/>
              <a:t> </a:t>
            </a:r>
            <a:r>
              <a:rPr lang="de-DE" baseline="0" dirty="0" err="1" smtClean="0"/>
              <a:t>distances</a:t>
            </a:r>
            <a:r>
              <a:rPr lang="de-DE" baseline="0" dirty="0" smtClean="0"/>
              <a:t> </a:t>
            </a:r>
            <a:r>
              <a:rPr lang="de-DE" baseline="0" dirty="0" err="1" smtClean="0"/>
              <a:t>of</a:t>
            </a:r>
            <a:r>
              <a:rPr lang="de-DE" baseline="0" dirty="0" smtClean="0"/>
              <a:t> </a:t>
            </a:r>
            <a:r>
              <a:rPr lang="de-DE" baseline="0" dirty="0" err="1" smtClean="0"/>
              <a:t>comprised</a:t>
            </a:r>
            <a:r>
              <a:rPr lang="de-DE" baseline="0" dirty="0" smtClean="0"/>
              <a:t> </a:t>
            </a:r>
            <a:r>
              <a:rPr lang="de-DE" baseline="0" dirty="0" err="1" smtClean="0"/>
              <a:t>test</a:t>
            </a:r>
            <a:r>
              <a:rPr lang="de-DE" baseline="0" dirty="0" smtClean="0"/>
              <a:t> </a:t>
            </a:r>
            <a:r>
              <a:rPr lang="de-DE" baseline="0" dirty="0" err="1" smtClean="0"/>
              <a:t>cases</a:t>
            </a:r>
            <a:r>
              <a:rPr lang="de-DE" baseline="0" dirty="0" smtClean="0"/>
              <a:t> </a:t>
            </a:r>
            <a:r>
              <a:rPr lang="de-DE" baseline="0" dirty="0" err="1" smtClean="0"/>
              <a:t>of</a:t>
            </a:r>
            <a:r>
              <a:rPr lang="de-DE" baseline="0" dirty="0" smtClean="0"/>
              <a:t> </a:t>
            </a:r>
            <a:r>
              <a:rPr lang="de-DE" baseline="0" dirty="0" err="1" smtClean="0"/>
              <a:t>two</a:t>
            </a:r>
            <a:r>
              <a:rPr lang="de-DE" baseline="0" dirty="0" smtClean="0"/>
              <a:t> </a:t>
            </a:r>
            <a:r>
              <a:rPr lang="de-DE" baseline="0" dirty="0" err="1" smtClean="0"/>
              <a:t>paths</a:t>
            </a:r>
            <a:endParaRPr lang="de-DE" baseline="0" dirty="0" smtClean="0"/>
          </a:p>
          <a:p>
            <a:pPr marL="185766" indent="-185766">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25</a:t>
            </a:fld>
            <a:endParaRPr lang="de-DE"/>
          </a:p>
        </p:txBody>
      </p:sp>
    </p:spTree>
    <p:extLst>
      <p:ext uri="{BB962C8B-B14F-4D97-AF65-F5344CB8AC3E}">
        <p14:creationId xmlns:p14="http://schemas.microsoft.com/office/powerpoint/2010/main" val="481738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a:buFont typeface="Arial" panose="020B0604020202020204" pitchFamily="34" charset="0"/>
              <a:buChar char="•"/>
            </a:pPr>
            <a:r>
              <a:rPr lang="de-DE" baseline="0" dirty="0" err="1" smtClean="0"/>
              <a:t>We</a:t>
            </a:r>
            <a:r>
              <a:rPr lang="de-DE" baseline="0" dirty="0" smtClean="0"/>
              <a:t> </a:t>
            </a:r>
            <a:r>
              <a:rPr lang="de-DE" baseline="0" dirty="0" err="1" smtClean="0"/>
              <a:t>evaluated</a:t>
            </a:r>
            <a:r>
              <a:rPr lang="de-DE" baseline="0" dirty="0" smtClean="0"/>
              <a:t> </a:t>
            </a:r>
            <a:r>
              <a:rPr lang="de-DE" baseline="0" dirty="0" err="1" smtClean="0"/>
              <a:t>our</a:t>
            </a:r>
            <a:r>
              <a:rPr lang="de-DE" baseline="0" dirty="0" smtClean="0"/>
              <a:t> </a:t>
            </a:r>
            <a:r>
              <a:rPr lang="de-DE" baseline="0" dirty="0" err="1" smtClean="0"/>
              <a:t>approach</a:t>
            </a:r>
            <a:r>
              <a:rPr lang="de-DE" baseline="0" dirty="0" smtClean="0"/>
              <a:t> </a:t>
            </a:r>
            <a:r>
              <a:rPr lang="de-DE" baseline="0" dirty="0" err="1" smtClean="0"/>
              <a:t>than</a:t>
            </a:r>
            <a:r>
              <a:rPr lang="de-DE" baseline="0" dirty="0" smtClean="0"/>
              <a:t> </a:t>
            </a:r>
            <a:r>
              <a:rPr lang="de-DE" baseline="0" dirty="0" err="1" smtClean="0"/>
              <a:t>for</a:t>
            </a:r>
            <a:r>
              <a:rPr lang="de-DE" baseline="0" dirty="0" smtClean="0"/>
              <a:t> 500 </a:t>
            </a:r>
            <a:r>
              <a:rPr lang="de-DE" baseline="0" dirty="0" err="1" smtClean="0"/>
              <a:t>generated</a:t>
            </a:r>
            <a:r>
              <a:rPr lang="de-DE" baseline="0" dirty="0" smtClean="0"/>
              <a:t> </a:t>
            </a:r>
            <a:r>
              <a:rPr lang="de-DE" baseline="0" dirty="0" err="1" smtClean="0"/>
              <a:t>test</a:t>
            </a:r>
            <a:r>
              <a:rPr lang="de-DE" baseline="0" dirty="0" smtClean="0"/>
              <a:t> </a:t>
            </a:r>
            <a:r>
              <a:rPr lang="de-DE" baseline="0" dirty="0" err="1" smtClean="0"/>
              <a:t>sequences</a:t>
            </a:r>
            <a:r>
              <a:rPr lang="de-DE" baseline="0" dirty="0" smtClean="0"/>
              <a:t> </a:t>
            </a:r>
            <a:r>
              <a:rPr lang="de-DE" baseline="0" dirty="0" err="1" smtClean="0"/>
              <a:t>over</a:t>
            </a:r>
            <a:r>
              <a:rPr lang="de-DE" baseline="0" dirty="0" smtClean="0"/>
              <a:t> 7524 </a:t>
            </a:r>
            <a:r>
              <a:rPr lang="de-DE" baseline="0" dirty="0" err="1" smtClean="0"/>
              <a:t>test</a:t>
            </a:r>
            <a:r>
              <a:rPr lang="de-DE" baseline="0" dirty="0" smtClean="0"/>
              <a:t> </a:t>
            </a:r>
            <a:r>
              <a:rPr lang="de-DE" baseline="0" dirty="0" err="1" smtClean="0"/>
              <a:t>cases</a:t>
            </a:r>
            <a:r>
              <a:rPr lang="de-DE" baseline="0" dirty="0" smtClean="0"/>
              <a:t>.</a:t>
            </a:r>
          </a:p>
          <a:p>
            <a:pPr marL="185766" indent="-185766">
              <a:buFont typeface="Arial" panose="020B0604020202020204" pitchFamily="34" charset="0"/>
              <a:buChar char="•"/>
            </a:pPr>
            <a:r>
              <a:rPr lang="de-DE" baseline="0" dirty="0" err="1" smtClean="0"/>
              <a:t>Using</a:t>
            </a:r>
            <a:r>
              <a:rPr lang="de-DE" baseline="0" dirty="0" smtClean="0"/>
              <a:t> </a:t>
            </a:r>
            <a:r>
              <a:rPr lang="de-DE" baseline="0" dirty="0" err="1" smtClean="0"/>
              <a:t>the</a:t>
            </a:r>
            <a:r>
              <a:rPr lang="de-DE" baseline="0" dirty="0" smtClean="0"/>
              <a:t> </a:t>
            </a:r>
            <a:r>
              <a:rPr lang="de-DE" baseline="0" dirty="0" err="1" smtClean="0"/>
              <a:t>described</a:t>
            </a:r>
            <a:r>
              <a:rPr lang="de-DE" baseline="0" dirty="0" smtClean="0"/>
              <a:t> </a:t>
            </a:r>
            <a:r>
              <a:rPr lang="de-DE" baseline="0" dirty="0" err="1" smtClean="0"/>
              <a:t>mutation</a:t>
            </a:r>
            <a:r>
              <a:rPr lang="de-DE" baseline="0" dirty="0" smtClean="0"/>
              <a:t> </a:t>
            </a:r>
            <a:r>
              <a:rPr lang="de-DE" baseline="0" dirty="0" err="1" smtClean="0"/>
              <a:t>operators</a:t>
            </a:r>
            <a:r>
              <a:rPr lang="de-DE" baseline="0" dirty="0" smtClean="0"/>
              <a:t> </a:t>
            </a:r>
            <a:r>
              <a:rPr lang="de-DE" baseline="0" dirty="0" err="1" smtClean="0"/>
              <a:t>we</a:t>
            </a:r>
            <a:r>
              <a:rPr lang="de-DE" baseline="0" dirty="0" smtClean="0"/>
              <a:t> </a:t>
            </a:r>
            <a:r>
              <a:rPr lang="de-DE" baseline="0" dirty="0" err="1" smtClean="0"/>
              <a:t>introduced</a:t>
            </a:r>
            <a:r>
              <a:rPr lang="de-DE" baseline="0" dirty="0" smtClean="0"/>
              <a:t> 6245 </a:t>
            </a:r>
            <a:r>
              <a:rPr lang="de-DE" baseline="0" dirty="0" err="1" smtClean="0"/>
              <a:t>mutants</a:t>
            </a:r>
            <a:r>
              <a:rPr lang="de-DE" baseline="0" dirty="0" smtClean="0"/>
              <a:t> </a:t>
            </a:r>
            <a:r>
              <a:rPr lang="de-DE" baseline="0" dirty="0" err="1" smtClean="0"/>
              <a:t>to</a:t>
            </a:r>
            <a:r>
              <a:rPr lang="de-DE" baseline="0" dirty="0" smtClean="0"/>
              <a:t> </a:t>
            </a:r>
            <a:r>
              <a:rPr lang="de-DE" baseline="0" dirty="0" smtClean="0"/>
              <a:t>kill</a:t>
            </a:r>
          </a:p>
          <a:p>
            <a:pPr marL="185766" indent="-185766">
              <a:buFont typeface="Arial" panose="020B0604020202020204" pitchFamily="34" charset="0"/>
              <a:buChar char="•"/>
            </a:pPr>
            <a:r>
              <a:rPr lang="de-DE" baseline="0" dirty="0" smtClean="0"/>
              <a:t>Informal </a:t>
            </a:r>
            <a:r>
              <a:rPr lang="de-DE" baseline="0" dirty="0" err="1" smtClean="0"/>
              <a:t>trial</a:t>
            </a:r>
            <a:r>
              <a:rPr lang="de-DE" baseline="0" dirty="0" smtClean="0"/>
              <a:t> </a:t>
            </a:r>
            <a:r>
              <a:rPr lang="de-DE" baseline="0" dirty="0" err="1" smtClean="0"/>
              <a:t>and</a:t>
            </a:r>
            <a:r>
              <a:rPr lang="de-DE" baseline="0" dirty="0" smtClean="0"/>
              <a:t> </a:t>
            </a:r>
            <a:r>
              <a:rPr lang="de-DE" baseline="0" dirty="0" err="1" smtClean="0"/>
              <a:t>error</a:t>
            </a:r>
            <a:r>
              <a:rPr lang="de-DE" baseline="0" dirty="0" smtClean="0"/>
              <a:t> </a:t>
            </a:r>
            <a:r>
              <a:rPr lang="de-DE" baseline="0" dirty="0" err="1" smtClean="0"/>
              <a:t>search</a:t>
            </a:r>
            <a:r>
              <a:rPr lang="de-DE" baseline="0" smtClean="0"/>
              <a:t>!</a:t>
            </a:r>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26</a:t>
            </a:fld>
            <a:endParaRPr lang="de-DE"/>
          </a:p>
        </p:txBody>
      </p:sp>
    </p:spTree>
    <p:extLst>
      <p:ext uri="{BB962C8B-B14F-4D97-AF65-F5344CB8AC3E}">
        <p14:creationId xmlns:p14="http://schemas.microsoft.com/office/powerpoint/2010/main" val="457199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Conclusion</a:t>
            </a:r>
            <a:r>
              <a:rPr lang="de-DE" dirty="0" smtClean="0"/>
              <a:t>: </a:t>
            </a:r>
          </a:p>
          <a:p>
            <a:r>
              <a:rPr lang="de-DE" dirty="0" err="1" smtClean="0"/>
              <a:t>We</a:t>
            </a:r>
            <a:r>
              <a:rPr lang="de-DE" dirty="0" smtClean="0"/>
              <a:t> </a:t>
            </a:r>
            <a:r>
              <a:rPr lang="de-DE" dirty="0" err="1" smtClean="0"/>
              <a:t>could</a:t>
            </a:r>
            <a:r>
              <a:rPr lang="de-DE" dirty="0" smtClean="0"/>
              <a:t> find a </a:t>
            </a:r>
            <a:r>
              <a:rPr lang="de-DE" dirty="0" err="1" smtClean="0"/>
              <a:t>translation</a:t>
            </a:r>
            <a:r>
              <a:rPr lang="de-DE" dirty="0" smtClean="0"/>
              <a:t> </a:t>
            </a:r>
            <a:r>
              <a:rPr lang="de-DE" dirty="0" err="1" smtClean="0"/>
              <a:t>for</a:t>
            </a:r>
            <a:r>
              <a:rPr lang="de-DE" dirty="0" smtClean="0"/>
              <a:t> </a:t>
            </a:r>
            <a:r>
              <a:rPr lang="de-DE" dirty="0" err="1" smtClean="0"/>
              <a:t>our</a:t>
            </a:r>
            <a:r>
              <a:rPr lang="de-DE" dirty="0" smtClean="0"/>
              <a:t> </a:t>
            </a:r>
            <a:r>
              <a:rPr lang="de-DE" dirty="0" err="1" smtClean="0"/>
              <a:t>case</a:t>
            </a:r>
            <a:endParaRPr lang="de-DE" dirty="0" smtClean="0"/>
          </a:p>
          <a:p>
            <a:r>
              <a:rPr lang="de-DE" dirty="0" smtClean="0"/>
              <a:t>This </a:t>
            </a:r>
            <a:r>
              <a:rPr lang="de-DE" dirty="0" err="1" smtClean="0"/>
              <a:t>worked</a:t>
            </a:r>
            <a:r>
              <a:rPr lang="de-DE" dirty="0" smtClean="0"/>
              <a:t> </a:t>
            </a:r>
            <a:r>
              <a:rPr lang="de-DE" dirty="0" err="1" smtClean="0"/>
              <a:t>well</a:t>
            </a:r>
            <a:r>
              <a:rPr lang="de-DE" dirty="0" smtClean="0"/>
              <a:t> </a:t>
            </a:r>
            <a:r>
              <a:rPr lang="de-DE" dirty="0" err="1" smtClean="0"/>
              <a:t>and</a:t>
            </a:r>
            <a:r>
              <a:rPr lang="de-DE" dirty="0" smtClean="0"/>
              <a:t> </a:t>
            </a:r>
            <a:r>
              <a:rPr lang="de-DE" dirty="0" err="1" smtClean="0"/>
              <a:t>we</a:t>
            </a:r>
            <a:r>
              <a:rPr lang="de-DE" dirty="0" smtClean="0"/>
              <a:t> </a:t>
            </a:r>
            <a:r>
              <a:rPr lang="de-DE" dirty="0" err="1" smtClean="0"/>
              <a:t>expect</a:t>
            </a:r>
            <a:r>
              <a:rPr lang="de-DE" dirty="0" smtClean="0"/>
              <a:t> </a:t>
            </a:r>
            <a:r>
              <a:rPr lang="de-DE" dirty="0" err="1" smtClean="0"/>
              <a:t>that</a:t>
            </a:r>
            <a:r>
              <a:rPr lang="de-DE" dirty="0" smtClean="0"/>
              <a:t> </a:t>
            </a:r>
            <a:r>
              <a:rPr lang="de-DE" dirty="0" err="1" smtClean="0"/>
              <a:t>we</a:t>
            </a:r>
            <a:r>
              <a:rPr lang="de-DE" dirty="0" smtClean="0"/>
              <a:t> </a:t>
            </a:r>
            <a:r>
              <a:rPr lang="de-DE" dirty="0" err="1" smtClean="0"/>
              <a:t>can</a:t>
            </a:r>
            <a:r>
              <a:rPr lang="de-DE" dirty="0" smtClean="0"/>
              <a:t> </a:t>
            </a:r>
            <a:r>
              <a:rPr lang="de-DE" dirty="0" err="1" smtClean="0"/>
              <a:t>generalize</a:t>
            </a:r>
            <a:r>
              <a:rPr lang="de-DE" dirty="0" smtClean="0"/>
              <a:t> </a:t>
            </a:r>
            <a:r>
              <a:rPr lang="de-DE" dirty="0" err="1" smtClean="0"/>
              <a:t>this</a:t>
            </a:r>
            <a:endParaRPr lang="de-DE" dirty="0" smtClean="0"/>
          </a:p>
          <a:p>
            <a:r>
              <a:rPr lang="de-DE" dirty="0" smtClean="0"/>
              <a:t>The </a:t>
            </a:r>
            <a:r>
              <a:rPr lang="de-DE" dirty="0" err="1" smtClean="0"/>
              <a:t>big</a:t>
            </a:r>
            <a:r>
              <a:rPr lang="de-DE" dirty="0" smtClean="0"/>
              <a:t> </a:t>
            </a:r>
            <a:r>
              <a:rPr lang="de-DE" dirty="0" err="1" smtClean="0"/>
              <a:t>advantage</a:t>
            </a:r>
            <a:r>
              <a:rPr lang="de-DE" dirty="0" smtClean="0"/>
              <a:t>: </a:t>
            </a:r>
            <a:r>
              <a:rPr lang="de-DE" dirty="0" err="1" smtClean="0"/>
              <a:t>We</a:t>
            </a:r>
            <a:r>
              <a:rPr lang="de-DE" dirty="0" smtClean="0"/>
              <a:t> </a:t>
            </a:r>
            <a:r>
              <a:rPr lang="de-DE" dirty="0" err="1" smtClean="0"/>
              <a:t>place</a:t>
            </a:r>
            <a:r>
              <a:rPr lang="de-DE" dirty="0" smtClean="0"/>
              <a:t> </a:t>
            </a:r>
            <a:r>
              <a:rPr lang="de-DE" dirty="0" err="1" smtClean="0"/>
              <a:t>test</a:t>
            </a:r>
            <a:r>
              <a:rPr lang="de-DE" dirty="0" smtClean="0"/>
              <a:t> </a:t>
            </a:r>
            <a:r>
              <a:rPr lang="de-DE" dirty="0" err="1" smtClean="0"/>
              <a:t>suite</a:t>
            </a:r>
            <a:r>
              <a:rPr lang="de-DE" dirty="0" smtClean="0"/>
              <a:t> </a:t>
            </a:r>
            <a:r>
              <a:rPr lang="de-DE" dirty="0" err="1" smtClean="0"/>
              <a:t>minimization</a:t>
            </a:r>
            <a:r>
              <a:rPr lang="de-DE" dirty="0" smtClean="0"/>
              <a:t> in </a:t>
            </a:r>
            <a:r>
              <a:rPr lang="de-DE" dirty="0" err="1" smtClean="0"/>
              <a:t>the</a:t>
            </a:r>
            <a:r>
              <a:rPr lang="de-DE" dirty="0" smtClean="0"/>
              <a:t> </a:t>
            </a:r>
            <a:r>
              <a:rPr lang="de-DE" dirty="0" err="1" smtClean="0"/>
              <a:t>context</a:t>
            </a:r>
            <a:r>
              <a:rPr lang="de-DE" dirty="0" smtClean="0"/>
              <a:t> </a:t>
            </a:r>
            <a:r>
              <a:rPr lang="de-DE" dirty="0" err="1" smtClean="0"/>
              <a:t>of</a:t>
            </a:r>
            <a:r>
              <a:rPr lang="de-DE" dirty="0" smtClean="0"/>
              <a:t> a well-</a:t>
            </a:r>
            <a:r>
              <a:rPr lang="de-DE" dirty="0" err="1" smtClean="0"/>
              <a:t>studied</a:t>
            </a:r>
            <a:r>
              <a:rPr lang="de-DE" dirty="0" smtClean="0"/>
              <a:t> ML </a:t>
            </a:r>
            <a:r>
              <a:rPr lang="de-DE" dirty="0" err="1" smtClean="0"/>
              <a:t>research</a:t>
            </a:r>
            <a:r>
              <a:rPr lang="de-DE" dirty="0" smtClean="0"/>
              <a:t> </a:t>
            </a:r>
            <a:r>
              <a:rPr lang="de-DE" dirty="0" err="1" smtClean="0"/>
              <a:t>direction</a:t>
            </a:r>
            <a:r>
              <a:rPr lang="de-DE" dirty="0" smtClean="0"/>
              <a:t> </a:t>
            </a:r>
            <a:r>
              <a:rPr lang="de-DE" dirty="0" err="1" smtClean="0"/>
              <a:t>from</a:t>
            </a:r>
            <a:r>
              <a:rPr lang="de-DE" dirty="0" smtClean="0"/>
              <a:t> </a:t>
            </a:r>
            <a:r>
              <a:rPr lang="de-DE" dirty="0" err="1" smtClean="0"/>
              <a:t>which</a:t>
            </a:r>
            <a:r>
              <a:rPr lang="de-DE" dirty="0" smtClean="0"/>
              <a:t> </a:t>
            </a:r>
            <a:r>
              <a:rPr lang="de-DE" dirty="0" err="1" smtClean="0"/>
              <a:t>we</a:t>
            </a:r>
            <a:r>
              <a:rPr lang="de-DE" dirty="0" smtClean="0"/>
              <a:t> </a:t>
            </a:r>
            <a:r>
              <a:rPr lang="de-DE" dirty="0" err="1" smtClean="0"/>
              <a:t>can</a:t>
            </a:r>
            <a:r>
              <a:rPr lang="de-DE" dirty="0" smtClean="0"/>
              <a:t> </a:t>
            </a:r>
            <a:r>
              <a:rPr lang="de-DE" dirty="0" err="1" smtClean="0"/>
              <a:t>profit</a:t>
            </a:r>
            <a:endParaRPr lang="de-DE" dirty="0" smtClean="0"/>
          </a:p>
          <a:p>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27</a:t>
            </a:fld>
            <a:endParaRPr lang="de-DE"/>
          </a:p>
        </p:txBody>
      </p:sp>
    </p:spTree>
    <p:extLst>
      <p:ext uri="{BB962C8B-B14F-4D97-AF65-F5344CB8AC3E}">
        <p14:creationId xmlns:p14="http://schemas.microsoft.com/office/powerpoint/2010/main" val="3494623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Conclusion</a:t>
            </a:r>
            <a:r>
              <a:rPr lang="de-DE" dirty="0" smtClean="0"/>
              <a:t>: </a:t>
            </a:r>
          </a:p>
          <a:p>
            <a:r>
              <a:rPr lang="de-DE" dirty="0" err="1" smtClean="0"/>
              <a:t>We</a:t>
            </a:r>
            <a:r>
              <a:rPr lang="de-DE" dirty="0" smtClean="0"/>
              <a:t> </a:t>
            </a:r>
            <a:r>
              <a:rPr lang="de-DE" dirty="0" err="1" smtClean="0"/>
              <a:t>could</a:t>
            </a:r>
            <a:r>
              <a:rPr lang="de-DE" dirty="0" smtClean="0"/>
              <a:t> find a </a:t>
            </a:r>
            <a:r>
              <a:rPr lang="de-DE" dirty="0" err="1" smtClean="0"/>
              <a:t>translation</a:t>
            </a:r>
            <a:r>
              <a:rPr lang="de-DE" dirty="0" smtClean="0"/>
              <a:t> </a:t>
            </a:r>
            <a:r>
              <a:rPr lang="de-DE" dirty="0" err="1" smtClean="0"/>
              <a:t>for</a:t>
            </a:r>
            <a:r>
              <a:rPr lang="de-DE" dirty="0" smtClean="0"/>
              <a:t> </a:t>
            </a:r>
            <a:r>
              <a:rPr lang="de-DE" dirty="0" err="1" smtClean="0"/>
              <a:t>our</a:t>
            </a:r>
            <a:r>
              <a:rPr lang="de-DE" dirty="0" smtClean="0"/>
              <a:t> </a:t>
            </a:r>
            <a:r>
              <a:rPr lang="de-DE" dirty="0" err="1" smtClean="0"/>
              <a:t>case</a:t>
            </a:r>
            <a:endParaRPr lang="de-DE" dirty="0" smtClean="0"/>
          </a:p>
          <a:p>
            <a:r>
              <a:rPr lang="de-DE" dirty="0" smtClean="0"/>
              <a:t>This </a:t>
            </a:r>
            <a:r>
              <a:rPr lang="de-DE" dirty="0" err="1" smtClean="0"/>
              <a:t>worked</a:t>
            </a:r>
            <a:r>
              <a:rPr lang="de-DE" dirty="0" smtClean="0"/>
              <a:t> </a:t>
            </a:r>
            <a:r>
              <a:rPr lang="de-DE" dirty="0" err="1" smtClean="0"/>
              <a:t>well</a:t>
            </a:r>
            <a:r>
              <a:rPr lang="de-DE" dirty="0" smtClean="0"/>
              <a:t> </a:t>
            </a:r>
            <a:r>
              <a:rPr lang="de-DE" dirty="0" err="1" smtClean="0"/>
              <a:t>and</a:t>
            </a:r>
            <a:r>
              <a:rPr lang="de-DE" dirty="0" smtClean="0"/>
              <a:t> </a:t>
            </a:r>
            <a:r>
              <a:rPr lang="de-DE" dirty="0" err="1" smtClean="0"/>
              <a:t>we</a:t>
            </a:r>
            <a:r>
              <a:rPr lang="de-DE" dirty="0" smtClean="0"/>
              <a:t> </a:t>
            </a:r>
            <a:r>
              <a:rPr lang="de-DE" dirty="0" err="1" smtClean="0"/>
              <a:t>expect</a:t>
            </a:r>
            <a:r>
              <a:rPr lang="de-DE" dirty="0" smtClean="0"/>
              <a:t> </a:t>
            </a:r>
            <a:r>
              <a:rPr lang="de-DE" dirty="0" err="1" smtClean="0"/>
              <a:t>that</a:t>
            </a:r>
            <a:r>
              <a:rPr lang="de-DE" dirty="0" smtClean="0"/>
              <a:t> </a:t>
            </a:r>
            <a:r>
              <a:rPr lang="de-DE" dirty="0" err="1" smtClean="0"/>
              <a:t>we</a:t>
            </a:r>
            <a:r>
              <a:rPr lang="de-DE" dirty="0" smtClean="0"/>
              <a:t> </a:t>
            </a:r>
            <a:r>
              <a:rPr lang="de-DE" dirty="0" err="1" smtClean="0"/>
              <a:t>can</a:t>
            </a:r>
            <a:r>
              <a:rPr lang="de-DE" dirty="0" smtClean="0"/>
              <a:t> </a:t>
            </a:r>
            <a:r>
              <a:rPr lang="de-DE" dirty="0" err="1" smtClean="0"/>
              <a:t>generalize</a:t>
            </a:r>
            <a:r>
              <a:rPr lang="de-DE" dirty="0" smtClean="0"/>
              <a:t> </a:t>
            </a:r>
            <a:r>
              <a:rPr lang="de-DE" dirty="0" err="1" smtClean="0"/>
              <a:t>this</a:t>
            </a:r>
            <a:endParaRPr lang="de-DE" dirty="0" smtClean="0"/>
          </a:p>
          <a:p>
            <a:r>
              <a:rPr lang="de-DE" dirty="0" smtClean="0"/>
              <a:t>The </a:t>
            </a:r>
            <a:r>
              <a:rPr lang="de-DE" dirty="0" err="1" smtClean="0"/>
              <a:t>big</a:t>
            </a:r>
            <a:r>
              <a:rPr lang="de-DE" dirty="0" smtClean="0"/>
              <a:t> </a:t>
            </a:r>
            <a:r>
              <a:rPr lang="de-DE" dirty="0" err="1" smtClean="0"/>
              <a:t>advantage</a:t>
            </a:r>
            <a:r>
              <a:rPr lang="de-DE" dirty="0" smtClean="0"/>
              <a:t>: </a:t>
            </a:r>
            <a:r>
              <a:rPr lang="de-DE" dirty="0" err="1" smtClean="0"/>
              <a:t>We</a:t>
            </a:r>
            <a:r>
              <a:rPr lang="de-DE" dirty="0" smtClean="0"/>
              <a:t> </a:t>
            </a:r>
            <a:r>
              <a:rPr lang="de-DE" dirty="0" err="1" smtClean="0"/>
              <a:t>place</a:t>
            </a:r>
            <a:r>
              <a:rPr lang="de-DE" dirty="0" smtClean="0"/>
              <a:t> </a:t>
            </a:r>
            <a:r>
              <a:rPr lang="de-DE" dirty="0" err="1" smtClean="0"/>
              <a:t>test</a:t>
            </a:r>
            <a:r>
              <a:rPr lang="de-DE" dirty="0" smtClean="0"/>
              <a:t> </a:t>
            </a:r>
            <a:r>
              <a:rPr lang="de-DE" dirty="0" err="1" smtClean="0"/>
              <a:t>suite</a:t>
            </a:r>
            <a:r>
              <a:rPr lang="de-DE" dirty="0" smtClean="0"/>
              <a:t> </a:t>
            </a:r>
            <a:r>
              <a:rPr lang="de-DE" dirty="0" err="1" smtClean="0"/>
              <a:t>minimization</a:t>
            </a:r>
            <a:r>
              <a:rPr lang="de-DE" dirty="0" smtClean="0"/>
              <a:t> in </a:t>
            </a:r>
            <a:r>
              <a:rPr lang="de-DE" dirty="0" err="1" smtClean="0"/>
              <a:t>the</a:t>
            </a:r>
            <a:r>
              <a:rPr lang="de-DE" dirty="0" smtClean="0"/>
              <a:t> </a:t>
            </a:r>
            <a:r>
              <a:rPr lang="de-DE" dirty="0" err="1" smtClean="0"/>
              <a:t>context</a:t>
            </a:r>
            <a:r>
              <a:rPr lang="de-DE" dirty="0" smtClean="0"/>
              <a:t> </a:t>
            </a:r>
            <a:r>
              <a:rPr lang="de-DE" dirty="0" err="1" smtClean="0"/>
              <a:t>of</a:t>
            </a:r>
            <a:r>
              <a:rPr lang="de-DE" dirty="0" smtClean="0"/>
              <a:t> a well-</a:t>
            </a:r>
            <a:r>
              <a:rPr lang="de-DE" dirty="0" err="1" smtClean="0"/>
              <a:t>studied</a:t>
            </a:r>
            <a:r>
              <a:rPr lang="de-DE" dirty="0" smtClean="0"/>
              <a:t> ML </a:t>
            </a:r>
            <a:r>
              <a:rPr lang="de-DE" dirty="0" err="1" smtClean="0"/>
              <a:t>research</a:t>
            </a:r>
            <a:r>
              <a:rPr lang="de-DE" dirty="0" smtClean="0"/>
              <a:t> </a:t>
            </a:r>
            <a:r>
              <a:rPr lang="de-DE" dirty="0" err="1" smtClean="0"/>
              <a:t>direction</a:t>
            </a:r>
            <a:r>
              <a:rPr lang="de-DE" dirty="0" smtClean="0"/>
              <a:t> </a:t>
            </a:r>
            <a:r>
              <a:rPr lang="de-DE" dirty="0" err="1" smtClean="0"/>
              <a:t>from</a:t>
            </a:r>
            <a:r>
              <a:rPr lang="de-DE" dirty="0" smtClean="0"/>
              <a:t> </a:t>
            </a:r>
            <a:r>
              <a:rPr lang="de-DE" dirty="0" err="1" smtClean="0"/>
              <a:t>which</a:t>
            </a:r>
            <a:r>
              <a:rPr lang="de-DE" dirty="0" smtClean="0"/>
              <a:t> </a:t>
            </a:r>
            <a:r>
              <a:rPr lang="de-DE" dirty="0" err="1" smtClean="0"/>
              <a:t>we</a:t>
            </a:r>
            <a:r>
              <a:rPr lang="de-DE" dirty="0" smtClean="0"/>
              <a:t> </a:t>
            </a:r>
            <a:r>
              <a:rPr lang="de-DE" dirty="0" err="1" smtClean="0"/>
              <a:t>can</a:t>
            </a:r>
            <a:r>
              <a:rPr lang="de-DE" dirty="0" smtClean="0"/>
              <a:t> </a:t>
            </a:r>
            <a:r>
              <a:rPr lang="de-DE" dirty="0" err="1" smtClean="0"/>
              <a:t>profit</a:t>
            </a:r>
            <a:endParaRPr lang="de-DE" dirty="0" smtClean="0"/>
          </a:p>
          <a:p>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28</a:t>
            </a:fld>
            <a:endParaRPr lang="de-DE"/>
          </a:p>
        </p:txBody>
      </p:sp>
    </p:spTree>
    <p:extLst>
      <p:ext uri="{BB962C8B-B14F-4D97-AF65-F5344CB8AC3E}">
        <p14:creationId xmlns:p14="http://schemas.microsoft.com/office/powerpoint/2010/main" val="39291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Conclusion</a:t>
            </a:r>
            <a:r>
              <a:rPr lang="de-DE" dirty="0" smtClean="0"/>
              <a:t>: </a:t>
            </a:r>
          </a:p>
          <a:p>
            <a:r>
              <a:rPr lang="de-DE" dirty="0" err="1" smtClean="0"/>
              <a:t>We</a:t>
            </a:r>
            <a:r>
              <a:rPr lang="de-DE" dirty="0" smtClean="0"/>
              <a:t> </a:t>
            </a:r>
            <a:r>
              <a:rPr lang="de-DE" dirty="0" err="1" smtClean="0"/>
              <a:t>could</a:t>
            </a:r>
            <a:r>
              <a:rPr lang="de-DE" dirty="0" smtClean="0"/>
              <a:t> find a </a:t>
            </a:r>
            <a:r>
              <a:rPr lang="de-DE" dirty="0" err="1" smtClean="0"/>
              <a:t>translation</a:t>
            </a:r>
            <a:r>
              <a:rPr lang="de-DE" dirty="0" smtClean="0"/>
              <a:t> </a:t>
            </a:r>
            <a:r>
              <a:rPr lang="de-DE" dirty="0" err="1" smtClean="0"/>
              <a:t>for</a:t>
            </a:r>
            <a:r>
              <a:rPr lang="de-DE" dirty="0" smtClean="0"/>
              <a:t> </a:t>
            </a:r>
            <a:r>
              <a:rPr lang="de-DE" dirty="0" err="1" smtClean="0"/>
              <a:t>our</a:t>
            </a:r>
            <a:r>
              <a:rPr lang="de-DE" dirty="0" smtClean="0"/>
              <a:t> </a:t>
            </a:r>
            <a:r>
              <a:rPr lang="de-DE" dirty="0" err="1" smtClean="0"/>
              <a:t>case</a:t>
            </a:r>
            <a:endParaRPr lang="de-DE" dirty="0" smtClean="0"/>
          </a:p>
          <a:p>
            <a:r>
              <a:rPr lang="de-DE" dirty="0" smtClean="0"/>
              <a:t>This </a:t>
            </a:r>
            <a:r>
              <a:rPr lang="de-DE" dirty="0" err="1" smtClean="0"/>
              <a:t>worked</a:t>
            </a:r>
            <a:r>
              <a:rPr lang="de-DE" dirty="0" smtClean="0"/>
              <a:t> </a:t>
            </a:r>
            <a:r>
              <a:rPr lang="de-DE" dirty="0" err="1" smtClean="0"/>
              <a:t>well</a:t>
            </a:r>
            <a:r>
              <a:rPr lang="de-DE" dirty="0" smtClean="0"/>
              <a:t> </a:t>
            </a:r>
            <a:r>
              <a:rPr lang="de-DE" dirty="0" err="1" smtClean="0"/>
              <a:t>and</a:t>
            </a:r>
            <a:r>
              <a:rPr lang="de-DE" dirty="0" smtClean="0"/>
              <a:t> </a:t>
            </a:r>
            <a:r>
              <a:rPr lang="de-DE" dirty="0" err="1" smtClean="0"/>
              <a:t>we</a:t>
            </a:r>
            <a:r>
              <a:rPr lang="de-DE" dirty="0" smtClean="0"/>
              <a:t> </a:t>
            </a:r>
            <a:r>
              <a:rPr lang="de-DE" dirty="0" err="1" smtClean="0"/>
              <a:t>expect</a:t>
            </a:r>
            <a:r>
              <a:rPr lang="de-DE" dirty="0" smtClean="0"/>
              <a:t> </a:t>
            </a:r>
            <a:r>
              <a:rPr lang="de-DE" dirty="0" err="1" smtClean="0"/>
              <a:t>that</a:t>
            </a:r>
            <a:r>
              <a:rPr lang="de-DE" dirty="0" smtClean="0"/>
              <a:t> </a:t>
            </a:r>
            <a:r>
              <a:rPr lang="de-DE" dirty="0" err="1" smtClean="0"/>
              <a:t>we</a:t>
            </a:r>
            <a:r>
              <a:rPr lang="de-DE" dirty="0" smtClean="0"/>
              <a:t> </a:t>
            </a:r>
            <a:r>
              <a:rPr lang="de-DE" dirty="0" err="1" smtClean="0"/>
              <a:t>can</a:t>
            </a:r>
            <a:r>
              <a:rPr lang="de-DE" dirty="0" smtClean="0"/>
              <a:t> </a:t>
            </a:r>
            <a:r>
              <a:rPr lang="de-DE" dirty="0" err="1" smtClean="0"/>
              <a:t>generalize</a:t>
            </a:r>
            <a:r>
              <a:rPr lang="de-DE" dirty="0" smtClean="0"/>
              <a:t> </a:t>
            </a:r>
            <a:r>
              <a:rPr lang="de-DE" dirty="0" err="1" smtClean="0"/>
              <a:t>this</a:t>
            </a:r>
            <a:endParaRPr lang="de-DE" dirty="0" smtClean="0"/>
          </a:p>
          <a:p>
            <a:r>
              <a:rPr lang="de-DE" dirty="0" smtClean="0"/>
              <a:t>The </a:t>
            </a:r>
            <a:r>
              <a:rPr lang="de-DE" dirty="0" err="1" smtClean="0"/>
              <a:t>big</a:t>
            </a:r>
            <a:r>
              <a:rPr lang="de-DE" dirty="0" smtClean="0"/>
              <a:t> </a:t>
            </a:r>
            <a:r>
              <a:rPr lang="de-DE" dirty="0" err="1" smtClean="0"/>
              <a:t>advantage</a:t>
            </a:r>
            <a:r>
              <a:rPr lang="de-DE" dirty="0" smtClean="0"/>
              <a:t>: </a:t>
            </a:r>
            <a:r>
              <a:rPr lang="de-DE" dirty="0" err="1" smtClean="0"/>
              <a:t>We</a:t>
            </a:r>
            <a:r>
              <a:rPr lang="de-DE" dirty="0" smtClean="0"/>
              <a:t> </a:t>
            </a:r>
            <a:r>
              <a:rPr lang="de-DE" dirty="0" err="1" smtClean="0"/>
              <a:t>place</a:t>
            </a:r>
            <a:r>
              <a:rPr lang="de-DE" dirty="0" smtClean="0"/>
              <a:t> </a:t>
            </a:r>
            <a:r>
              <a:rPr lang="de-DE" dirty="0" err="1" smtClean="0"/>
              <a:t>test</a:t>
            </a:r>
            <a:r>
              <a:rPr lang="de-DE" dirty="0" smtClean="0"/>
              <a:t> </a:t>
            </a:r>
            <a:r>
              <a:rPr lang="de-DE" dirty="0" err="1" smtClean="0"/>
              <a:t>suite</a:t>
            </a:r>
            <a:r>
              <a:rPr lang="de-DE" dirty="0" smtClean="0"/>
              <a:t> </a:t>
            </a:r>
            <a:r>
              <a:rPr lang="de-DE" dirty="0" err="1" smtClean="0"/>
              <a:t>minimization</a:t>
            </a:r>
            <a:r>
              <a:rPr lang="de-DE" dirty="0" smtClean="0"/>
              <a:t> in </a:t>
            </a:r>
            <a:r>
              <a:rPr lang="de-DE" dirty="0" err="1" smtClean="0"/>
              <a:t>the</a:t>
            </a:r>
            <a:r>
              <a:rPr lang="de-DE" dirty="0" smtClean="0"/>
              <a:t> </a:t>
            </a:r>
            <a:r>
              <a:rPr lang="de-DE" dirty="0" err="1" smtClean="0"/>
              <a:t>context</a:t>
            </a:r>
            <a:r>
              <a:rPr lang="de-DE" dirty="0" smtClean="0"/>
              <a:t> </a:t>
            </a:r>
            <a:r>
              <a:rPr lang="de-DE" dirty="0" err="1" smtClean="0"/>
              <a:t>of</a:t>
            </a:r>
            <a:r>
              <a:rPr lang="de-DE" dirty="0" smtClean="0"/>
              <a:t> a well-</a:t>
            </a:r>
            <a:r>
              <a:rPr lang="de-DE" dirty="0" err="1" smtClean="0"/>
              <a:t>studied</a:t>
            </a:r>
            <a:r>
              <a:rPr lang="de-DE" dirty="0" smtClean="0"/>
              <a:t> ML </a:t>
            </a:r>
            <a:r>
              <a:rPr lang="de-DE" dirty="0" err="1" smtClean="0"/>
              <a:t>research</a:t>
            </a:r>
            <a:r>
              <a:rPr lang="de-DE" dirty="0" smtClean="0"/>
              <a:t> </a:t>
            </a:r>
            <a:r>
              <a:rPr lang="de-DE" dirty="0" err="1" smtClean="0"/>
              <a:t>direction</a:t>
            </a:r>
            <a:r>
              <a:rPr lang="de-DE" dirty="0" smtClean="0"/>
              <a:t> </a:t>
            </a:r>
            <a:r>
              <a:rPr lang="de-DE" dirty="0" err="1" smtClean="0"/>
              <a:t>from</a:t>
            </a:r>
            <a:r>
              <a:rPr lang="de-DE" dirty="0" smtClean="0"/>
              <a:t> </a:t>
            </a:r>
            <a:r>
              <a:rPr lang="de-DE" dirty="0" err="1" smtClean="0"/>
              <a:t>which</a:t>
            </a:r>
            <a:r>
              <a:rPr lang="de-DE" dirty="0" smtClean="0"/>
              <a:t> </a:t>
            </a:r>
            <a:r>
              <a:rPr lang="de-DE" dirty="0" err="1" smtClean="0"/>
              <a:t>we</a:t>
            </a:r>
            <a:r>
              <a:rPr lang="de-DE" dirty="0" smtClean="0"/>
              <a:t> </a:t>
            </a:r>
            <a:r>
              <a:rPr lang="de-DE" dirty="0" err="1" smtClean="0"/>
              <a:t>can</a:t>
            </a:r>
            <a:r>
              <a:rPr lang="de-DE" dirty="0" smtClean="0"/>
              <a:t> </a:t>
            </a:r>
            <a:r>
              <a:rPr lang="de-DE" dirty="0" err="1" smtClean="0"/>
              <a:t>profit</a:t>
            </a:r>
            <a:endParaRPr lang="de-DE" dirty="0" smtClean="0"/>
          </a:p>
          <a:p>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29</a:t>
            </a:fld>
            <a:endParaRPr lang="de-DE"/>
          </a:p>
        </p:txBody>
      </p:sp>
    </p:spTree>
    <p:extLst>
      <p:ext uri="{BB962C8B-B14F-4D97-AF65-F5344CB8AC3E}">
        <p14:creationId xmlns:p14="http://schemas.microsoft.com/office/powerpoint/2010/main" val="2170743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a:buFont typeface="Arial" panose="020B0604020202020204" pitchFamily="34" charset="0"/>
              <a:buChar char="•"/>
            </a:pPr>
            <a:r>
              <a:rPr lang="de-DE" dirty="0" err="1" smtClean="0"/>
              <a:t>Self-organizing</a:t>
            </a:r>
            <a:r>
              <a:rPr lang="de-DE" baseline="0" dirty="0" smtClean="0"/>
              <a:t> </a:t>
            </a:r>
            <a:r>
              <a:rPr lang="de-DE" baseline="0" dirty="0" err="1" smtClean="0"/>
              <a:t>systems</a:t>
            </a:r>
            <a:r>
              <a:rPr lang="de-DE" baseline="0" dirty="0" smtClean="0"/>
              <a:t> </a:t>
            </a:r>
            <a:r>
              <a:rPr lang="de-DE" baseline="0" dirty="0" err="1" smtClean="0"/>
              <a:t>are</a:t>
            </a:r>
            <a:r>
              <a:rPr lang="de-DE" baseline="0" dirty="0" smtClean="0"/>
              <a:t> </a:t>
            </a:r>
            <a:r>
              <a:rPr lang="de-DE" baseline="0" dirty="0" err="1" smtClean="0"/>
              <a:t>distributed</a:t>
            </a:r>
            <a:r>
              <a:rPr lang="de-DE" baseline="0" dirty="0" smtClean="0"/>
              <a:t>, </a:t>
            </a:r>
            <a:r>
              <a:rPr lang="de-DE" baseline="0" dirty="0" err="1" smtClean="0"/>
              <a:t>reactive</a:t>
            </a:r>
            <a:r>
              <a:rPr lang="de-DE" baseline="0" dirty="0" smtClean="0"/>
              <a:t> </a:t>
            </a:r>
            <a:r>
              <a:rPr lang="de-DE" baseline="0" dirty="0" err="1" smtClean="0"/>
              <a:t>systems</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a:t>
            </a:r>
            <a:r>
              <a:rPr lang="de-DE" baseline="0" dirty="0" err="1" smtClean="0"/>
              <a:t>particular</a:t>
            </a:r>
            <a:r>
              <a:rPr lang="de-DE" baseline="0" dirty="0" smtClean="0"/>
              <a:t> </a:t>
            </a:r>
            <a:r>
              <a:rPr lang="de-DE" baseline="0" dirty="0" err="1" smtClean="0"/>
              <a:t>characteristic</a:t>
            </a:r>
            <a:r>
              <a:rPr lang="de-DE" baseline="0" dirty="0" smtClean="0"/>
              <a:t> </a:t>
            </a:r>
            <a:r>
              <a:rPr lang="de-DE" baseline="0" dirty="0" err="1" smtClean="0"/>
              <a:t>that</a:t>
            </a:r>
            <a:r>
              <a:rPr lang="de-DE" baseline="0" dirty="0" smtClean="0"/>
              <a:t> </a:t>
            </a:r>
            <a:r>
              <a:rPr lang="de-DE" baseline="0" dirty="0" err="1" smtClean="0"/>
              <a:t>they</a:t>
            </a:r>
            <a:r>
              <a:rPr lang="de-DE" baseline="0" dirty="0" smtClean="0"/>
              <a:t> </a:t>
            </a:r>
            <a:r>
              <a:rPr lang="de-DE" baseline="0" dirty="0" err="1" smtClean="0"/>
              <a:t>are</a:t>
            </a:r>
            <a:r>
              <a:rPr lang="de-DE" baseline="0" dirty="0" smtClean="0"/>
              <a:t> </a:t>
            </a:r>
            <a:r>
              <a:rPr lang="de-DE" baseline="0" dirty="0" err="1" smtClean="0"/>
              <a:t>able</a:t>
            </a:r>
            <a:r>
              <a:rPr lang="de-DE" baseline="0" dirty="0" smtClean="0"/>
              <a:t> </a:t>
            </a:r>
            <a:r>
              <a:rPr lang="de-DE" baseline="0" dirty="0" err="1" smtClean="0"/>
              <a:t>to</a:t>
            </a:r>
            <a:r>
              <a:rPr lang="de-DE" baseline="0" dirty="0" smtClean="0"/>
              <a:t> </a:t>
            </a:r>
            <a:r>
              <a:rPr lang="de-DE" baseline="0" dirty="0" err="1" smtClean="0"/>
              <a:t>adapt</a:t>
            </a:r>
            <a:r>
              <a:rPr lang="de-DE" baseline="0" dirty="0" smtClean="0"/>
              <a:t> </a:t>
            </a:r>
            <a:r>
              <a:rPr lang="de-DE" baseline="0" dirty="0" err="1" smtClean="0"/>
              <a:t>their</a:t>
            </a:r>
            <a:r>
              <a:rPr lang="de-DE" baseline="0" dirty="0" smtClean="0"/>
              <a:t> </a:t>
            </a:r>
            <a:r>
              <a:rPr lang="de-DE" baseline="0" dirty="0" err="1" smtClean="0"/>
              <a:t>structure</a:t>
            </a:r>
            <a:r>
              <a:rPr lang="de-DE" baseline="0" dirty="0" smtClean="0"/>
              <a:t> at </a:t>
            </a:r>
            <a:r>
              <a:rPr lang="de-DE" baseline="0" dirty="0" err="1" smtClean="0"/>
              <a:t>run</a:t>
            </a:r>
            <a:r>
              <a:rPr lang="de-DE" baseline="0" dirty="0" smtClean="0"/>
              <a:t>-time </a:t>
            </a:r>
            <a:r>
              <a:rPr lang="de-DE" baseline="0" dirty="0" err="1" smtClean="0"/>
              <a:t>to</a:t>
            </a:r>
            <a:r>
              <a:rPr lang="de-DE" baseline="0" dirty="0" smtClean="0"/>
              <a:t> </a:t>
            </a:r>
            <a:r>
              <a:rPr lang="de-DE" baseline="0" dirty="0" err="1" smtClean="0"/>
              <a:t>unforeseen</a:t>
            </a:r>
            <a:r>
              <a:rPr lang="de-DE" baseline="0" dirty="0" smtClean="0"/>
              <a:t> environmental </a:t>
            </a:r>
            <a:r>
              <a:rPr lang="de-DE" baseline="0" dirty="0" err="1" smtClean="0"/>
              <a:t>disturbances</a:t>
            </a:r>
            <a:r>
              <a:rPr lang="de-DE" baseline="0" dirty="0" smtClean="0"/>
              <a:t>.</a:t>
            </a:r>
          </a:p>
          <a:p>
            <a:pPr marL="185766" indent="-185766">
              <a:buFont typeface="Arial" panose="020B0604020202020204" pitchFamily="34" charset="0"/>
              <a:buChar char="•"/>
            </a:pPr>
            <a:r>
              <a:rPr lang="de-DE" dirty="0" smtClean="0"/>
              <a:t>Distribution:</a:t>
            </a:r>
            <a:r>
              <a:rPr lang="de-DE" baseline="0" dirty="0" smtClean="0"/>
              <a:t> </a:t>
            </a:r>
            <a:r>
              <a:rPr lang="de-DE" baseline="0" dirty="0" err="1" smtClean="0"/>
              <a:t>meaning</a:t>
            </a:r>
            <a:r>
              <a:rPr lang="de-DE" baseline="0" dirty="0" smtClean="0"/>
              <a:t> (1)</a:t>
            </a:r>
          </a:p>
          <a:p>
            <a:pPr marL="185766" indent="-185766">
              <a:buFont typeface="Arial" panose="020B0604020202020204" pitchFamily="34" charset="0"/>
              <a:buChar char="•"/>
            </a:pPr>
            <a:r>
              <a:rPr lang="de-DE" baseline="0" dirty="0" err="1" smtClean="0"/>
              <a:t>Reactivity</a:t>
            </a:r>
            <a:r>
              <a:rPr lang="de-DE" baseline="0" dirty="0" smtClean="0"/>
              <a:t>: </a:t>
            </a:r>
            <a:r>
              <a:rPr lang="de-DE" baseline="0" dirty="0" err="1" smtClean="0"/>
              <a:t>meaning</a:t>
            </a:r>
            <a:r>
              <a:rPr lang="de-DE" baseline="0" dirty="0" smtClean="0"/>
              <a:t> (2)</a:t>
            </a:r>
          </a:p>
          <a:p>
            <a:pPr marL="185766" indent="-185766">
              <a:buFont typeface="Arial" panose="020B0604020202020204" pitchFamily="34" charset="0"/>
              <a:buChar char="•"/>
            </a:pPr>
            <a:r>
              <a:rPr lang="de-DE" baseline="0" dirty="0" smtClean="0"/>
              <a:t>Adaptation: </a:t>
            </a:r>
            <a:r>
              <a:rPr lang="de-DE" baseline="0" dirty="0" err="1" smtClean="0"/>
              <a:t>meaning</a:t>
            </a:r>
            <a:r>
              <a:rPr lang="de-DE" baseline="0" dirty="0" smtClean="0"/>
              <a:t> (3) . This </a:t>
            </a:r>
            <a:r>
              <a:rPr lang="de-DE" baseline="0" dirty="0" err="1" smtClean="0"/>
              <a:t>is</a:t>
            </a:r>
            <a:r>
              <a:rPr lang="de-DE" baseline="0" dirty="0" smtClean="0"/>
              <a:t> </a:t>
            </a:r>
            <a:r>
              <a:rPr lang="de-DE" baseline="0" dirty="0" err="1" smtClean="0"/>
              <a:t>often</a:t>
            </a:r>
            <a:r>
              <a:rPr lang="de-DE" baseline="0" dirty="0" smtClean="0"/>
              <a:t> </a:t>
            </a:r>
            <a:r>
              <a:rPr lang="de-DE" baseline="0" dirty="0" err="1" smtClean="0"/>
              <a:t>implemented</a:t>
            </a:r>
            <a:r>
              <a:rPr lang="de-DE" baseline="0" dirty="0" smtClean="0"/>
              <a:t> </a:t>
            </a:r>
            <a:r>
              <a:rPr lang="de-DE" baseline="0" dirty="0" err="1" smtClean="0"/>
              <a:t>through</a:t>
            </a:r>
            <a:r>
              <a:rPr lang="de-DE" baseline="0" dirty="0" smtClean="0"/>
              <a:t> </a:t>
            </a:r>
            <a:r>
              <a:rPr lang="de-DE" baseline="0" dirty="0" err="1" smtClean="0"/>
              <a:t>message</a:t>
            </a:r>
            <a:r>
              <a:rPr lang="de-DE" baseline="0" dirty="0" smtClean="0"/>
              <a:t> </a:t>
            </a:r>
            <a:r>
              <a:rPr lang="de-DE" baseline="0" dirty="0" err="1" smtClean="0"/>
              <a:t>passing</a:t>
            </a:r>
            <a:r>
              <a:rPr lang="de-DE" baseline="0" dirty="0" smtClean="0"/>
              <a:t>.</a:t>
            </a:r>
          </a:p>
        </p:txBody>
      </p:sp>
      <p:sp>
        <p:nvSpPr>
          <p:cNvPr id="4" name="Foliennummernplatzhalter 3"/>
          <p:cNvSpPr>
            <a:spLocks noGrp="1"/>
          </p:cNvSpPr>
          <p:nvPr>
            <p:ph type="sldNum" sz="quarter" idx="10"/>
          </p:nvPr>
        </p:nvSpPr>
        <p:spPr/>
        <p:txBody>
          <a:bodyPr/>
          <a:lstStyle/>
          <a:p>
            <a:fld id="{39679DA2-5959-4B24-8412-1EB0951B8A62}" type="slidenum">
              <a:rPr lang="de-DE" smtClean="0"/>
              <a:t>3</a:t>
            </a:fld>
            <a:endParaRPr lang="de-DE"/>
          </a:p>
        </p:txBody>
      </p:sp>
    </p:spTree>
    <p:extLst>
      <p:ext uri="{BB962C8B-B14F-4D97-AF65-F5344CB8AC3E}">
        <p14:creationId xmlns:p14="http://schemas.microsoft.com/office/powerpoint/2010/main" val="2786178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30</a:t>
            </a:fld>
            <a:endParaRPr lang="de-DE"/>
          </a:p>
        </p:txBody>
      </p:sp>
    </p:spTree>
    <p:extLst>
      <p:ext uri="{BB962C8B-B14F-4D97-AF65-F5344CB8AC3E}">
        <p14:creationId xmlns:p14="http://schemas.microsoft.com/office/powerpoint/2010/main" val="1119171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9679DA2-5959-4B24-8412-1EB0951B8A62}" type="slidenum">
              <a:rPr lang="de-DE" smtClean="0"/>
              <a:t>31</a:t>
            </a:fld>
            <a:endParaRPr lang="de-DE"/>
          </a:p>
        </p:txBody>
      </p:sp>
    </p:spTree>
    <p:extLst>
      <p:ext uri="{BB962C8B-B14F-4D97-AF65-F5344CB8AC3E}">
        <p14:creationId xmlns:p14="http://schemas.microsoft.com/office/powerpoint/2010/main" val="1623019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9679DA2-5959-4B24-8412-1EB0951B8A62}" type="slidenum">
              <a:rPr lang="de-DE" smtClean="0"/>
              <a:t>32</a:t>
            </a:fld>
            <a:endParaRPr lang="de-DE"/>
          </a:p>
        </p:txBody>
      </p:sp>
    </p:spTree>
    <p:extLst>
      <p:ext uri="{BB962C8B-B14F-4D97-AF65-F5344CB8AC3E}">
        <p14:creationId xmlns:p14="http://schemas.microsoft.com/office/powerpoint/2010/main" val="2674302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9679DA2-5959-4B24-8412-1EB0951B8A62}" type="slidenum">
              <a:rPr lang="de-DE" smtClean="0"/>
              <a:t>33</a:t>
            </a:fld>
            <a:endParaRPr lang="de-DE"/>
          </a:p>
        </p:txBody>
      </p:sp>
    </p:spTree>
    <p:extLst>
      <p:ext uri="{BB962C8B-B14F-4D97-AF65-F5344CB8AC3E}">
        <p14:creationId xmlns:p14="http://schemas.microsoft.com/office/powerpoint/2010/main" val="3428922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34</a:t>
            </a:fld>
            <a:endParaRPr lang="de-DE"/>
          </a:p>
        </p:txBody>
      </p:sp>
    </p:spTree>
    <p:extLst>
      <p:ext uri="{BB962C8B-B14F-4D97-AF65-F5344CB8AC3E}">
        <p14:creationId xmlns:p14="http://schemas.microsoft.com/office/powerpoint/2010/main" val="348396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a:buFont typeface="Arial" panose="020B0604020202020204" pitchFamily="34" charset="0"/>
              <a:buChar char="•"/>
            </a:pPr>
            <a:r>
              <a:rPr lang="de-DE" baseline="0" dirty="0" err="1" smtClean="0"/>
              <a:t>Testing</a:t>
            </a:r>
            <a:r>
              <a:rPr lang="de-DE" baseline="0" dirty="0" smtClean="0"/>
              <a:t> </a:t>
            </a:r>
            <a:r>
              <a:rPr lang="de-DE" baseline="0" dirty="0" err="1" smtClean="0"/>
              <a:t>those</a:t>
            </a:r>
            <a:r>
              <a:rPr lang="de-DE" baseline="0" dirty="0" smtClean="0"/>
              <a:t> </a:t>
            </a:r>
            <a:r>
              <a:rPr lang="de-DE" baseline="0" dirty="0" err="1" smtClean="0"/>
              <a:t>systems</a:t>
            </a:r>
            <a:r>
              <a:rPr lang="de-DE" baseline="0" dirty="0" smtClean="0"/>
              <a:t> </a:t>
            </a:r>
            <a:r>
              <a:rPr lang="de-DE" baseline="0" dirty="0" err="1" smtClean="0"/>
              <a:t>basically</a:t>
            </a:r>
            <a:r>
              <a:rPr lang="de-DE" baseline="0" dirty="0" smtClean="0"/>
              <a:t> </a:t>
            </a:r>
            <a:r>
              <a:rPr lang="de-DE" baseline="0" dirty="0" err="1" smtClean="0"/>
              <a:t>means</a:t>
            </a:r>
            <a:r>
              <a:rPr lang="de-DE" baseline="0" dirty="0" smtClean="0"/>
              <a:t> </a:t>
            </a:r>
            <a:r>
              <a:rPr lang="de-DE" baseline="0" dirty="0" err="1" smtClean="0"/>
              <a:t>to</a:t>
            </a:r>
            <a:r>
              <a:rPr lang="de-DE" baseline="0" dirty="0" smtClean="0"/>
              <a:t> </a:t>
            </a:r>
            <a:r>
              <a:rPr lang="de-DE" baseline="0" dirty="0" err="1" smtClean="0"/>
              <a:t>mimic</a:t>
            </a:r>
            <a:r>
              <a:rPr lang="de-DE" baseline="0" dirty="0" smtClean="0"/>
              <a:t> </a:t>
            </a:r>
            <a:r>
              <a:rPr lang="de-DE" baseline="0" dirty="0" err="1" smtClean="0"/>
              <a:t>or</a:t>
            </a:r>
            <a:r>
              <a:rPr lang="de-DE" baseline="0" dirty="0" smtClean="0"/>
              <a:t> </a:t>
            </a:r>
            <a:r>
              <a:rPr lang="de-DE" baseline="0" dirty="0" err="1" smtClean="0"/>
              <a:t>trigger</a:t>
            </a:r>
            <a:r>
              <a:rPr lang="de-DE" baseline="0" dirty="0" smtClean="0"/>
              <a:t> </a:t>
            </a:r>
            <a:r>
              <a:rPr lang="de-DE" baseline="0" dirty="0" err="1" smtClean="0"/>
              <a:t>disturbances</a:t>
            </a:r>
            <a:r>
              <a:rPr lang="de-DE" baseline="0" dirty="0" smtClean="0"/>
              <a:t> </a:t>
            </a:r>
            <a:r>
              <a:rPr lang="de-DE" baseline="0" dirty="0" err="1" smtClean="0"/>
              <a:t>by</a:t>
            </a:r>
            <a:r>
              <a:rPr lang="de-DE" baseline="0" dirty="0" smtClean="0"/>
              <a:t> a </a:t>
            </a:r>
            <a:r>
              <a:rPr lang="de-DE" baseline="0" dirty="0" err="1" smtClean="0"/>
              <a:t>test</a:t>
            </a:r>
            <a:r>
              <a:rPr lang="de-DE" baseline="0" dirty="0" smtClean="0"/>
              <a:t> </a:t>
            </a:r>
            <a:r>
              <a:rPr lang="de-DE" baseline="0" dirty="0" err="1" smtClean="0"/>
              <a:t>process</a:t>
            </a:r>
            <a:r>
              <a:rPr lang="de-DE" baseline="0" dirty="0" smtClean="0"/>
              <a:t> </a:t>
            </a:r>
            <a:r>
              <a:rPr lang="de-DE" baseline="0" dirty="0" err="1" smtClean="0"/>
              <a:t>and</a:t>
            </a:r>
            <a:r>
              <a:rPr lang="de-DE" baseline="0" dirty="0" smtClean="0"/>
              <a:t> </a:t>
            </a:r>
            <a:r>
              <a:rPr lang="de-DE" baseline="0" dirty="0" err="1" smtClean="0"/>
              <a:t>evaluating</a:t>
            </a:r>
            <a:r>
              <a:rPr lang="de-DE" baseline="0" dirty="0" smtClean="0"/>
              <a:t> </a:t>
            </a:r>
            <a:r>
              <a:rPr lang="de-DE" baseline="0" dirty="0" err="1" smtClean="0"/>
              <a:t>if</a:t>
            </a:r>
            <a:r>
              <a:rPr lang="de-DE" baseline="0" dirty="0" smtClean="0"/>
              <a:t> </a:t>
            </a:r>
            <a:r>
              <a:rPr lang="de-DE" baseline="0" dirty="0" err="1" smtClean="0"/>
              <a:t>the</a:t>
            </a:r>
            <a:r>
              <a:rPr lang="de-DE" baseline="0" dirty="0" smtClean="0"/>
              <a:t> </a:t>
            </a:r>
            <a:r>
              <a:rPr lang="de-DE" baseline="0" dirty="0" err="1" smtClean="0"/>
              <a:t>system</a:t>
            </a:r>
            <a:r>
              <a:rPr lang="de-DE" baseline="0" dirty="0" smtClean="0"/>
              <a:t> </a:t>
            </a:r>
            <a:r>
              <a:rPr lang="de-DE" baseline="0" dirty="0" err="1" smtClean="0"/>
              <a:t>adapts</a:t>
            </a:r>
            <a:r>
              <a:rPr lang="de-DE" baseline="0" dirty="0" smtClean="0"/>
              <a:t> </a:t>
            </a:r>
            <a:r>
              <a:rPr lang="de-DE" baseline="0" dirty="0" err="1" smtClean="0"/>
              <a:t>correctly</a:t>
            </a:r>
            <a:r>
              <a:rPr lang="de-DE" baseline="0" dirty="0" smtClean="0"/>
              <a:t>.</a:t>
            </a:r>
          </a:p>
          <a:p>
            <a:pPr marL="185766" indent="-185766">
              <a:buFont typeface="Arial" panose="020B0604020202020204" pitchFamily="34" charset="0"/>
              <a:buChar char="•"/>
            </a:pPr>
            <a:r>
              <a:rPr lang="de-DE" baseline="0" dirty="0" smtClean="0"/>
              <a:t>The </a:t>
            </a:r>
            <a:r>
              <a:rPr lang="de-DE" baseline="0" dirty="0" err="1" smtClean="0"/>
              <a:t>goal</a:t>
            </a:r>
            <a:r>
              <a:rPr lang="de-DE" baseline="0" dirty="0" smtClean="0"/>
              <a:t> </a:t>
            </a:r>
            <a:r>
              <a:rPr lang="de-DE" baseline="0" dirty="0" err="1" smtClean="0"/>
              <a:t>is</a:t>
            </a:r>
            <a:r>
              <a:rPr lang="de-DE" baseline="0" dirty="0" smtClean="0"/>
              <a:t> </a:t>
            </a:r>
            <a:r>
              <a:rPr lang="de-DE" baseline="0" dirty="0" err="1" smtClean="0"/>
              <a:t>classically</a:t>
            </a:r>
            <a:r>
              <a:rPr lang="de-DE" baseline="0" dirty="0" smtClean="0"/>
              <a:t> </a:t>
            </a:r>
            <a:r>
              <a:rPr lang="de-DE" baseline="0" dirty="0" err="1" smtClean="0"/>
              <a:t>finding</a:t>
            </a:r>
            <a:r>
              <a:rPr lang="de-DE" baseline="0" dirty="0" smtClean="0"/>
              <a:t> </a:t>
            </a:r>
            <a:r>
              <a:rPr lang="de-DE" baseline="0" dirty="0" err="1" smtClean="0"/>
              <a:t>faults</a:t>
            </a:r>
            <a:r>
              <a:rPr lang="de-DE" baseline="0" dirty="0" smtClean="0"/>
              <a:t> </a:t>
            </a:r>
            <a:r>
              <a:rPr lang="de-DE" baseline="0" dirty="0" err="1" smtClean="0"/>
              <a:t>by</a:t>
            </a:r>
            <a:r>
              <a:rPr lang="de-DE" baseline="0" dirty="0" smtClean="0"/>
              <a:t> </a:t>
            </a:r>
            <a:r>
              <a:rPr lang="de-DE" baseline="0" dirty="0" err="1" smtClean="0"/>
              <a:t>revealing</a:t>
            </a:r>
            <a:r>
              <a:rPr lang="de-DE" baseline="0" dirty="0" smtClean="0"/>
              <a:t> </a:t>
            </a:r>
            <a:r>
              <a:rPr lang="de-DE" baseline="0" dirty="0" err="1" smtClean="0"/>
              <a:t>failures</a:t>
            </a:r>
            <a:r>
              <a:rPr lang="de-DE" baseline="0" dirty="0" smtClean="0"/>
              <a:t>.</a:t>
            </a:r>
          </a:p>
          <a:p>
            <a:pPr marL="185766" indent="-185766">
              <a:buFont typeface="Arial" panose="020B0604020202020204" pitchFamily="34" charset="0"/>
              <a:buChar char="•"/>
            </a:pPr>
            <a:r>
              <a:rPr lang="de-DE" dirty="0" smtClean="0"/>
              <a:t>A</a:t>
            </a:r>
            <a:r>
              <a:rPr lang="de-DE" baseline="0" dirty="0" smtClean="0"/>
              <a:t> </a:t>
            </a:r>
            <a:r>
              <a:rPr lang="de-DE" baseline="0" dirty="0" err="1" smtClean="0"/>
              <a:t>test</a:t>
            </a:r>
            <a:r>
              <a:rPr lang="de-DE" baseline="0" dirty="0" smtClean="0"/>
              <a:t> </a:t>
            </a:r>
            <a:r>
              <a:rPr lang="de-DE" baseline="0" dirty="0" err="1" smtClean="0"/>
              <a:t>case</a:t>
            </a:r>
            <a:r>
              <a:rPr lang="de-DE" baseline="0" dirty="0" smtClean="0"/>
              <a:t> </a:t>
            </a:r>
            <a:r>
              <a:rPr lang="de-DE" baseline="0" dirty="0" err="1" smtClean="0"/>
              <a:t>is</a:t>
            </a:r>
            <a:r>
              <a:rPr lang="de-DE" baseline="0" dirty="0" smtClean="0"/>
              <a:t> </a:t>
            </a:r>
            <a:r>
              <a:rPr lang="de-DE" baseline="0" dirty="0" err="1" smtClean="0"/>
              <a:t>performing</a:t>
            </a:r>
            <a:r>
              <a:rPr lang="de-DE" baseline="0" dirty="0" smtClean="0"/>
              <a:t> a </a:t>
            </a:r>
            <a:r>
              <a:rPr lang="de-DE" baseline="0" dirty="0" err="1" smtClean="0"/>
              <a:t>test</a:t>
            </a:r>
            <a:r>
              <a:rPr lang="de-DE" baseline="0" dirty="0" smtClean="0"/>
              <a:t> </a:t>
            </a:r>
            <a:r>
              <a:rPr lang="de-DE" baseline="0" dirty="0" err="1" smtClean="0"/>
              <a:t>step</a:t>
            </a:r>
            <a:r>
              <a:rPr lang="de-DE" baseline="0" dirty="0" smtClean="0"/>
              <a:t> </a:t>
            </a:r>
            <a:r>
              <a:rPr lang="de-DE" baseline="0" dirty="0" err="1" smtClean="0"/>
              <a:t>or</a:t>
            </a:r>
            <a:r>
              <a:rPr lang="de-DE" baseline="0" dirty="0" smtClean="0"/>
              <a:t> </a:t>
            </a:r>
            <a:r>
              <a:rPr lang="de-DE" baseline="0" dirty="0" err="1" smtClean="0"/>
              <a:t>input</a:t>
            </a:r>
            <a:r>
              <a:rPr lang="de-DE" baseline="0" dirty="0" smtClean="0"/>
              <a:t> </a:t>
            </a:r>
            <a:r>
              <a:rPr lang="de-DE" baseline="0" dirty="0" err="1" smtClean="0"/>
              <a:t>from</a:t>
            </a:r>
            <a:r>
              <a:rPr lang="de-DE" baseline="0" dirty="0" smtClean="0"/>
              <a:t> a </a:t>
            </a:r>
            <a:r>
              <a:rPr lang="de-DE" baseline="0" dirty="0" err="1" smtClean="0"/>
              <a:t>particular</a:t>
            </a:r>
            <a:r>
              <a:rPr lang="de-DE" baseline="0" dirty="0" smtClean="0"/>
              <a:t> </a:t>
            </a:r>
            <a:r>
              <a:rPr lang="de-DE" baseline="0" dirty="0" err="1" smtClean="0"/>
              <a:t>state</a:t>
            </a:r>
            <a:r>
              <a:rPr lang="de-DE" baseline="0" dirty="0" smtClean="0"/>
              <a:t> – </a:t>
            </a:r>
            <a:r>
              <a:rPr lang="de-DE" baseline="0" dirty="0" err="1" smtClean="0"/>
              <a:t>leading</a:t>
            </a:r>
            <a:r>
              <a:rPr lang="de-DE" baseline="0" dirty="0" smtClean="0"/>
              <a:t> </a:t>
            </a:r>
            <a:r>
              <a:rPr lang="de-DE" baseline="0" dirty="0" err="1" smtClean="0"/>
              <a:t>to</a:t>
            </a:r>
            <a:r>
              <a:rPr lang="de-DE" baseline="0" dirty="0" smtClean="0"/>
              <a:t> an </a:t>
            </a:r>
            <a:r>
              <a:rPr lang="de-DE" baseline="0" dirty="0" err="1" smtClean="0"/>
              <a:t>observed</a:t>
            </a:r>
            <a:r>
              <a:rPr lang="de-DE" baseline="0" dirty="0" smtClean="0"/>
              <a:t> </a:t>
            </a:r>
            <a:r>
              <a:rPr lang="de-DE" baseline="0" dirty="0" err="1" smtClean="0"/>
              <a:t>transition</a:t>
            </a:r>
            <a:r>
              <a:rPr lang="de-DE" baseline="0" dirty="0" smtClean="0"/>
              <a:t> </a:t>
            </a:r>
            <a:r>
              <a:rPr lang="de-DE" baseline="0" dirty="0" err="1" smtClean="0"/>
              <a:t>which</a:t>
            </a:r>
            <a:r>
              <a:rPr lang="de-DE" baseline="0" dirty="0" smtClean="0"/>
              <a:t> </a:t>
            </a:r>
            <a:r>
              <a:rPr lang="de-DE" baseline="0" dirty="0" err="1" smtClean="0"/>
              <a:t>appends</a:t>
            </a:r>
            <a:r>
              <a:rPr lang="de-DE" baseline="0" dirty="0" smtClean="0"/>
              <a:t> </a:t>
            </a:r>
            <a:r>
              <a:rPr lang="de-DE" baseline="0" dirty="0" err="1" smtClean="0"/>
              <a:t>the</a:t>
            </a:r>
            <a:r>
              <a:rPr lang="de-DE" baseline="0" dirty="0" smtClean="0"/>
              <a:t> </a:t>
            </a:r>
            <a:r>
              <a:rPr lang="de-DE" baseline="0" dirty="0" err="1" smtClean="0"/>
              <a:t>observed</a:t>
            </a:r>
            <a:r>
              <a:rPr lang="de-DE" baseline="0" dirty="0" smtClean="0"/>
              <a:t> </a:t>
            </a:r>
            <a:r>
              <a:rPr lang="de-DE" baseline="0" dirty="0" err="1" smtClean="0"/>
              <a:t>system</a:t>
            </a:r>
            <a:r>
              <a:rPr lang="de-DE" baseline="0" dirty="0" smtClean="0"/>
              <a:t> </a:t>
            </a:r>
            <a:r>
              <a:rPr lang="de-DE" baseline="0" dirty="0" err="1" smtClean="0"/>
              <a:t>action</a:t>
            </a:r>
            <a:r>
              <a:rPr lang="de-DE" baseline="0" dirty="0" smtClean="0"/>
              <a:t> </a:t>
            </a:r>
            <a:r>
              <a:rPr lang="de-DE" baseline="0" dirty="0" err="1" smtClean="0"/>
              <a:t>as</a:t>
            </a:r>
            <a:r>
              <a:rPr lang="de-DE" baseline="0" dirty="0" smtClean="0"/>
              <a:t> </a:t>
            </a:r>
            <a:r>
              <a:rPr lang="de-DE" baseline="0" dirty="0" err="1" smtClean="0"/>
              <a:t>well</a:t>
            </a:r>
            <a:r>
              <a:rPr lang="de-DE" baseline="0" dirty="0" smtClean="0"/>
              <a:t> </a:t>
            </a:r>
            <a:r>
              <a:rPr lang="de-DE" baseline="0" dirty="0" err="1" smtClean="0"/>
              <a:t>as</a:t>
            </a:r>
            <a:r>
              <a:rPr lang="de-DE" baseline="0" dirty="0" smtClean="0"/>
              <a:t> </a:t>
            </a:r>
            <a:r>
              <a:rPr lang="de-DE" baseline="0" dirty="0" err="1" smtClean="0"/>
              <a:t>the</a:t>
            </a:r>
            <a:r>
              <a:rPr lang="de-DE" baseline="0" dirty="0" smtClean="0"/>
              <a:t> </a:t>
            </a:r>
            <a:r>
              <a:rPr lang="de-DE" baseline="0" dirty="0" err="1" smtClean="0"/>
              <a:t>reached</a:t>
            </a:r>
            <a:r>
              <a:rPr lang="de-DE" baseline="0" dirty="0" smtClean="0"/>
              <a:t> </a:t>
            </a:r>
            <a:r>
              <a:rPr lang="de-DE" baseline="0" dirty="0" err="1" smtClean="0"/>
              <a:t>states</a:t>
            </a:r>
            <a:r>
              <a:rPr lang="de-DE" baseline="0" dirty="0" smtClean="0"/>
              <a:t>.</a:t>
            </a:r>
          </a:p>
          <a:p>
            <a:pPr marL="185766" indent="-185766">
              <a:buFont typeface="Arial" panose="020B0604020202020204" pitchFamily="34" charset="0"/>
              <a:buChar char="•"/>
            </a:pPr>
            <a:r>
              <a:rPr lang="de-DE" baseline="0" dirty="0" smtClean="0"/>
              <a:t>The </a:t>
            </a:r>
            <a:r>
              <a:rPr lang="de-DE" baseline="0" dirty="0" err="1" smtClean="0"/>
              <a:t>test</a:t>
            </a:r>
            <a:r>
              <a:rPr lang="de-DE" baseline="0" dirty="0" smtClean="0"/>
              <a:t> </a:t>
            </a:r>
            <a:r>
              <a:rPr lang="de-DE" baseline="0" dirty="0" err="1" smtClean="0"/>
              <a:t>suite</a:t>
            </a:r>
            <a:r>
              <a:rPr lang="de-DE" baseline="0" dirty="0" smtClean="0"/>
              <a:t> </a:t>
            </a:r>
            <a:r>
              <a:rPr lang="de-DE" baseline="0" dirty="0" err="1" smtClean="0"/>
              <a:t>is</a:t>
            </a:r>
            <a:r>
              <a:rPr lang="de-DE" baseline="0" dirty="0" smtClean="0"/>
              <a:t> a </a:t>
            </a:r>
            <a:r>
              <a:rPr lang="de-DE" baseline="0" dirty="0" err="1" smtClean="0"/>
              <a:t>subset</a:t>
            </a:r>
            <a:r>
              <a:rPr lang="de-DE" baseline="0" dirty="0" smtClean="0"/>
              <a:t> </a:t>
            </a:r>
            <a:r>
              <a:rPr lang="de-DE" baseline="0" dirty="0" err="1" smtClean="0"/>
              <a:t>of</a:t>
            </a:r>
            <a:r>
              <a:rPr lang="de-DE" baseline="0" dirty="0" smtClean="0"/>
              <a:t> all </a:t>
            </a:r>
            <a:r>
              <a:rPr lang="de-DE" baseline="0" dirty="0" err="1" smtClean="0"/>
              <a:t>possible</a:t>
            </a:r>
            <a:r>
              <a:rPr lang="de-DE" baseline="0" dirty="0" smtClean="0"/>
              <a:t> </a:t>
            </a:r>
            <a:r>
              <a:rPr lang="de-DE" baseline="0" dirty="0" err="1" smtClean="0"/>
              <a:t>test</a:t>
            </a:r>
            <a:r>
              <a:rPr lang="de-DE" baseline="0" dirty="0" smtClean="0"/>
              <a:t> </a:t>
            </a:r>
            <a:r>
              <a:rPr lang="de-DE" baseline="0" dirty="0" err="1" smtClean="0"/>
              <a:t>cases</a:t>
            </a:r>
            <a:r>
              <a:rPr lang="de-DE" baseline="0" dirty="0" smtClean="0"/>
              <a:t>. </a:t>
            </a:r>
          </a:p>
          <a:p>
            <a:pPr marL="185766" indent="-185766">
              <a:buFont typeface="Arial" panose="020B0604020202020204" pitchFamily="34" charset="0"/>
              <a:buChar char="•"/>
            </a:pPr>
            <a:r>
              <a:rPr lang="de-DE" baseline="0" dirty="0" err="1" smtClean="0"/>
              <a:t>We</a:t>
            </a:r>
            <a:r>
              <a:rPr lang="de-DE" baseline="0" dirty="0" smtClean="0"/>
              <a:t> </a:t>
            </a:r>
            <a:r>
              <a:rPr lang="de-DE" baseline="0" dirty="0" err="1" smtClean="0"/>
              <a:t>use</a:t>
            </a:r>
            <a:r>
              <a:rPr lang="de-DE" baseline="0" dirty="0" smtClean="0"/>
              <a:t> </a:t>
            </a:r>
            <a:r>
              <a:rPr lang="de-DE" baseline="0" dirty="0" err="1" smtClean="0"/>
              <a:t>the</a:t>
            </a:r>
            <a:r>
              <a:rPr lang="de-DE" baseline="0" dirty="0" smtClean="0"/>
              <a:t> </a:t>
            </a:r>
            <a:r>
              <a:rPr lang="de-DE" baseline="0" dirty="0" err="1" smtClean="0"/>
              <a:t>tool</a:t>
            </a:r>
            <a:r>
              <a:rPr lang="de-DE" baseline="0" dirty="0" smtClean="0"/>
              <a:t> S# </a:t>
            </a:r>
            <a:r>
              <a:rPr lang="de-DE" baseline="0" dirty="0" err="1" smtClean="0"/>
              <a:t>to</a:t>
            </a:r>
            <a:r>
              <a:rPr lang="de-DE" baseline="0" dirty="0" smtClean="0"/>
              <a:t> </a:t>
            </a:r>
            <a:r>
              <a:rPr lang="de-DE" baseline="0" dirty="0" err="1" smtClean="0"/>
              <a:t>derive</a:t>
            </a:r>
            <a:r>
              <a:rPr lang="de-DE" baseline="0" dirty="0" smtClean="0"/>
              <a:t> such a </a:t>
            </a:r>
            <a:r>
              <a:rPr lang="de-DE" baseline="0" dirty="0" err="1" smtClean="0"/>
              <a:t>test</a:t>
            </a:r>
            <a:r>
              <a:rPr lang="de-DE" baseline="0" dirty="0" smtClean="0"/>
              <a:t> </a:t>
            </a:r>
            <a:r>
              <a:rPr lang="de-DE" baseline="0" dirty="0" err="1" smtClean="0"/>
              <a:t>suite</a:t>
            </a:r>
            <a:r>
              <a:rPr lang="de-DE" baseline="0" dirty="0" smtClean="0"/>
              <a:t>. </a:t>
            </a:r>
            <a:r>
              <a:rPr lang="de-DE" baseline="0" dirty="0" err="1" smtClean="0"/>
              <a:t>Using</a:t>
            </a:r>
            <a:r>
              <a:rPr lang="de-DE" baseline="0" dirty="0" smtClean="0"/>
              <a:t> a </a:t>
            </a:r>
            <a:r>
              <a:rPr lang="de-DE" baseline="0" dirty="0" err="1" smtClean="0"/>
              <a:t>model</a:t>
            </a:r>
            <a:r>
              <a:rPr lang="de-DE" baseline="0" dirty="0" smtClean="0"/>
              <a:t> </a:t>
            </a:r>
            <a:r>
              <a:rPr lang="de-DE" baseline="0" dirty="0" err="1" smtClean="0"/>
              <a:t>checker</a:t>
            </a:r>
            <a:r>
              <a:rPr lang="de-DE" baseline="0" dirty="0" smtClean="0"/>
              <a:t>, </a:t>
            </a:r>
            <a:r>
              <a:rPr lang="de-DE" baseline="0" dirty="0" err="1" smtClean="0"/>
              <a:t>this</a:t>
            </a:r>
            <a:r>
              <a:rPr lang="de-DE" baseline="0" dirty="0" smtClean="0"/>
              <a:t> </a:t>
            </a:r>
            <a:r>
              <a:rPr lang="de-DE" baseline="0" dirty="0" err="1" smtClean="0"/>
              <a:t>tool</a:t>
            </a:r>
            <a:r>
              <a:rPr lang="de-DE" baseline="0" dirty="0" smtClean="0"/>
              <a:t> </a:t>
            </a:r>
            <a:r>
              <a:rPr lang="de-DE" baseline="0" dirty="0" err="1" smtClean="0"/>
              <a:t>exhaustively</a:t>
            </a:r>
            <a:r>
              <a:rPr lang="de-DE" baseline="0" dirty="0" smtClean="0"/>
              <a:t> </a:t>
            </a:r>
            <a:r>
              <a:rPr lang="de-DE" baseline="0" dirty="0" err="1" smtClean="0"/>
              <a:t>triggers</a:t>
            </a:r>
            <a:r>
              <a:rPr lang="de-DE" baseline="0" dirty="0" smtClean="0"/>
              <a:t> all imaginable </a:t>
            </a:r>
            <a:r>
              <a:rPr lang="de-DE" baseline="0" dirty="0" err="1" smtClean="0"/>
              <a:t>disturbances</a:t>
            </a:r>
            <a:r>
              <a:rPr lang="de-DE" baseline="0" dirty="0" smtClean="0"/>
              <a:t> </a:t>
            </a:r>
            <a:r>
              <a:rPr lang="de-DE" baseline="0" dirty="0" err="1" smtClean="0"/>
              <a:t>leading</a:t>
            </a:r>
            <a:r>
              <a:rPr lang="de-DE" baseline="0" dirty="0" smtClean="0"/>
              <a:t> </a:t>
            </a:r>
            <a:r>
              <a:rPr lang="de-DE" baseline="0" dirty="0" err="1" smtClean="0"/>
              <a:t>to</a:t>
            </a:r>
            <a:r>
              <a:rPr lang="de-DE" baseline="0" dirty="0" smtClean="0"/>
              <a:t> a </a:t>
            </a:r>
            <a:r>
              <a:rPr lang="de-DE" baseline="0" dirty="0" err="1" smtClean="0"/>
              <a:t>huge</a:t>
            </a:r>
            <a:r>
              <a:rPr lang="de-DE" baseline="0" dirty="0" smtClean="0"/>
              <a:t> </a:t>
            </a:r>
            <a:r>
              <a:rPr lang="de-DE" baseline="0" dirty="0" err="1" smtClean="0"/>
              <a:t>bunch</a:t>
            </a:r>
            <a:r>
              <a:rPr lang="de-DE" baseline="0" dirty="0" smtClean="0"/>
              <a:t> </a:t>
            </a:r>
            <a:r>
              <a:rPr lang="de-DE" baseline="0" dirty="0" err="1" smtClean="0"/>
              <a:t>of</a:t>
            </a:r>
            <a:r>
              <a:rPr lang="de-DE" baseline="0" dirty="0" smtClean="0"/>
              <a:t> </a:t>
            </a:r>
            <a:r>
              <a:rPr lang="de-DE" baseline="0" dirty="0" err="1" smtClean="0"/>
              <a:t>test</a:t>
            </a:r>
            <a:r>
              <a:rPr lang="de-DE" baseline="0" dirty="0" smtClean="0"/>
              <a:t> </a:t>
            </a:r>
            <a:r>
              <a:rPr lang="de-DE" baseline="0" dirty="0" err="1" smtClean="0"/>
              <a:t>cases</a:t>
            </a:r>
            <a:r>
              <a:rPr lang="de-DE" baseline="0" dirty="0" smtClean="0"/>
              <a:t>.</a:t>
            </a:r>
          </a:p>
          <a:p>
            <a:pPr marL="185766" indent="-185766">
              <a:buFont typeface="Arial" panose="020B0604020202020204" pitchFamily="34" charset="0"/>
              <a:buChar char="•"/>
            </a:pPr>
            <a:endParaRPr lang="de-DE" baseline="0" dirty="0" smtClean="0"/>
          </a:p>
          <a:p>
            <a:pPr marL="185766" indent="-185766">
              <a:buFont typeface="Arial" panose="020B0604020202020204" pitchFamily="34" charset="0"/>
              <a:buChar char="•"/>
            </a:pPr>
            <a:r>
              <a:rPr lang="de-DE" baseline="0" dirty="0" err="1" smtClean="0"/>
              <a:t>Our</a:t>
            </a:r>
            <a:r>
              <a:rPr lang="de-DE" baseline="0" dirty="0" smtClean="0"/>
              <a:t> </a:t>
            </a:r>
            <a:r>
              <a:rPr lang="de-DE" baseline="0" dirty="0" err="1" smtClean="0"/>
              <a:t>task</a:t>
            </a:r>
            <a:r>
              <a:rPr lang="de-DE" baseline="0" dirty="0" smtClean="0"/>
              <a:t> </a:t>
            </a:r>
            <a:r>
              <a:rPr lang="de-DE" baseline="0" dirty="0" err="1" smtClean="0"/>
              <a:t>is</a:t>
            </a:r>
            <a:r>
              <a:rPr lang="de-DE" baseline="0" dirty="0" smtClean="0"/>
              <a:t> </a:t>
            </a:r>
            <a:r>
              <a:rPr lang="de-DE" baseline="0" dirty="0" err="1" smtClean="0"/>
              <a:t>now</a:t>
            </a:r>
            <a:r>
              <a:rPr lang="de-DE" baseline="0" dirty="0" smtClean="0"/>
              <a:t> </a:t>
            </a:r>
            <a:r>
              <a:rPr lang="de-DE" baseline="0" dirty="0" err="1" smtClean="0"/>
              <a:t>to</a:t>
            </a:r>
            <a:r>
              <a:rPr lang="de-DE" baseline="0" dirty="0" smtClean="0"/>
              <a:t> </a:t>
            </a:r>
            <a:r>
              <a:rPr lang="de-DE" baseline="0" dirty="0" err="1" smtClean="0"/>
              <a:t>reduce</a:t>
            </a:r>
            <a:r>
              <a:rPr lang="de-DE" baseline="0" dirty="0" smtClean="0"/>
              <a:t> </a:t>
            </a:r>
            <a:r>
              <a:rPr lang="de-DE" baseline="0" dirty="0" err="1" smtClean="0"/>
              <a:t>this</a:t>
            </a:r>
            <a:r>
              <a:rPr lang="de-DE" baseline="0" dirty="0" smtClean="0"/>
              <a:t> </a:t>
            </a:r>
            <a:r>
              <a:rPr lang="de-DE" baseline="0" dirty="0" err="1" smtClean="0"/>
              <a:t>test</a:t>
            </a:r>
            <a:r>
              <a:rPr lang="de-DE" baseline="0" dirty="0" smtClean="0"/>
              <a:t> </a:t>
            </a:r>
            <a:r>
              <a:rPr lang="de-DE" baseline="0" dirty="0" err="1" smtClean="0"/>
              <a:t>suite</a:t>
            </a:r>
            <a:r>
              <a:rPr lang="de-DE" baseline="0" dirty="0" smtClean="0"/>
              <a:t>.</a:t>
            </a:r>
          </a:p>
          <a:p>
            <a:pPr marL="185766" indent="-185766">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4</a:t>
            </a:fld>
            <a:endParaRPr lang="de-DE"/>
          </a:p>
        </p:txBody>
      </p:sp>
    </p:spTree>
    <p:extLst>
      <p:ext uri="{BB962C8B-B14F-4D97-AF65-F5344CB8AC3E}">
        <p14:creationId xmlns:p14="http://schemas.microsoft.com/office/powerpoint/2010/main" val="336041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a:buFont typeface="Arial" panose="020B0604020202020204" pitchFamily="34" charset="0"/>
              <a:buChar char="•"/>
            </a:pPr>
            <a:r>
              <a:rPr lang="de-DE" baseline="0" dirty="0" err="1" smtClean="0"/>
              <a:t>Here</a:t>
            </a:r>
            <a:r>
              <a:rPr lang="de-DE" baseline="0" dirty="0" smtClean="0"/>
              <a:t> </a:t>
            </a:r>
            <a:r>
              <a:rPr lang="de-DE" baseline="0" dirty="0" err="1" smtClean="0"/>
              <a:t>again</a:t>
            </a:r>
            <a:r>
              <a:rPr lang="de-DE" baseline="0" dirty="0" smtClean="0"/>
              <a:t> </a:t>
            </a:r>
            <a:r>
              <a:rPr lang="de-DE" baseline="0" dirty="0" err="1" smtClean="0"/>
              <a:t>the</a:t>
            </a:r>
            <a:r>
              <a:rPr lang="de-DE" baseline="0" dirty="0" smtClean="0"/>
              <a:t> </a:t>
            </a:r>
            <a:r>
              <a:rPr lang="de-DE" baseline="0" dirty="0" err="1" smtClean="0"/>
              <a:t>characterization</a:t>
            </a:r>
            <a:r>
              <a:rPr lang="de-DE" baseline="0" dirty="0" smtClean="0"/>
              <a:t> </a:t>
            </a:r>
            <a:r>
              <a:rPr lang="de-DE" baseline="0" dirty="0" err="1" smtClean="0"/>
              <a:t>of</a:t>
            </a:r>
            <a:r>
              <a:rPr lang="de-DE" baseline="0" dirty="0" smtClean="0"/>
              <a:t> </a:t>
            </a:r>
            <a:r>
              <a:rPr lang="de-DE" baseline="0" dirty="0" err="1" smtClean="0"/>
              <a:t>this</a:t>
            </a:r>
            <a:r>
              <a:rPr lang="de-DE" baseline="0" dirty="0" smtClean="0"/>
              <a:t> </a:t>
            </a:r>
            <a:r>
              <a:rPr lang="de-DE" baseline="0" dirty="0" err="1" smtClean="0"/>
              <a:t>task</a:t>
            </a:r>
            <a:r>
              <a:rPr lang="de-DE" baseline="0" dirty="0" smtClean="0"/>
              <a:t>: </a:t>
            </a:r>
            <a:r>
              <a:rPr lang="de-DE" baseline="0" dirty="0" err="1" smtClean="0"/>
              <a:t>read</a:t>
            </a:r>
            <a:r>
              <a:rPr lang="de-DE" baseline="0" dirty="0" smtClean="0"/>
              <a:t> off</a:t>
            </a:r>
          </a:p>
          <a:p>
            <a:pPr marL="185766" indent="-185766">
              <a:buFont typeface="Arial" panose="020B0604020202020204" pitchFamily="34" charset="0"/>
              <a:buChar char="•"/>
            </a:pPr>
            <a:r>
              <a:rPr lang="de-DE" baseline="0" dirty="0" err="1" smtClean="0"/>
              <a:t>We</a:t>
            </a:r>
            <a:r>
              <a:rPr lang="de-DE" baseline="0" dirty="0" smtClean="0"/>
              <a:t> </a:t>
            </a:r>
            <a:r>
              <a:rPr lang="de-DE" baseline="0" dirty="0" err="1" smtClean="0"/>
              <a:t>use</a:t>
            </a:r>
            <a:r>
              <a:rPr lang="de-DE" baseline="0" dirty="0" smtClean="0"/>
              <a:t> </a:t>
            </a:r>
            <a:r>
              <a:rPr lang="de-DE" baseline="0" dirty="0" err="1" smtClean="0"/>
              <a:t>mutation</a:t>
            </a:r>
            <a:r>
              <a:rPr lang="de-DE" baseline="0" dirty="0" smtClean="0"/>
              <a:t> </a:t>
            </a:r>
            <a:r>
              <a:rPr lang="de-DE" baseline="0" dirty="0" err="1" smtClean="0"/>
              <a:t>coverage</a:t>
            </a:r>
            <a:r>
              <a:rPr lang="de-DE" baseline="0" dirty="0" smtClean="0"/>
              <a:t> </a:t>
            </a:r>
            <a:r>
              <a:rPr lang="de-DE" baseline="0" dirty="0" err="1" smtClean="0"/>
              <a:t>coverage</a:t>
            </a:r>
            <a:r>
              <a:rPr lang="de-DE" baseline="0" dirty="0" smtClean="0"/>
              <a:t> </a:t>
            </a:r>
            <a:r>
              <a:rPr lang="de-DE" baseline="0" dirty="0" err="1" smtClean="0"/>
              <a:t>here</a:t>
            </a:r>
            <a:r>
              <a:rPr lang="de-DE" baseline="0" dirty="0" smtClean="0"/>
              <a:t>. </a:t>
            </a:r>
            <a:r>
              <a:rPr lang="de-DE" baseline="0" dirty="0" err="1" smtClean="0"/>
              <a:t>What</a:t>
            </a:r>
            <a:r>
              <a:rPr lang="de-DE" baseline="0" dirty="0" smtClean="0"/>
              <a:t> </a:t>
            </a:r>
            <a:r>
              <a:rPr lang="de-DE" baseline="0" dirty="0" err="1" smtClean="0"/>
              <a:t>does</a:t>
            </a:r>
            <a:r>
              <a:rPr lang="de-DE" baseline="0" dirty="0" smtClean="0"/>
              <a:t> </a:t>
            </a:r>
            <a:r>
              <a:rPr lang="de-DE" baseline="0" dirty="0" err="1" smtClean="0"/>
              <a:t>this</a:t>
            </a:r>
            <a:r>
              <a:rPr lang="de-DE" baseline="0" dirty="0" smtClean="0"/>
              <a:t> </a:t>
            </a:r>
            <a:r>
              <a:rPr lang="de-DE" baseline="0" dirty="0" err="1" smtClean="0"/>
              <a:t>mean</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5</a:t>
            </a:fld>
            <a:endParaRPr lang="de-DE"/>
          </a:p>
        </p:txBody>
      </p:sp>
    </p:spTree>
    <p:extLst>
      <p:ext uri="{BB962C8B-B14F-4D97-AF65-F5344CB8AC3E}">
        <p14:creationId xmlns:p14="http://schemas.microsoft.com/office/powerpoint/2010/main" val="378515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a:buFont typeface="Arial" panose="020B0604020202020204" pitchFamily="34" charset="0"/>
              <a:buChar char="•"/>
            </a:pPr>
            <a:r>
              <a:rPr lang="de-DE" dirty="0" err="1" smtClean="0"/>
              <a:t>Some</a:t>
            </a:r>
            <a:r>
              <a:rPr lang="de-DE" baseline="0" dirty="0" smtClean="0"/>
              <a:t> </a:t>
            </a:r>
            <a:r>
              <a:rPr lang="de-DE" baseline="0" dirty="0" err="1" smtClean="0"/>
              <a:t>words</a:t>
            </a:r>
            <a:r>
              <a:rPr lang="de-DE" baseline="0" dirty="0" smtClean="0"/>
              <a:t> </a:t>
            </a:r>
            <a:r>
              <a:rPr lang="de-DE" baseline="0" dirty="0" err="1" smtClean="0"/>
              <a:t>about</a:t>
            </a:r>
            <a:r>
              <a:rPr lang="de-DE" baseline="0" dirty="0" smtClean="0"/>
              <a:t> </a:t>
            </a:r>
            <a:r>
              <a:rPr lang="de-DE" baseline="0" dirty="0" err="1" smtClean="0"/>
              <a:t>mutation</a:t>
            </a:r>
            <a:r>
              <a:rPr lang="de-DE" baseline="0" dirty="0" smtClean="0"/>
              <a:t> </a:t>
            </a:r>
            <a:r>
              <a:rPr lang="de-DE" baseline="0" dirty="0" err="1" smtClean="0"/>
              <a:t>testing</a:t>
            </a:r>
            <a:endParaRPr lang="de-DE" baseline="0" dirty="0" smtClean="0"/>
          </a:p>
          <a:p>
            <a:pPr marL="185766" indent="-185766">
              <a:buFont typeface="Arial" panose="020B0604020202020204" pitchFamily="34" charset="0"/>
              <a:buChar char="•"/>
            </a:pPr>
            <a:r>
              <a:rPr lang="de-DE" baseline="0" dirty="0" smtClean="0"/>
              <a:t>Mutation </a:t>
            </a:r>
            <a:r>
              <a:rPr lang="de-DE" baseline="0" dirty="0" err="1" smtClean="0"/>
              <a:t>testing</a:t>
            </a:r>
            <a:r>
              <a:rPr lang="de-DE" baseline="0" dirty="0" smtClean="0"/>
              <a:t>  </a:t>
            </a:r>
            <a:r>
              <a:rPr lang="de-DE" baseline="0" dirty="0" err="1" smtClean="0"/>
              <a:t>is</a:t>
            </a:r>
            <a:r>
              <a:rPr lang="de-DE" baseline="0" dirty="0" smtClean="0"/>
              <a:t> a fault-</a:t>
            </a:r>
            <a:r>
              <a:rPr lang="de-DE" baseline="0" dirty="0" err="1" smtClean="0"/>
              <a:t>based</a:t>
            </a:r>
            <a:r>
              <a:rPr lang="de-DE" baseline="0" dirty="0" smtClean="0"/>
              <a:t> </a:t>
            </a:r>
            <a:r>
              <a:rPr lang="de-DE" baseline="0" dirty="0" err="1" smtClean="0"/>
              <a:t>method</a:t>
            </a:r>
            <a:r>
              <a:rPr lang="de-DE" baseline="0" dirty="0" smtClean="0"/>
              <a:t> </a:t>
            </a:r>
            <a:r>
              <a:rPr lang="de-DE" baseline="0" dirty="0" err="1" smtClean="0"/>
              <a:t>for</a:t>
            </a:r>
            <a:r>
              <a:rPr lang="de-DE" baseline="0" dirty="0" smtClean="0"/>
              <a:t> </a:t>
            </a:r>
            <a:r>
              <a:rPr lang="de-DE" baseline="0" dirty="0" err="1" smtClean="0"/>
              <a:t>assuring</a:t>
            </a:r>
            <a:r>
              <a:rPr lang="de-DE" baseline="0" dirty="0" smtClean="0"/>
              <a:t> </a:t>
            </a:r>
            <a:r>
              <a:rPr lang="de-DE" baseline="0" dirty="0" err="1" smtClean="0"/>
              <a:t>the</a:t>
            </a:r>
            <a:r>
              <a:rPr lang="de-DE" baseline="0" dirty="0" smtClean="0"/>
              <a:t> </a:t>
            </a:r>
            <a:r>
              <a:rPr lang="de-DE" baseline="0" dirty="0" err="1" smtClean="0"/>
              <a:t>quality</a:t>
            </a:r>
            <a:r>
              <a:rPr lang="de-DE" baseline="0" dirty="0" smtClean="0"/>
              <a:t> </a:t>
            </a:r>
            <a:r>
              <a:rPr lang="de-DE" baseline="0" dirty="0" err="1" smtClean="0"/>
              <a:t>of</a:t>
            </a:r>
            <a:r>
              <a:rPr lang="de-DE" baseline="0" dirty="0" smtClean="0"/>
              <a:t> </a:t>
            </a:r>
            <a:r>
              <a:rPr lang="de-DE" baseline="0" dirty="0" err="1" smtClean="0"/>
              <a:t>test</a:t>
            </a:r>
            <a:r>
              <a:rPr lang="de-DE" baseline="0" dirty="0" smtClean="0"/>
              <a:t> </a:t>
            </a:r>
            <a:r>
              <a:rPr lang="de-DE" baseline="0" dirty="0" err="1" smtClean="0"/>
              <a:t>cases</a:t>
            </a:r>
            <a:r>
              <a:rPr lang="de-DE" baseline="0" dirty="0" smtClean="0"/>
              <a:t>.</a:t>
            </a:r>
          </a:p>
          <a:p>
            <a:pPr marL="185766" indent="-185766">
              <a:buFont typeface="Arial" panose="020B0604020202020204" pitchFamily="34" charset="0"/>
              <a:buChar char="•"/>
            </a:pPr>
            <a:r>
              <a:rPr lang="de-DE" baseline="0" dirty="0" err="1" smtClean="0"/>
              <a:t>We</a:t>
            </a:r>
            <a:r>
              <a:rPr lang="de-DE" baseline="0" dirty="0" smtClean="0"/>
              <a:t> </a:t>
            </a:r>
            <a:r>
              <a:rPr lang="de-DE" baseline="0" dirty="0" err="1" smtClean="0"/>
              <a:t>simulate</a:t>
            </a:r>
            <a:r>
              <a:rPr lang="de-DE" baseline="0" dirty="0" smtClean="0"/>
              <a:t> </a:t>
            </a:r>
            <a:r>
              <a:rPr lang="de-DE" baseline="0" dirty="0" err="1" smtClean="0"/>
              <a:t>failures</a:t>
            </a:r>
            <a:r>
              <a:rPr lang="de-DE" baseline="0" dirty="0" smtClean="0"/>
              <a:t> </a:t>
            </a:r>
            <a:r>
              <a:rPr lang="de-DE" baseline="0" dirty="0" err="1" smtClean="0"/>
              <a:t>by</a:t>
            </a:r>
            <a:r>
              <a:rPr lang="de-DE" baseline="0" dirty="0" smtClean="0"/>
              <a:t> </a:t>
            </a:r>
            <a:r>
              <a:rPr lang="de-DE" baseline="0" dirty="0" err="1" smtClean="0"/>
              <a:t>artificially</a:t>
            </a:r>
            <a:r>
              <a:rPr lang="de-DE" baseline="0" dirty="0" smtClean="0"/>
              <a:t> </a:t>
            </a:r>
            <a:r>
              <a:rPr lang="de-DE" baseline="0" dirty="0" err="1" smtClean="0"/>
              <a:t>introducing</a:t>
            </a:r>
            <a:r>
              <a:rPr lang="de-DE" baseline="0" dirty="0" smtClean="0"/>
              <a:t> </a:t>
            </a:r>
            <a:r>
              <a:rPr lang="de-DE" baseline="0" dirty="0" err="1" smtClean="0"/>
              <a:t>common</a:t>
            </a:r>
            <a:r>
              <a:rPr lang="de-DE" baseline="0" dirty="0" smtClean="0"/>
              <a:t> </a:t>
            </a:r>
            <a:r>
              <a:rPr lang="de-DE" baseline="0" dirty="0" err="1" smtClean="0"/>
              <a:t>errors</a:t>
            </a:r>
            <a:r>
              <a:rPr lang="de-DE" baseline="0" dirty="0" smtClean="0"/>
              <a:t> – </a:t>
            </a:r>
            <a:r>
              <a:rPr lang="de-DE" baseline="0" dirty="0" err="1" smtClean="0"/>
              <a:t>those</a:t>
            </a:r>
            <a:r>
              <a:rPr lang="de-DE" baseline="0" dirty="0" smtClean="0"/>
              <a:t> </a:t>
            </a:r>
            <a:r>
              <a:rPr lang="de-DE" baseline="0" dirty="0" err="1" smtClean="0"/>
              <a:t>are</a:t>
            </a:r>
            <a:r>
              <a:rPr lang="de-DE" baseline="0" dirty="0" smtClean="0"/>
              <a:t> </a:t>
            </a:r>
            <a:r>
              <a:rPr lang="de-DE" baseline="0" dirty="0" err="1" smtClean="0"/>
              <a:t>mimicked</a:t>
            </a:r>
            <a:r>
              <a:rPr lang="de-DE" baseline="0" dirty="0" smtClean="0"/>
              <a:t> </a:t>
            </a:r>
            <a:r>
              <a:rPr lang="de-DE" baseline="0" dirty="0" err="1" smtClean="0"/>
              <a:t>by</a:t>
            </a:r>
            <a:r>
              <a:rPr lang="de-DE" baseline="0" dirty="0" smtClean="0"/>
              <a:t> </a:t>
            </a:r>
            <a:r>
              <a:rPr lang="de-DE" baseline="0" dirty="0" err="1" smtClean="0"/>
              <a:t>mutation</a:t>
            </a:r>
            <a:r>
              <a:rPr lang="de-DE" baseline="0" dirty="0" smtClean="0"/>
              <a:t> </a:t>
            </a:r>
            <a:r>
              <a:rPr lang="de-DE" baseline="0" dirty="0" err="1" smtClean="0"/>
              <a:t>operators</a:t>
            </a:r>
            <a:r>
              <a:rPr lang="de-DE" baseline="0" dirty="0" smtClean="0"/>
              <a:t>, </a:t>
            </a:r>
            <a:r>
              <a:rPr lang="de-DE" baseline="0" dirty="0" err="1" smtClean="0"/>
              <a:t>one</a:t>
            </a:r>
            <a:r>
              <a:rPr lang="de-DE" baseline="0" dirty="0" smtClean="0"/>
              <a:t> </a:t>
            </a:r>
            <a:r>
              <a:rPr lang="de-DE" baseline="0" dirty="0" err="1" smtClean="0"/>
              <a:t>for</a:t>
            </a:r>
            <a:r>
              <a:rPr lang="de-DE" baseline="0" dirty="0" smtClean="0"/>
              <a:t> </a:t>
            </a:r>
            <a:r>
              <a:rPr lang="de-DE" baseline="0" dirty="0" err="1" smtClean="0"/>
              <a:t>each</a:t>
            </a:r>
            <a:r>
              <a:rPr lang="de-DE" baseline="0" dirty="0" smtClean="0"/>
              <a:t> </a:t>
            </a:r>
            <a:r>
              <a:rPr lang="de-DE" baseline="0" dirty="0" err="1" smtClean="0"/>
              <a:t>error</a:t>
            </a:r>
            <a:r>
              <a:rPr lang="de-DE" baseline="0" dirty="0" smtClean="0"/>
              <a:t>.</a:t>
            </a:r>
          </a:p>
          <a:p>
            <a:pPr marL="185766" indent="-185766">
              <a:buFont typeface="Arial" panose="020B0604020202020204" pitchFamily="34" charset="0"/>
              <a:buChar char="•"/>
            </a:pPr>
            <a:r>
              <a:rPr lang="de-DE" dirty="0" smtClean="0"/>
              <a:t>A </a:t>
            </a:r>
            <a:r>
              <a:rPr lang="de-DE" dirty="0" err="1" smtClean="0"/>
              <a:t>number</a:t>
            </a:r>
            <a:r>
              <a:rPr lang="de-DE" dirty="0" smtClean="0"/>
              <a:t> </a:t>
            </a:r>
            <a:r>
              <a:rPr lang="de-DE" dirty="0" err="1" smtClean="0"/>
              <a:t>of</a:t>
            </a:r>
            <a:r>
              <a:rPr lang="de-DE" dirty="0" smtClean="0"/>
              <a:t> </a:t>
            </a:r>
            <a:r>
              <a:rPr lang="de-DE" dirty="0" err="1" smtClean="0"/>
              <a:t>modified</a:t>
            </a:r>
            <a:r>
              <a:rPr lang="de-DE" dirty="0" smtClean="0"/>
              <a:t> </a:t>
            </a:r>
            <a:r>
              <a:rPr lang="de-DE" dirty="0" err="1" smtClean="0"/>
              <a:t>versions</a:t>
            </a:r>
            <a:r>
              <a:rPr lang="de-DE" dirty="0" smtClean="0"/>
              <a:t> </a:t>
            </a:r>
            <a:r>
              <a:rPr lang="de-DE" dirty="0" err="1" smtClean="0"/>
              <a:t>of</a:t>
            </a:r>
            <a:r>
              <a:rPr lang="de-DE" dirty="0" smtClean="0"/>
              <a:t> </a:t>
            </a:r>
            <a:r>
              <a:rPr lang="de-DE" dirty="0" err="1" smtClean="0"/>
              <a:t>the</a:t>
            </a:r>
            <a:r>
              <a:rPr lang="de-DE" baseline="0" dirty="0" smtClean="0"/>
              <a:t> </a:t>
            </a:r>
            <a:r>
              <a:rPr lang="de-DE" baseline="0" dirty="0" err="1" smtClean="0"/>
              <a:t>reference</a:t>
            </a:r>
            <a:r>
              <a:rPr lang="de-DE" baseline="0" dirty="0" smtClean="0"/>
              <a:t> </a:t>
            </a:r>
            <a:r>
              <a:rPr lang="de-DE" baseline="0" dirty="0" err="1" smtClean="0"/>
              <a:t>version</a:t>
            </a:r>
            <a:r>
              <a:rPr lang="de-DE" baseline="0" dirty="0" smtClean="0"/>
              <a:t> </a:t>
            </a:r>
            <a:r>
              <a:rPr lang="de-DE" baseline="0" dirty="0" err="1" smtClean="0"/>
              <a:t>is</a:t>
            </a:r>
            <a:r>
              <a:rPr lang="de-DE" baseline="0" dirty="0" smtClean="0"/>
              <a:t> </a:t>
            </a:r>
            <a:r>
              <a:rPr lang="de-DE" baseline="0" dirty="0" err="1" smtClean="0"/>
              <a:t>generated</a:t>
            </a:r>
            <a:r>
              <a:rPr lang="de-DE" baseline="0" dirty="0" smtClean="0"/>
              <a:t> </a:t>
            </a:r>
            <a:r>
              <a:rPr lang="de-DE" baseline="0" dirty="0" err="1" smtClean="0"/>
              <a:t>by</a:t>
            </a:r>
            <a:r>
              <a:rPr lang="de-DE" baseline="0" dirty="0" smtClean="0"/>
              <a:t> </a:t>
            </a:r>
            <a:r>
              <a:rPr lang="de-DE" baseline="0" dirty="0" err="1" smtClean="0"/>
              <a:t>applying</a:t>
            </a:r>
            <a:r>
              <a:rPr lang="de-DE" baseline="0" dirty="0" smtClean="0"/>
              <a:t> </a:t>
            </a:r>
            <a:r>
              <a:rPr lang="de-DE" baseline="0" dirty="0" err="1" smtClean="0"/>
              <a:t>the</a:t>
            </a:r>
            <a:r>
              <a:rPr lang="de-DE" baseline="0" dirty="0" smtClean="0"/>
              <a:t> </a:t>
            </a:r>
            <a:r>
              <a:rPr lang="de-DE" baseline="0" dirty="0" err="1" smtClean="0"/>
              <a:t>given</a:t>
            </a:r>
            <a:r>
              <a:rPr lang="de-DE" baseline="0" dirty="0" smtClean="0"/>
              <a:t> </a:t>
            </a:r>
            <a:r>
              <a:rPr lang="de-DE" baseline="0" dirty="0" err="1" smtClean="0"/>
              <a:t>mutation</a:t>
            </a:r>
            <a:r>
              <a:rPr lang="de-DE" baseline="0" dirty="0" smtClean="0"/>
              <a:t> </a:t>
            </a:r>
            <a:r>
              <a:rPr lang="de-DE" baseline="0" dirty="0" err="1" smtClean="0"/>
              <a:t>operators</a:t>
            </a:r>
            <a:r>
              <a:rPr lang="de-DE" baseline="0" dirty="0" smtClean="0"/>
              <a:t>.</a:t>
            </a:r>
          </a:p>
          <a:p>
            <a:pPr marL="185766" indent="-185766">
              <a:buFont typeface="Arial" panose="020B0604020202020204" pitchFamily="34" charset="0"/>
              <a:buChar char="•"/>
            </a:pPr>
            <a:r>
              <a:rPr lang="en-US" dirty="0" smtClean="0"/>
              <a:t> The resulting modiﬁcations of p, the so-called mutants, are programs that simulate the effect of introduced errors and thus potentially comprise faults</a:t>
            </a:r>
          </a:p>
          <a:p>
            <a:pPr marL="185766" indent="-185766">
              <a:buFont typeface="Arial" panose="020B0604020202020204" pitchFamily="34" charset="0"/>
              <a:buChar char="•"/>
            </a:pPr>
            <a:endParaRPr lang="en-US" dirty="0" smtClean="0"/>
          </a:p>
          <a:p>
            <a:pPr marL="185766" indent="-185766">
              <a:buFont typeface="Arial" panose="020B0604020202020204" pitchFamily="34" charset="0"/>
              <a:buChar char="•"/>
            </a:pPr>
            <a:r>
              <a:rPr lang="en-US" dirty="0" smtClean="0"/>
              <a:t>For evaluating a test case,</a:t>
            </a:r>
            <a:r>
              <a:rPr lang="en-US" baseline="0" dirty="0" smtClean="0"/>
              <a:t> e</a:t>
            </a:r>
            <a:r>
              <a:rPr lang="en-US" dirty="0" smtClean="0"/>
              <a:t>ach of the mutants is executed with it</a:t>
            </a:r>
            <a:r>
              <a:rPr lang="en-US" baseline="0" dirty="0" smtClean="0"/>
              <a:t>. </a:t>
            </a:r>
            <a:r>
              <a:rPr lang="en-US" dirty="0" smtClean="0"/>
              <a:t> </a:t>
            </a:r>
          </a:p>
          <a:p>
            <a:pPr marL="185766" indent="-185766">
              <a:buFont typeface="Arial" panose="020B0604020202020204" pitchFamily="34" charset="0"/>
              <a:buChar char="•"/>
            </a:pPr>
            <a:r>
              <a:rPr lang="en-US" dirty="0" smtClean="0"/>
              <a:t>If</a:t>
            </a:r>
            <a:r>
              <a:rPr lang="en-US" baseline="0" dirty="0" smtClean="0"/>
              <a:t> TC is able to differ the mutant from the reference version, i.e., the test case fails, we say it killed the mutant - it would have found the fault in reality.</a:t>
            </a:r>
          </a:p>
          <a:p>
            <a:pPr marL="185766" indent="-185766">
              <a:buFont typeface="Arial" panose="020B0604020202020204" pitchFamily="34" charset="0"/>
              <a:buChar char="•"/>
            </a:pPr>
            <a:r>
              <a:rPr lang="en-US" baseline="0" dirty="0" smtClean="0"/>
              <a:t>Some terminology: the killing set of the test case comprises the revealed mutants and the coverage is the ratio of the found mutants.</a:t>
            </a:r>
          </a:p>
          <a:p>
            <a:endParaRPr lang="en-US" baseline="0" dirty="0" smtClean="0"/>
          </a:p>
        </p:txBody>
      </p:sp>
      <p:sp>
        <p:nvSpPr>
          <p:cNvPr id="4" name="Foliennummernplatzhalter 3"/>
          <p:cNvSpPr>
            <a:spLocks noGrp="1"/>
          </p:cNvSpPr>
          <p:nvPr>
            <p:ph type="sldNum" sz="quarter" idx="10"/>
          </p:nvPr>
        </p:nvSpPr>
        <p:spPr/>
        <p:txBody>
          <a:bodyPr/>
          <a:lstStyle/>
          <a:p>
            <a:fld id="{39679DA2-5959-4B24-8412-1EB0951B8A62}" type="slidenum">
              <a:rPr lang="de-DE" smtClean="0"/>
              <a:t>6</a:t>
            </a:fld>
            <a:endParaRPr lang="de-DE"/>
          </a:p>
        </p:txBody>
      </p:sp>
    </p:spTree>
    <p:extLst>
      <p:ext uri="{BB962C8B-B14F-4D97-AF65-F5344CB8AC3E}">
        <p14:creationId xmlns:p14="http://schemas.microsoft.com/office/powerpoint/2010/main" val="4098817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a:buFont typeface="Arial" panose="020B0604020202020204" pitchFamily="34" charset="0"/>
              <a:buChar char="•"/>
            </a:pPr>
            <a:r>
              <a:rPr lang="de-DE" dirty="0" err="1" smtClean="0"/>
              <a:t>For</a:t>
            </a:r>
            <a:r>
              <a:rPr lang="de-DE" baseline="0" dirty="0" smtClean="0"/>
              <a:t> a </a:t>
            </a:r>
            <a:r>
              <a:rPr lang="de-DE" baseline="0" dirty="0" err="1" smtClean="0"/>
              <a:t>whole</a:t>
            </a:r>
            <a:r>
              <a:rPr lang="de-DE" baseline="0" dirty="0" smtClean="0"/>
              <a:t> </a:t>
            </a:r>
            <a:r>
              <a:rPr lang="de-DE" baseline="0" dirty="0" err="1" smtClean="0"/>
              <a:t>set</a:t>
            </a:r>
            <a:r>
              <a:rPr lang="de-DE" baseline="0" dirty="0" smtClean="0"/>
              <a:t> </a:t>
            </a:r>
            <a:r>
              <a:rPr lang="de-DE" baseline="0" dirty="0" err="1" smtClean="0"/>
              <a:t>of</a:t>
            </a:r>
            <a:r>
              <a:rPr lang="de-DE" baseline="0" dirty="0" smtClean="0"/>
              <a:t> </a:t>
            </a:r>
            <a:r>
              <a:rPr lang="de-DE" baseline="0" dirty="0" err="1" smtClean="0"/>
              <a:t>test</a:t>
            </a:r>
            <a:r>
              <a:rPr lang="de-DE" baseline="0" dirty="0" smtClean="0"/>
              <a:t> </a:t>
            </a:r>
            <a:r>
              <a:rPr lang="de-DE" baseline="0" dirty="0" err="1" smtClean="0"/>
              <a:t>cases</a:t>
            </a:r>
            <a:r>
              <a:rPr lang="de-DE" baseline="0" dirty="0" smtClean="0"/>
              <a:t>, a </a:t>
            </a:r>
            <a:r>
              <a:rPr lang="de-DE" baseline="0" dirty="0" err="1" smtClean="0"/>
              <a:t>test</a:t>
            </a:r>
            <a:r>
              <a:rPr lang="de-DE" baseline="0" dirty="0" smtClean="0"/>
              <a:t> </a:t>
            </a:r>
            <a:r>
              <a:rPr lang="de-DE" baseline="0" dirty="0" err="1" smtClean="0"/>
              <a:t>suite</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to</a:t>
            </a:r>
            <a:r>
              <a:rPr lang="de-DE" baseline="0" dirty="0" smtClean="0"/>
              <a:t> </a:t>
            </a:r>
          </a:p>
          <a:p>
            <a:pPr marL="185766" indent="-185766">
              <a:buFont typeface="Arial" panose="020B0604020202020204" pitchFamily="34" charset="0"/>
              <a:buChar char="•"/>
            </a:pPr>
            <a:r>
              <a:rPr lang="de-DE" baseline="0" dirty="0" smtClean="0"/>
              <a:t>First: </a:t>
            </a:r>
            <a:r>
              <a:rPr lang="de-DE" baseline="0" dirty="0" err="1" smtClean="0"/>
              <a:t>evaluate</a:t>
            </a:r>
            <a:r>
              <a:rPr lang="de-DE" baseline="0" dirty="0" smtClean="0"/>
              <a:t> </a:t>
            </a:r>
            <a:r>
              <a:rPr lang="de-DE" baseline="0" dirty="0" err="1" smtClean="0"/>
              <a:t>each</a:t>
            </a:r>
            <a:r>
              <a:rPr lang="de-DE" baseline="0" dirty="0" smtClean="0"/>
              <a:t> </a:t>
            </a:r>
            <a:r>
              <a:rPr lang="de-DE" baseline="0" dirty="0" err="1" smtClean="0"/>
              <a:t>test</a:t>
            </a:r>
            <a:r>
              <a:rPr lang="de-DE" baseline="0" dirty="0" smtClean="0"/>
              <a:t> </a:t>
            </a:r>
            <a:r>
              <a:rPr lang="de-DE" baseline="0" dirty="0" err="1" smtClean="0"/>
              <a:t>case</a:t>
            </a:r>
            <a:r>
              <a:rPr lang="de-DE" baseline="0" dirty="0" smtClean="0"/>
              <a:t> </a:t>
            </a:r>
            <a:r>
              <a:rPr lang="de-DE" baseline="0" dirty="0" err="1" smtClean="0"/>
              <a:t>for</a:t>
            </a:r>
            <a:r>
              <a:rPr lang="de-DE" baseline="0" dirty="0" smtClean="0"/>
              <a:t> </a:t>
            </a:r>
            <a:r>
              <a:rPr lang="de-DE" baseline="0" dirty="0" err="1" smtClean="0"/>
              <a:t>each</a:t>
            </a:r>
            <a:r>
              <a:rPr lang="de-DE" baseline="0" dirty="0" smtClean="0"/>
              <a:t> </a:t>
            </a:r>
            <a:r>
              <a:rPr lang="de-DE" baseline="0" dirty="0" err="1" smtClean="0"/>
              <a:t>mutant</a:t>
            </a:r>
            <a:r>
              <a:rPr lang="de-DE" baseline="0" dirty="0" smtClean="0"/>
              <a:t> </a:t>
            </a:r>
            <a:r>
              <a:rPr lang="de-DE" baseline="0" dirty="0" err="1" smtClean="0"/>
              <a:t>leading</a:t>
            </a:r>
            <a:r>
              <a:rPr lang="de-DE" baseline="0" dirty="0" smtClean="0"/>
              <a:t> </a:t>
            </a:r>
            <a:r>
              <a:rPr lang="de-DE" baseline="0" dirty="0" err="1" smtClean="0"/>
              <a:t>to</a:t>
            </a:r>
            <a:r>
              <a:rPr lang="de-DE" baseline="0" dirty="0" smtClean="0"/>
              <a:t> a</a:t>
            </a:r>
          </a:p>
          <a:p>
            <a:pPr marL="185766" indent="-185766">
              <a:buFont typeface="Arial" panose="020B0604020202020204" pitchFamily="34" charset="0"/>
              <a:buChar char="•"/>
            </a:pPr>
            <a:r>
              <a:rPr lang="de-DE" baseline="0" dirty="0" smtClean="0"/>
              <a:t>Killing </a:t>
            </a:r>
            <a:r>
              <a:rPr lang="de-DE" baseline="0" dirty="0" err="1" smtClean="0"/>
              <a:t>set</a:t>
            </a:r>
            <a:r>
              <a:rPr lang="de-DE" baseline="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union</a:t>
            </a:r>
            <a:r>
              <a:rPr lang="de-DE" baseline="0" dirty="0" smtClean="0"/>
              <a:t> </a:t>
            </a:r>
            <a:r>
              <a:rPr lang="de-DE" baseline="0" dirty="0" err="1" smtClean="0"/>
              <a:t>of</a:t>
            </a:r>
            <a:r>
              <a:rPr lang="de-DE" baseline="0" dirty="0" smtClean="0"/>
              <a:t> all </a:t>
            </a:r>
            <a:r>
              <a:rPr lang="de-DE" baseline="0" dirty="0" err="1" smtClean="0"/>
              <a:t>killed</a:t>
            </a:r>
            <a:r>
              <a:rPr lang="de-DE" baseline="0" dirty="0" smtClean="0"/>
              <a:t> </a:t>
            </a:r>
            <a:r>
              <a:rPr lang="de-DE" baseline="0" dirty="0" err="1" smtClean="0"/>
              <a:t>mutants</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7</a:t>
            </a:fld>
            <a:endParaRPr lang="de-DE"/>
          </a:p>
        </p:txBody>
      </p:sp>
    </p:spTree>
    <p:extLst>
      <p:ext uri="{BB962C8B-B14F-4D97-AF65-F5344CB8AC3E}">
        <p14:creationId xmlns:p14="http://schemas.microsoft.com/office/powerpoint/2010/main" val="774427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a:buFont typeface="Arial" panose="020B0604020202020204" pitchFamily="34" charset="0"/>
              <a:buChar char="•"/>
            </a:pPr>
            <a:r>
              <a:rPr lang="en-US" baseline="0" dirty="0" smtClean="0"/>
              <a:t>There are traditionally 2 hypotheses in mutation testing</a:t>
            </a:r>
          </a:p>
          <a:p>
            <a:pPr marL="185766" indent="-185766">
              <a:buFont typeface="Arial" panose="020B0604020202020204" pitchFamily="34" charset="0"/>
              <a:buChar char="•"/>
            </a:pPr>
            <a:r>
              <a:rPr lang="en-US" baseline="0" dirty="0" smtClean="0"/>
              <a:t>First: The programmer will not fully fail – we do not have to consider weird combinations</a:t>
            </a:r>
          </a:p>
          <a:p>
            <a:pPr marL="185766" indent="-185766">
              <a:buFont typeface="Arial" panose="020B0604020202020204" pitchFamily="34" charset="0"/>
              <a:buChar char="•"/>
            </a:pPr>
            <a:r>
              <a:rPr lang="en-US" baseline="0" dirty="0" smtClean="0"/>
              <a:t>Second: revealing one error – i.e., FOM will mostly suffice, as higher order mutants, i.e., combinations </a:t>
            </a:r>
            <a:r>
              <a:rPr lang="en-US" baseline="0" dirty="0" err="1" smtClean="0"/>
              <a:t>aint</a:t>
            </a:r>
            <a:r>
              <a:rPr lang="en-US" baseline="0" dirty="0" smtClean="0"/>
              <a:t> reachable then.</a:t>
            </a:r>
          </a:p>
          <a:p>
            <a:pPr marL="185766" indent="-185766">
              <a:buFont typeface="Arial" panose="020B0604020202020204" pitchFamily="34" charset="0"/>
              <a:buChar char="•"/>
            </a:pPr>
            <a:r>
              <a:rPr lang="en-US" baseline="0" dirty="0" smtClean="0"/>
              <a:t>Both hypotheses thus suggest that we can normally concentrate on obvious patterns of FOM and do not have to consider HOMs. </a:t>
            </a:r>
          </a:p>
          <a:p>
            <a:endParaRPr lang="de-DE" dirty="0" smtClean="0"/>
          </a:p>
        </p:txBody>
      </p:sp>
      <p:sp>
        <p:nvSpPr>
          <p:cNvPr id="4" name="Foliennummernplatzhalter 3"/>
          <p:cNvSpPr>
            <a:spLocks noGrp="1"/>
          </p:cNvSpPr>
          <p:nvPr>
            <p:ph type="sldNum" sz="quarter" idx="10"/>
          </p:nvPr>
        </p:nvSpPr>
        <p:spPr/>
        <p:txBody>
          <a:bodyPr/>
          <a:lstStyle/>
          <a:p>
            <a:fld id="{39679DA2-5959-4B24-8412-1EB0951B8A62}" type="slidenum">
              <a:rPr lang="de-DE" smtClean="0"/>
              <a:t>8</a:t>
            </a:fld>
            <a:endParaRPr lang="de-DE"/>
          </a:p>
        </p:txBody>
      </p:sp>
    </p:spTree>
    <p:extLst>
      <p:ext uri="{BB962C8B-B14F-4D97-AF65-F5344CB8AC3E}">
        <p14:creationId xmlns:p14="http://schemas.microsoft.com/office/powerpoint/2010/main" val="355099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Intro: </a:t>
            </a:r>
          </a:p>
          <a:p>
            <a:r>
              <a:rPr lang="de-DE" dirty="0" smtClean="0"/>
              <a:t>Bridge:</a:t>
            </a:r>
            <a:endParaRPr lang="de-DE" baseline="0" dirty="0" smtClean="0"/>
          </a:p>
          <a:p>
            <a:r>
              <a:rPr lang="de-DE" baseline="0" dirty="0" err="1" smtClean="0"/>
              <a:t>To</a:t>
            </a:r>
            <a:r>
              <a:rPr lang="de-DE" baseline="0" dirty="0" smtClean="0"/>
              <a:t> </a:t>
            </a:r>
            <a:r>
              <a:rPr lang="de-DE" baseline="0" dirty="0" err="1" smtClean="0"/>
              <a:t>apply</a:t>
            </a:r>
            <a:r>
              <a:rPr lang="de-DE" baseline="0" dirty="0" smtClean="0"/>
              <a:t> </a:t>
            </a:r>
            <a:r>
              <a:rPr lang="de-DE" baseline="0" dirty="0" err="1" smtClean="0"/>
              <a:t>this</a:t>
            </a:r>
            <a:r>
              <a:rPr lang="de-DE" baseline="0" dirty="0" smtClean="0"/>
              <a:t> </a:t>
            </a:r>
            <a:r>
              <a:rPr lang="de-DE" baseline="0" dirty="0" err="1" smtClean="0"/>
              <a:t>concept</a:t>
            </a:r>
            <a:r>
              <a:rPr lang="de-DE" baseline="0" dirty="0" smtClean="0"/>
              <a:t> </a:t>
            </a:r>
            <a:r>
              <a:rPr lang="de-DE" baseline="0" dirty="0" err="1" smtClean="0"/>
              <a:t>to</a:t>
            </a:r>
            <a:r>
              <a:rPr lang="de-DE" baseline="0" dirty="0" smtClean="0"/>
              <a:t> </a:t>
            </a:r>
            <a:r>
              <a:rPr lang="de-DE" baseline="0" dirty="0" err="1" smtClean="0"/>
              <a:t>our</a:t>
            </a:r>
            <a:r>
              <a:rPr lang="de-DE" baseline="0" dirty="0" smtClean="0"/>
              <a:t> </a:t>
            </a:r>
            <a:r>
              <a:rPr lang="de-DE" baseline="0" dirty="0" err="1" smtClean="0"/>
              <a:t>problem</a:t>
            </a:r>
            <a:r>
              <a:rPr lang="de-DE" baseline="0" dirty="0" smtClean="0"/>
              <a:t>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both</a:t>
            </a:r>
            <a:endParaRPr lang="de-DE" baseline="0" dirty="0" smtClean="0"/>
          </a:p>
          <a:p>
            <a:r>
              <a:rPr lang="de-DE" baseline="0" dirty="0" err="1" smtClean="0"/>
              <a:t>adequate</a:t>
            </a:r>
            <a:r>
              <a:rPr lang="de-DE" baseline="0" dirty="0" smtClean="0"/>
              <a:t> </a:t>
            </a:r>
            <a:r>
              <a:rPr lang="de-DE" baseline="0" dirty="0" err="1" smtClean="0"/>
              <a:t>mutation</a:t>
            </a:r>
            <a:r>
              <a:rPr lang="de-DE" baseline="0" dirty="0" smtClean="0"/>
              <a:t> </a:t>
            </a:r>
            <a:r>
              <a:rPr lang="de-DE" baseline="0" dirty="0" err="1" smtClean="0"/>
              <a:t>operators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SUT type </a:t>
            </a:r>
            <a:r>
              <a:rPr lang="de-DE" baseline="0" dirty="0" err="1" smtClean="0"/>
              <a:t>considered</a:t>
            </a:r>
            <a:r>
              <a:rPr lang="de-DE" baseline="0" dirty="0" smtClean="0"/>
              <a:t> </a:t>
            </a:r>
            <a:r>
              <a:rPr lang="de-DE" baseline="0" dirty="0" err="1" smtClean="0"/>
              <a:t>and</a:t>
            </a:r>
            <a:r>
              <a:rPr lang="de-DE" baseline="0" dirty="0" smtClean="0"/>
              <a:t> </a:t>
            </a:r>
          </a:p>
          <a:p>
            <a:r>
              <a:rPr lang="de-DE" baseline="0" dirty="0" smtClean="0"/>
              <a:t>a </a:t>
            </a:r>
            <a:r>
              <a:rPr lang="de-DE" baseline="0" dirty="0" err="1" smtClean="0"/>
              <a:t>method</a:t>
            </a:r>
            <a:r>
              <a:rPr lang="de-DE" baseline="0" dirty="0" smtClean="0"/>
              <a:t> </a:t>
            </a:r>
            <a:r>
              <a:rPr lang="de-DE" baseline="0" dirty="0" err="1" smtClean="0"/>
              <a:t>for</a:t>
            </a:r>
            <a:r>
              <a:rPr lang="de-DE" baseline="0" dirty="0" smtClean="0"/>
              <a:t> </a:t>
            </a:r>
            <a:r>
              <a:rPr lang="de-DE" baseline="0" dirty="0" err="1" smtClean="0"/>
              <a:t>determining</a:t>
            </a:r>
            <a:r>
              <a:rPr lang="de-DE" baseline="0" dirty="0" smtClean="0"/>
              <a:t> </a:t>
            </a:r>
            <a:r>
              <a:rPr lang="de-DE" baseline="0" dirty="0" err="1" smtClean="0"/>
              <a:t>the</a:t>
            </a:r>
            <a:r>
              <a:rPr lang="de-DE" baseline="0" dirty="0" smtClean="0"/>
              <a:t> </a:t>
            </a:r>
            <a:r>
              <a:rPr lang="de-DE" baseline="0" dirty="0" err="1" smtClean="0"/>
              <a:t>test</a:t>
            </a:r>
            <a:r>
              <a:rPr lang="de-DE" baseline="0" dirty="0" smtClean="0"/>
              <a:t> </a:t>
            </a:r>
            <a:r>
              <a:rPr lang="de-DE" baseline="0" dirty="0" err="1" smtClean="0"/>
              <a:t>cases</a:t>
            </a:r>
            <a:r>
              <a:rPr lang="de-DE" baseline="0" dirty="0" smtClean="0"/>
              <a:t> </a:t>
            </a:r>
          </a:p>
          <a:p>
            <a:endParaRPr lang="de-DE" baseline="0" dirty="0" smtClean="0"/>
          </a:p>
          <a:p>
            <a:r>
              <a:rPr lang="de-DE" baseline="0" dirty="0" err="1" smtClean="0"/>
              <a:t>to</a:t>
            </a:r>
            <a:r>
              <a:rPr lang="de-DE" baseline="0" dirty="0" smtClean="0"/>
              <a:t> </a:t>
            </a:r>
            <a:r>
              <a:rPr lang="de-DE" baseline="0" dirty="0" err="1" smtClean="0"/>
              <a:t>apply</a:t>
            </a:r>
            <a:r>
              <a:rPr lang="de-DE" baseline="0" dirty="0" smtClean="0"/>
              <a:t> </a:t>
            </a:r>
            <a:r>
              <a:rPr lang="de-DE" baseline="0" dirty="0" err="1" smtClean="0"/>
              <a:t>this</a:t>
            </a:r>
            <a:r>
              <a:rPr lang="de-DE" baseline="0" dirty="0" smtClean="0"/>
              <a:t> </a:t>
            </a:r>
            <a:r>
              <a:rPr lang="de-DE" baseline="0" dirty="0" err="1" smtClean="0"/>
              <a:t>TSr</a:t>
            </a:r>
            <a:r>
              <a:rPr lang="de-DE" baseline="0" dirty="0" smtClean="0"/>
              <a:t> </a:t>
            </a:r>
            <a:r>
              <a:rPr lang="de-DE" baseline="0" dirty="0" err="1" smtClean="0"/>
              <a:t>for</a:t>
            </a:r>
            <a:r>
              <a:rPr lang="de-DE" baseline="0" dirty="0" smtClean="0"/>
              <a:t> SO </a:t>
            </a:r>
            <a:r>
              <a:rPr lang="de-DE" baseline="0" dirty="0" err="1" smtClean="0"/>
              <a:t>systems</a:t>
            </a:r>
            <a:r>
              <a:rPr lang="de-DE" baseline="0" dirty="0" smtClean="0"/>
              <a:t>? </a:t>
            </a:r>
            <a:r>
              <a:rPr lang="de-DE" baseline="0" dirty="0" err="1" smtClean="0"/>
              <a:t>and</a:t>
            </a:r>
            <a:r>
              <a:rPr lang="de-DE" baseline="0" dirty="0" smtClean="0"/>
              <a:t> </a:t>
            </a:r>
            <a:r>
              <a:rPr lang="de-DE" baseline="0" dirty="0" err="1" smtClean="0"/>
              <a:t>how</a:t>
            </a:r>
            <a:r>
              <a:rPr lang="de-DE" baseline="0" dirty="0" smtClean="0"/>
              <a:t> </a:t>
            </a:r>
            <a:r>
              <a:rPr lang="de-DE" baseline="0" dirty="0" err="1" smtClean="0"/>
              <a:t>to</a:t>
            </a:r>
            <a:r>
              <a:rPr lang="de-DE" baseline="0" dirty="0" smtClean="0"/>
              <a:t> find </a:t>
            </a:r>
            <a:r>
              <a:rPr lang="de-DE" baseline="0" dirty="0" err="1" smtClean="0"/>
              <a:t>the</a:t>
            </a:r>
            <a:r>
              <a:rPr lang="de-DE" baseline="0" dirty="0" smtClean="0"/>
              <a:t> optimal </a:t>
            </a:r>
            <a:r>
              <a:rPr lang="de-DE" baseline="0" dirty="0" err="1" smtClean="0"/>
              <a:t>subset</a:t>
            </a:r>
            <a:r>
              <a:rPr lang="de-DE" baseline="0" dirty="0" smtClean="0"/>
              <a:t> w.r.t. </a:t>
            </a:r>
            <a:r>
              <a:rPr lang="de-DE" baseline="0" dirty="0" err="1" smtClean="0"/>
              <a:t>the</a:t>
            </a:r>
            <a:r>
              <a:rPr lang="de-DE" baseline="0" dirty="0" smtClean="0"/>
              <a:t> </a:t>
            </a:r>
            <a:r>
              <a:rPr lang="de-DE" baseline="0" dirty="0" err="1" smtClean="0"/>
              <a:t>mutation</a:t>
            </a:r>
            <a:r>
              <a:rPr lang="de-DE" baseline="0" dirty="0" smtClean="0"/>
              <a:t> score / </a:t>
            </a:r>
            <a:r>
              <a:rPr lang="de-DE" baseline="0" dirty="0" err="1" smtClean="0"/>
              <a:t>coverage</a:t>
            </a:r>
            <a:r>
              <a:rPr lang="de-DE" baseline="0" dirty="0" smtClean="0"/>
              <a:t>? &lt;-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mutation</a:t>
            </a:r>
            <a:r>
              <a:rPr lang="de-DE" baseline="0" dirty="0" smtClean="0"/>
              <a:t> </a:t>
            </a:r>
            <a:r>
              <a:rPr lang="de-DE" baseline="0" dirty="0" err="1" smtClean="0"/>
              <a:t>operators</a:t>
            </a:r>
            <a:r>
              <a:rPr lang="de-DE" baseline="0" dirty="0" smtClean="0"/>
              <a:t> </a:t>
            </a:r>
            <a:r>
              <a:rPr lang="de-DE" baseline="0" dirty="0" err="1" smtClean="0"/>
              <a:t>and</a:t>
            </a:r>
            <a:r>
              <a:rPr lang="de-DE" baseline="0" dirty="0" smtClean="0"/>
              <a:t> </a:t>
            </a:r>
            <a:r>
              <a:rPr lang="de-DE" baseline="0" dirty="0" err="1" smtClean="0"/>
              <a:t>we</a:t>
            </a:r>
            <a:r>
              <a:rPr lang="de-DE" baseline="0" dirty="0" smtClean="0"/>
              <a:t> </a:t>
            </a:r>
            <a:r>
              <a:rPr lang="de-DE" baseline="0" dirty="0" err="1" smtClean="0"/>
              <a:t>try</a:t>
            </a:r>
            <a:r>
              <a:rPr lang="de-DE" baseline="0" dirty="0" smtClean="0"/>
              <a:t> </a:t>
            </a:r>
            <a:r>
              <a:rPr lang="de-DE" baseline="0" dirty="0" err="1" smtClean="0"/>
              <a:t>to</a:t>
            </a:r>
            <a:r>
              <a:rPr lang="de-DE" baseline="0" dirty="0" smtClean="0"/>
              <a:t> </a:t>
            </a:r>
            <a:r>
              <a:rPr lang="de-DE" baseline="0" dirty="0" err="1" smtClean="0"/>
              <a:t>solve</a:t>
            </a:r>
            <a:r>
              <a:rPr lang="de-DE" baseline="0" dirty="0" smtClean="0"/>
              <a:t> </a:t>
            </a:r>
            <a:r>
              <a:rPr lang="de-DE" baseline="0" dirty="0" err="1" smtClean="0"/>
              <a:t>this</a:t>
            </a:r>
            <a:r>
              <a:rPr lang="de-DE" baseline="0" dirty="0" smtClean="0"/>
              <a:t> </a:t>
            </a:r>
            <a:r>
              <a:rPr lang="de-DE" baseline="0" dirty="0" err="1" smtClean="0"/>
              <a:t>by</a:t>
            </a:r>
            <a:r>
              <a:rPr lang="de-DE" baseline="0" dirty="0" smtClean="0"/>
              <a:t> </a:t>
            </a:r>
            <a:r>
              <a:rPr lang="de-DE" baseline="0" dirty="0" err="1" smtClean="0"/>
              <a:t>rewording</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39679DA2-5959-4B24-8412-1EB0951B8A62}" type="slidenum">
              <a:rPr lang="de-DE" smtClean="0"/>
              <a:t>9</a:t>
            </a:fld>
            <a:endParaRPr lang="de-DE"/>
          </a:p>
        </p:txBody>
      </p:sp>
    </p:spTree>
    <p:extLst>
      <p:ext uri="{BB962C8B-B14F-4D97-AF65-F5344CB8AC3E}">
        <p14:creationId xmlns:p14="http://schemas.microsoft.com/office/powerpoint/2010/main" val="128868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662429B-6B3B-4432-87E6-490A8418DE2A}" type="datetime1">
              <a:rPr lang="de-DE" smtClean="0"/>
              <a:t>28.05.2018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7A230D6-15B1-493D-97B8-047FCCA8A2D5}" type="slidenum">
              <a:rPr lang="de-DE" smtClean="0"/>
              <a:t>‹Nr.›</a:t>
            </a:fld>
            <a:endParaRPr lang="de-DE"/>
          </a:p>
        </p:txBody>
      </p:sp>
    </p:spTree>
    <p:extLst>
      <p:ext uri="{BB962C8B-B14F-4D97-AF65-F5344CB8AC3E}">
        <p14:creationId xmlns:p14="http://schemas.microsoft.com/office/powerpoint/2010/main" val="100549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52F3805-B2F9-4BB5-B0FA-70B3C5A6BB76}" type="datetime1">
              <a:rPr lang="de-DE" smtClean="0"/>
              <a:t>28.05.2018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7A230D6-15B1-493D-97B8-047FCCA8A2D5}" type="slidenum">
              <a:rPr lang="de-DE" smtClean="0"/>
              <a:t>‹Nr.›</a:t>
            </a:fld>
            <a:endParaRPr lang="de-DE"/>
          </a:p>
        </p:txBody>
      </p:sp>
    </p:spTree>
    <p:extLst>
      <p:ext uri="{BB962C8B-B14F-4D97-AF65-F5344CB8AC3E}">
        <p14:creationId xmlns:p14="http://schemas.microsoft.com/office/powerpoint/2010/main" val="181984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F0576DB-0574-41BF-A933-5A6A55F63727}" type="datetime1">
              <a:rPr lang="de-DE" smtClean="0"/>
              <a:t>28.05.2018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7A230D6-15B1-493D-97B8-047FCCA8A2D5}" type="slidenum">
              <a:rPr lang="de-DE" smtClean="0"/>
              <a:t>‹Nr.›</a:t>
            </a:fld>
            <a:endParaRPr lang="de-DE"/>
          </a:p>
        </p:txBody>
      </p:sp>
    </p:spTree>
    <p:extLst>
      <p:ext uri="{BB962C8B-B14F-4D97-AF65-F5344CB8AC3E}">
        <p14:creationId xmlns:p14="http://schemas.microsoft.com/office/powerpoint/2010/main" val="66958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A69A6C9-FB20-46FA-89BD-00A9D0A3D677}" type="datetime1">
              <a:rPr lang="de-DE" smtClean="0"/>
              <a:t>28.05.2018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7A230D6-15B1-493D-97B8-047FCCA8A2D5}" type="slidenum">
              <a:rPr lang="de-DE" smtClean="0"/>
              <a:t>‹Nr.›</a:t>
            </a:fld>
            <a:endParaRPr lang="de-DE"/>
          </a:p>
        </p:txBody>
      </p:sp>
    </p:spTree>
    <p:extLst>
      <p:ext uri="{BB962C8B-B14F-4D97-AF65-F5344CB8AC3E}">
        <p14:creationId xmlns:p14="http://schemas.microsoft.com/office/powerpoint/2010/main" val="351714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2F6626BA-959C-4162-BB74-150B8E953BDB}" type="datetime1">
              <a:rPr lang="de-DE" smtClean="0"/>
              <a:t>28.05.2018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7A230D6-15B1-493D-97B8-047FCCA8A2D5}" type="slidenum">
              <a:rPr lang="de-DE" smtClean="0"/>
              <a:t>‹Nr.›</a:t>
            </a:fld>
            <a:endParaRPr lang="de-DE"/>
          </a:p>
        </p:txBody>
      </p:sp>
    </p:spTree>
    <p:extLst>
      <p:ext uri="{BB962C8B-B14F-4D97-AF65-F5344CB8AC3E}">
        <p14:creationId xmlns:p14="http://schemas.microsoft.com/office/powerpoint/2010/main" val="146567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DF4DD9D-AEC7-40AF-895D-559E9621F9BA}" type="datetime1">
              <a:rPr lang="de-DE" smtClean="0"/>
              <a:t>28.05.2018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7A230D6-15B1-493D-97B8-047FCCA8A2D5}" type="slidenum">
              <a:rPr lang="de-DE" smtClean="0"/>
              <a:t>‹Nr.›</a:t>
            </a:fld>
            <a:endParaRPr lang="de-DE"/>
          </a:p>
        </p:txBody>
      </p:sp>
    </p:spTree>
    <p:extLst>
      <p:ext uri="{BB962C8B-B14F-4D97-AF65-F5344CB8AC3E}">
        <p14:creationId xmlns:p14="http://schemas.microsoft.com/office/powerpoint/2010/main" val="2458131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E175554-9341-4499-A5F7-F4EB0CF5240C}" type="datetime1">
              <a:rPr lang="de-DE" smtClean="0"/>
              <a:t>28.05.2018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7A230D6-15B1-493D-97B8-047FCCA8A2D5}" type="slidenum">
              <a:rPr lang="de-DE" smtClean="0"/>
              <a:t>‹Nr.›</a:t>
            </a:fld>
            <a:endParaRPr lang="de-DE"/>
          </a:p>
        </p:txBody>
      </p:sp>
    </p:spTree>
    <p:extLst>
      <p:ext uri="{BB962C8B-B14F-4D97-AF65-F5344CB8AC3E}">
        <p14:creationId xmlns:p14="http://schemas.microsoft.com/office/powerpoint/2010/main" val="128137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BA2B851-04B0-4B01-9CEB-71009FBAD7A0}" type="datetime1">
              <a:rPr lang="de-DE" smtClean="0"/>
              <a:t>28.05.2018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7A230D6-15B1-493D-97B8-047FCCA8A2D5}" type="slidenum">
              <a:rPr lang="de-DE" smtClean="0"/>
              <a:t>‹Nr.›</a:t>
            </a:fld>
            <a:endParaRPr lang="de-DE"/>
          </a:p>
        </p:txBody>
      </p:sp>
    </p:spTree>
    <p:extLst>
      <p:ext uri="{BB962C8B-B14F-4D97-AF65-F5344CB8AC3E}">
        <p14:creationId xmlns:p14="http://schemas.microsoft.com/office/powerpoint/2010/main" val="2748734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E095DC5-0FCB-4072-A22A-6D52CB98D38C}" type="datetime1">
              <a:rPr lang="de-DE" smtClean="0"/>
              <a:t>28.05.2018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7A230D6-15B1-493D-97B8-047FCCA8A2D5}" type="slidenum">
              <a:rPr lang="de-DE" smtClean="0"/>
              <a:t>‹Nr.›</a:t>
            </a:fld>
            <a:endParaRPr lang="de-DE"/>
          </a:p>
        </p:txBody>
      </p:sp>
    </p:spTree>
    <p:extLst>
      <p:ext uri="{BB962C8B-B14F-4D97-AF65-F5344CB8AC3E}">
        <p14:creationId xmlns:p14="http://schemas.microsoft.com/office/powerpoint/2010/main" val="211735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ACBDFB59-DD1B-43E6-AC4D-27B76AFEFB4F}" type="datetime1">
              <a:rPr lang="de-DE" smtClean="0"/>
              <a:t>28.05.2018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7A230D6-15B1-493D-97B8-047FCCA8A2D5}" type="slidenum">
              <a:rPr lang="de-DE" smtClean="0"/>
              <a:t>‹Nr.›</a:t>
            </a:fld>
            <a:endParaRPr lang="de-DE"/>
          </a:p>
        </p:txBody>
      </p:sp>
    </p:spTree>
    <p:extLst>
      <p:ext uri="{BB962C8B-B14F-4D97-AF65-F5344CB8AC3E}">
        <p14:creationId xmlns:p14="http://schemas.microsoft.com/office/powerpoint/2010/main" val="379268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F0259E04-A6D9-4207-84E6-0FDB55D37400}" type="datetime1">
              <a:rPr lang="de-DE" smtClean="0"/>
              <a:t>28.05.2018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7A230D6-15B1-493D-97B8-047FCCA8A2D5}" type="slidenum">
              <a:rPr lang="de-DE" smtClean="0"/>
              <a:t>‹Nr.›</a:t>
            </a:fld>
            <a:endParaRPr lang="de-DE"/>
          </a:p>
        </p:txBody>
      </p:sp>
    </p:spTree>
    <p:extLst>
      <p:ext uri="{BB962C8B-B14F-4D97-AF65-F5344CB8AC3E}">
        <p14:creationId xmlns:p14="http://schemas.microsoft.com/office/powerpoint/2010/main" val="198592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A5A83-21FD-476E-BB0B-DCEAAFCF582B}" type="datetime1">
              <a:rPr lang="de-DE" smtClean="0"/>
              <a:t>28.05.2018</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230D6-15B1-493D-97B8-047FCCA8A2D5}" type="slidenum">
              <a:rPr lang="de-DE" smtClean="0"/>
              <a:t>‹Nr.›</a:t>
            </a:fld>
            <a:endParaRPr lang="de-DE"/>
          </a:p>
        </p:txBody>
      </p:sp>
    </p:spTree>
    <p:extLst>
      <p:ext uri="{BB962C8B-B14F-4D97-AF65-F5344CB8AC3E}">
        <p14:creationId xmlns:p14="http://schemas.microsoft.com/office/powerpoint/2010/main" val="2309780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11"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11"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1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1.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customXml" Target="../../customXml/item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customXml" Target="../../customXml/item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sz="3600" dirty="0" smtClean="0"/>
              <a:t>Test Suite </a:t>
            </a:r>
            <a:r>
              <a:rPr lang="de-DE" sz="3600" dirty="0" err="1" smtClean="0"/>
              <a:t>Reduction</a:t>
            </a:r>
            <a:r>
              <a:rPr lang="de-DE" sz="3600" dirty="0" smtClean="0"/>
              <a:t> </a:t>
            </a:r>
            <a:r>
              <a:rPr lang="de-DE" sz="3600" dirty="0" err="1" smtClean="0"/>
              <a:t>for</a:t>
            </a:r>
            <a:r>
              <a:rPr lang="de-DE" sz="3600" dirty="0" smtClean="0"/>
              <a:t> </a:t>
            </a:r>
            <a:r>
              <a:rPr lang="de-DE" sz="3600" dirty="0" err="1" smtClean="0"/>
              <a:t>Self-organizing</a:t>
            </a:r>
            <a:r>
              <a:rPr lang="de-DE" sz="3600" dirty="0" smtClean="0"/>
              <a:t> Systems: A Mutation-</a:t>
            </a:r>
            <a:r>
              <a:rPr lang="de-DE" sz="3600" dirty="0" err="1" smtClean="0"/>
              <a:t>based</a:t>
            </a:r>
            <a:r>
              <a:rPr lang="de-DE" sz="3600" dirty="0" smtClean="0"/>
              <a:t> Approach</a:t>
            </a:r>
            <a:endParaRPr lang="de-DE" sz="3600" dirty="0"/>
          </a:p>
        </p:txBody>
      </p:sp>
      <p:sp>
        <p:nvSpPr>
          <p:cNvPr id="3" name="Untertitel 2"/>
          <p:cNvSpPr>
            <a:spLocks noGrp="1"/>
          </p:cNvSpPr>
          <p:nvPr>
            <p:ph type="subTitle" idx="1"/>
          </p:nvPr>
        </p:nvSpPr>
        <p:spPr>
          <a:xfrm>
            <a:off x="1523999" y="3602038"/>
            <a:ext cx="9429881" cy="1655762"/>
          </a:xfrm>
        </p:spPr>
        <p:txBody>
          <a:bodyPr>
            <a:normAutofit/>
          </a:bodyPr>
          <a:lstStyle/>
          <a:p>
            <a:r>
              <a:rPr lang="de-DE" sz="2000" u="sng" dirty="0" smtClean="0"/>
              <a:t>André Reichstaller</a:t>
            </a:r>
            <a:r>
              <a:rPr lang="de-DE" sz="2000" dirty="0" smtClean="0"/>
              <a:t>, Benedikt Eberhardinger, Hella Ponsar, Alexander Knapp, Wolfgang Reif</a:t>
            </a:r>
          </a:p>
          <a:p>
            <a:r>
              <a:rPr lang="de-DE" sz="2000" dirty="0" smtClean="0"/>
              <a:t>Software &amp; Systems Engineering, Universität Augsburg</a:t>
            </a:r>
            <a:endParaRPr lang="de-DE" sz="2000" dirty="0"/>
          </a:p>
        </p:txBody>
      </p:sp>
      <p:sp>
        <p:nvSpPr>
          <p:cNvPr id="6" name="Foliennummernplatzhalter 5"/>
          <p:cNvSpPr>
            <a:spLocks noGrp="1"/>
          </p:cNvSpPr>
          <p:nvPr>
            <p:ph type="sldNum" sz="quarter" idx="12"/>
          </p:nvPr>
        </p:nvSpPr>
        <p:spPr/>
        <p:txBody>
          <a:bodyPr/>
          <a:lstStyle/>
          <a:p>
            <a:fld id="{A7A230D6-15B1-493D-97B8-047FCCA8A2D5}" type="slidenum">
              <a:rPr lang="de-DE" smtClean="0"/>
              <a:t>1</a:t>
            </a:fld>
            <a:endParaRPr lang="de-DE"/>
          </a:p>
        </p:txBody>
      </p:sp>
    </p:spTree>
    <p:extLst>
      <p:ext uri="{BB962C8B-B14F-4D97-AF65-F5344CB8AC3E}">
        <p14:creationId xmlns:p14="http://schemas.microsoft.com/office/powerpoint/2010/main" val="823671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Mutation Operators</a:t>
            </a:r>
            <a:endParaRPr lang="de-DE" dirty="0"/>
          </a:p>
        </p:txBody>
      </p:sp>
      <p:cxnSp>
        <p:nvCxnSpPr>
          <p:cNvPr id="61" name="Gerade Verbindung mit Pfeil 60"/>
          <p:cNvCxnSpPr/>
          <p:nvPr/>
        </p:nvCxnSpPr>
        <p:spPr>
          <a:xfrm flipH="1">
            <a:off x="2814918" y="-125506"/>
            <a:ext cx="138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0" name="Gruppieren 119"/>
          <p:cNvGrpSpPr/>
          <p:nvPr/>
        </p:nvGrpSpPr>
        <p:grpSpPr>
          <a:xfrm>
            <a:off x="652824" y="1615535"/>
            <a:ext cx="11288164" cy="4807216"/>
            <a:chOff x="382493" y="1591629"/>
            <a:chExt cx="11288164" cy="4807216"/>
          </a:xfrm>
        </p:grpSpPr>
        <p:sp>
          <p:nvSpPr>
            <p:cNvPr id="51" name="Abgerundetes Rechteck 50"/>
            <p:cNvSpPr/>
            <p:nvPr/>
          </p:nvSpPr>
          <p:spPr>
            <a:xfrm>
              <a:off x="382494" y="4224655"/>
              <a:ext cx="11288163" cy="968898"/>
            </a:xfrm>
            <a:prstGeom prst="round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err="1" smtClean="0"/>
                <a:t>Mutants</a:t>
              </a:r>
              <a:endParaRPr lang="de-DE" dirty="0"/>
            </a:p>
          </p:txBody>
        </p:sp>
        <p:sp>
          <p:nvSpPr>
            <p:cNvPr id="46" name="Abgerundetes Rechteck 45"/>
            <p:cNvSpPr/>
            <p:nvPr/>
          </p:nvSpPr>
          <p:spPr>
            <a:xfrm>
              <a:off x="382493" y="2767105"/>
              <a:ext cx="11288163" cy="950097"/>
            </a:xfrm>
            <a:prstGeom prst="roundRect">
              <a:avLst/>
            </a:prstGeom>
            <a:solidFill>
              <a:schemeClr val="bg1">
                <a:lumMod val="65000"/>
                <a:alpha val="5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Mutation</a:t>
              </a:r>
            </a:p>
            <a:p>
              <a:r>
                <a:rPr lang="de-DE" dirty="0" smtClean="0"/>
                <a:t>Operators</a:t>
              </a:r>
              <a:endParaRPr lang="de-DE" dirty="0"/>
            </a:p>
          </p:txBody>
        </p:sp>
        <p:grpSp>
          <p:nvGrpSpPr>
            <p:cNvPr id="94" name="Gruppieren 93"/>
            <p:cNvGrpSpPr/>
            <p:nvPr/>
          </p:nvGrpSpPr>
          <p:grpSpPr>
            <a:xfrm>
              <a:off x="1804139" y="1591629"/>
              <a:ext cx="4249996" cy="4807216"/>
              <a:chOff x="1320045" y="1579676"/>
              <a:chExt cx="4249996" cy="4807216"/>
            </a:xfrm>
          </p:grpSpPr>
          <p:sp>
            <p:nvSpPr>
              <p:cNvPr id="5" name="Gefaltete Ecke 4"/>
              <p:cNvSpPr/>
              <p:nvPr/>
            </p:nvSpPr>
            <p:spPr>
              <a:xfrm>
                <a:off x="2866851" y="1579676"/>
                <a:ext cx="1217274" cy="713522"/>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Reference Version</a:t>
                </a:r>
                <a:endParaRPr lang="de-DE" dirty="0"/>
              </a:p>
            </p:txBody>
          </p:sp>
          <p:sp>
            <p:nvSpPr>
              <p:cNvPr id="22" name="Gefaltete Ecke 21"/>
              <p:cNvSpPr/>
              <p:nvPr/>
            </p:nvSpPr>
            <p:spPr>
              <a:xfrm>
                <a:off x="2866851" y="4399424"/>
                <a:ext cx="1217273"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2</a:t>
                </a:r>
                <a:endParaRPr lang="de-DE" dirty="0"/>
              </a:p>
            </p:txBody>
          </p:sp>
          <p:sp>
            <p:nvSpPr>
              <p:cNvPr id="25" name="Gefaltete Ecke 24"/>
              <p:cNvSpPr/>
              <p:nvPr/>
            </p:nvSpPr>
            <p:spPr>
              <a:xfrm>
                <a:off x="1320045" y="4399424"/>
                <a:ext cx="1134520"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1</a:t>
                </a:r>
                <a:endParaRPr lang="de-DE" dirty="0"/>
              </a:p>
            </p:txBody>
          </p:sp>
          <p:sp>
            <p:nvSpPr>
              <p:cNvPr id="45" name="Gefaltete Ecke 44"/>
              <p:cNvSpPr/>
              <p:nvPr/>
            </p:nvSpPr>
            <p:spPr>
              <a:xfrm>
                <a:off x="4368461" y="4399424"/>
                <a:ext cx="1201580" cy="561046"/>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3</a:t>
                </a:r>
                <a:endParaRPr lang="de-DE" dirty="0"/>
              </a:p>
            </p:txBody>
          </p:sp>
          <p:sp>
            <p:nvSpPr>
              <p:cNvPr id="48" name="Abgerundetes Rechteck 47"/>
              <p:cNvSpPr/>
              <p:nvPr/>
            </p:nvSpPr>
            <p:spPr>
              <a:xfrm>
                <a:off x="1433174" y="2982443"/>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MOP1</a:t>
                </a:r>
                <a:endParaRPr lang="de-DE" dirty="0"/>
              </a:p>
            </p:txBody>
          </p:sp>
          <p:sp>
            <p:nvSpPr>
              <p:cNvPr id="49" name="Abgerundetes Rechteck 48"/>
              <p:cNvSpPr/>
              <p:nvPr/>
            </p:nvSpPr>
            <p:spPr>
              <a:xfrm>
                <a:off x="3021358" y="2982441"/>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MOP2</a:t>
                </a:r>
                <a:endParaRPr lang="de-DE" dirty="0"/>
              </a:p>
            </p:txBody>
          </p:sp>
          <p:sp>
            <p:nvSpPr>
              <p:cNvPr id="50" name="Abgerundetes Rechteck 49"/>
              <p:cNvSpPr/>
              <p:nvPr/>
            </p:nvSpPr>
            <p:spPr>
              <a:xfrm>
                <a:off x="4515120" y="2982442"/>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MOP3</a:t>
                </a:r>
                <a:endParaRPr lang="de-DE" dirty="0"/>
              </a:p>
            </p:txBody>
          </p:sp>
          <p:cxnSp>
            <p:nvCxnSpPr>
              <p:cNvPr id="53" name="Gewinkelter Verbinder 52"/>
              <p:cNvCxnSpPr>
                <a:stCxn id="5" idx="2"/>
                <a:endCxn id="48" idx="0"/>
              </p:cNvCxnSpPr>
              <p:nvPr/>
            </p:nvCxnSpPr>
            <p:spPr>
              <a:xfrm rot="5400000">
                <a:off x="2336775" y="1843729"/>
                <a:ext cx="689245" cy="158818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a:stCxn id="48" idx="2"/>
                <a:endCxn id="25" idx="0"/>
              </p:cNvCxnSpPr>
              <p:nvPr/>
            </p:nvCxnSpPr>
            <p:spPr>
              <a:xfrm flipH="1">
                <a:off x="1887305" y="3489894"/>
                <a:ext cx="1" cy="9095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r Verbinder 57"/>
              <p:cNvCxnSpPr>
                <a:stCxn id="5" idx="2"/>
                <a:endCxn id="49" idx="0"/>
              </p:cNvCxnSpPr>
              <p:nvPr/>
            </p:nvCxnSpPr>
            <p:spPr>
              <a:xfrm>
                <a:off x="3475488" y="2293198"/>
                <a:ext cx="2" cy="6892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a:stCxn id="49" idx="2"/>
                <a:endCxn id="22" idx="0"/>
              </p:cNvCxnSpPr>
              <p:nvPr/>
            </p:nvCxnSpPr>
            <p:spPr>
              <a:xfrm flipH="1">
                <a:off x="3475488" y="3489892"/>
                <a:ext cx="2" cy="9095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winkelter Verbinder 66"/>
              <p:cNvCxnSpPr>
                <a:stCxn id="5" idx="2"/>
                <a:endCxn id="50" idx="0"/>
              </p:cNvCxnSpPr>
              <p:nvPr/>
            </p:nvCxnSpPr>
            <p:spPr>
              <a:xfrm rot="16200000" flipH="1">
                <a:off x="3877748" y="1890938"/>
                <a:ext cx="689244" cy="1493764"/>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a:stCxn id="50" idx="2"/>
                <a:endCxn id="45" idx="0"/>
              </p:cNvCxnSpPr>
              <p:nvPr/>
            </p:nvCxnSpPr>
            <p:spPr>
              <a:xfrm flipH="1">
                <a:off x="4969251" y="3489893"/>
                <a:ext cx="1" cy="9095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winkelter Verbinder 75"/>
              <p:cNvCxnSpPr>
                <a:stCxn id="28" idx="0"/>
                <a:endCxn id="25" idx="2"/>
              </p:cNvCxnSpPr>
              <p:nvPr/>
            </p:nvCxnSpPr>
            <p:spPr>
              <a:xfrm rot="16200000" flipV="1">
                <a:off x="2193713" y="4654064"/>
                <a:ext cx="969221" cy="1582036"/>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a:stCxn id="28" idx="0"/>
                <a:endCxn id="22" idx="2"/>
              </p:cNvCxnSpPr>
              <p:nvPr/>
            </p:nvCxnSpPr>
            <p:spPr>
              <a:xfrm flipV="1">
                <a:off x="3469341" y="4960471"/>
                <a:ext cx="6147" cy="9692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Gewinkelter Verbinder 79"/>
              <p:cNvCxnSpPr>
                <a:stCxn id="28" idx="0"/>
                <a:endCxn id="45" idx="2"/>
              </p:cNvCxnSpPr>
              <p:nvPr/>
            </p:nvCxnSpPr>
            <p:spPr>
              <a:xfrm rot="5400000" flipH="1" flipV="1">
                <a:off x="3734685" y="4695126"/>
                <a:ext cx="969222" cy="149991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2964329" y="5929692"/>
                <a:ext cx="1010023"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TC</a:t>
                </a:r>
                <a:endParaRPr lang="de-DE" dirty="0"/>
              </a:p>
            </p:txBody>
          </p:sp>
        </p:grpSp>
      </p:grpSp>
      <p:sp>
        <p:nvSpPr>
          <p:cNvPr id="122" name="Textfeld 121"/>
          <p:cNvSpPr txBox="1"/>
          <p:nvPr/>
        </p:nvSpPr>
        <p:spPr>
          <a:xfrm>
            <a:off x="6513326" y="3081393"/>
            <a:ext cx="5132479" cy="369332"/>
          </a:xfrm>
          <a:prstGeom prst="rect">
            <a:avLst/>
          </a:prstGeom>
          <a:noFill/>
        </p:spPr>
        <p:txBody>
          <a:bodyPr wrap="square" rtlCol="0">
            <a:spAutoFit/>
          </a:bodyPr>
          <a:lstStyle/>
          <a:p>
            <a:r>
              <a:rPr lang="en-US" dirty="0" smtClean="0"/>
              <a:t>Mutation operators mimic </a:t>
            </a:r>
            <a:r>
              <a:rPr lang="en-US" dirty="0"/>
              <a:t>particular, </a:t>
            </a:r>
            <a:r>
              <a:rPr lang="en-US" dirty="0" smtClean="0"/>
              <a:t>common errors</a:t>
            </a:r>
            <a:endParaRPr lang="de-DE" dirty="0"/>
          </a:p>
        </p:txBody>
      </p:sp>
      <p:sp>
        <p:nvSpPr>
          <p:cNvPr id="124" name="Textfeld 123"/>
          <p:cNvSpPr txBox="1"/>
          <p:nvPr/>
        </p:nvSpPr>
        <p:spPr>
          <a:xfrm>
            <a:off x="6513326" y="4392640"/>
            <a:ext cx="5512611" cy="646331"/>
          </a:xfrm>
          <a:prstGeom prst="rect">
            <a:avLst/>
          </a:prstGeom>
          <a:noFill/>
        </p:spPr>
        <p:txBody>
          <a:bodyPr wrap="square" rtlCol="0">
            <a:spAutoFit/>
          </a:bodyPr>
          <a:lstStyle/>
          <a:p>
            <a:r>
              <a:rPr lang="en-US" dirty="0" smtClean="0"/>
              <a:t>Mutants are </a:t>
            </a:r>
            <a:r>
              <a:rPr lang="en-US" dirty="0"/>
              <a:t>programs that simulate the effect</a:t>
            </a:r>
          </a:p>
          <a:p>
            <a:r>
              <a:rPr lang="en-US" dirty="0"/>
              <a:t>of introduced errors and thus potentially comprise faults.</a:t>
            </a:r>
            <a:endParaRPr lang="de-DE" dirty="0"/>
          </a:p>
        </p:txBody>
      </p:sp>
      <p:sp>
        <p:nvSpPr>
          <p:cNvPr id="33" name="Rechteck 32"/>
          <p:cNvSpPr/>
          <p:nvPr/>
        </p:nvSpPr>
        <p:spPr>
          <a:xfrm>
            <a:off x="3871154" y="6117951"/>
            <a:ext cx="1010023"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TC</a:t>
            </a:r>
            <a:endParaRPr lang="de-DE" dirty="0"/>
          </a:p>
        </p:txBody>
      </p:sp>
      <p:cxnSp>
        <p:nvCxnSpPr>
          <p:cNvPr id="34" name="Gewinkelter Verbinder 33"/>
          <p:cNvCxnSpPr>
            <a:stCxn id="33" idx="0"/>
          </p:cNvCxnSpPr>
          <p:nvPr/>
        </p:nvCxnSpPr>
        <p:spPr>
          <a:xfrm rot="16200000" flipV="1">
            <a:off x="3100538" y="4842323"/>
            <a:ext cx="969221" cy="1582036"/>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a:stCxn id="33" idx="0"/>
          </p:cNvCxnSpPr>
          <p:nvPr/>
        </p:nvCxnSpPr>
        <p:spPr>
          <a:xfrm flipV="1">
            <a:off x="4376166" y="5148730"/>
            <a:ext cx="6147" cy="9692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Gewinkelter Verbinder 35"/>
          <p:cNvCxnSpPr>
            <a:stCxn id="33" idx="0"/>
          </p:cNvCxnSpPr>
          <p:nvPr/>
        </p:nvCxnSpPr>
        <p:spPr>
          <a:xfrm rot="5400000" flipH="1" flipV="1">
            <a:off x="4641510" y="4883385"/>
            <a:ext cx="969222" cy="149991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Rechteck 36"/>
          <p:cNvSpPr/>
          <p:nvPr/>
        </p:nvSpPr>
        <p:spPr>
          <a:xfrm>
            <a:off x="4023554" y="6270351"/>
            <a:ext cx="1010023"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TC</a:t>
            </a:r>
            <a:endParaRPr lang="de-DE" dirty="0"/>
          </a:p>
        </p:txBody>
      </p:sp>
      <p:cxnSp>
        <p:nvCxnSpPr>
          <p:cNvPr id="38" name="Gewinkelter Verbinder 37"/>
          <p:cNvCxnSpPr>
            <a:stCxn id="37" idx="0"/>
          </p:cNvCxnSpPr>
          <p:nvPr/>
        </p:nvCxnSpPr>
        <p:spPr>
          <a:xfrm rot="16200000" flipV="1">
            <a:off x="3252938" y="4994723"/>
            <a:ext cx="969221" cy="1582036"/>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a:stCxn id="37" idx="0"/>
          </p:cNvCxnSpPr>
          <p:nvPr/>
        </p:nvCxnSpPr>
        <p:spPr>
          <a:xfrm flipV="1">
            <a:off x="4528566" y="5301130"/>
            <a:ext cx="6147" cy="9692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Gewinkelter Verbinder 39"/>
          <p:cNvCxnSpPr>
            <a:stCxn id="37" idx="0"/>
          </p:cNvCxnSpPr>
          <p:nvPr/>
        </p:nvCxnSpPr>
        <p:spPr>
          <a:xfrm rot="5400000" flipH="1" flipV="1">
            <a:off x="4793910" y="5035785"/>
            <a:ext cx="969222" cy="149991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6513326" y="918105"/>
            <a:ext cx="5071315" cy="1200329"/>
          </a:xfrm>
          <a:prstGeom prst="rect">
            <a:avLst/>
          </a:prstGeom>
          <a:noFill/>
        </p:spPr>
        <p:txBody>
          <a:bodyPr wrap="square" rtlCol="0">
            <a:spAutoFit/>
          </a:bodyPr>
          <a:lstStyle/>
          <a:p>
            <a:r>
              <a:rPr lang="de-DE" sz="2400" dirty="0" err="1" smtClean="0"/>
              <a:t>Hypotheses</a:t>
            </a:r>
            <a:r>
              <a:rPr lang="de-DE" sz="2400" dirty="0" smtClean="0"/>
              <a:t>: </a:t>
            </a:r>
          </a:p>
          <a:p>
            <a:pPr marL="285750" indent="-285750">
              <a:buFont typeface="Arial" panose="020B0604020202020204" pitchFamily="34" charset="0"/>
              <a:buChar char="•"/>
            </a:pPr>
            <a:r>
              <a:rPr lang="de-DE" sz="2400" dirty="0" err="1" smtClean="0"/>
              <a:t>Competent</a:t>
            </a:r>
            <a:r>
              <a:rPr lang="de-DE" sz="2400" dirty="0" smtClean="0"/>
              <a:t> </a:t>
            </a:r>
            <a:r>
              <a:rPr lang="de-DE" sz="2400" dirty="0" err="1" smtClean="0"/>
              <a:t>programmer</a:t>
            </a:r>
            <a:r>
              <a:rPr lang="de-DE" sz="2400" dirty="0" smtClean="0"/>
              <a:t> </a:t>
            </a:r>
            <a:r>
              <a:rPr lang="de-DE" sz="2400" dirty="0" err="1" smtClean="0"/>
              <a:t>hypothesis</a:t>
            </a:r>
            <a:endParaRPr lang="de-DE" sz="2400" dirty="0" smtClean="0"/>
          </a:p>
          <a:p>
            <a:pPr marL="285750" indent="-285750">
              <a:buFont typeface="Arial" panose="020B0604020202020204" pitchFamily="34" charset="0"/>
              <a:buChar char="•"/>
            </a:pPr>
            <a:r>
              <a:rPr lang="de-DE" sz="2400" dirty="0" err="1"/>
              <a:t>C</a:t>
            </a:r>
            <a:r>
              <a:rPr lang="de-DE" sz="2400" dirty="0" err="1" smtClean="0"/>
              <a:t>oupling</a:t>
            </a:r>
            <a:r>
              <a:rPr lang="de-DE" sz="2400" dirty="0" smtClean="0"/>
              <a:t> </a:t>
            </a:r>
            <a:r>
              <a:rPr lang="de-DE" sz="2400" dirty="0" err="1" smtClean="0"/>
              <a:t>effect</a:t>
            </a:r>
            <a:endParaRPr lang="de-DE" sz="2400" dirty="0"/>
          </a:p>
        </p:txBody>
      </p:sp>
      <p:sp>
        <p:nvSpPr>
          <p:cNvPr id="6" name="Foliennummernplatzhalter 5"/>
          <p:cNvSpPr>
            <a:spLocks noGrp="1"/>
          </p:cNvSpPr>
          <p:nvPr>
            <p:ph type="sldNum" sz="quarter" idx="12"/>
          </p:nvPr>
        </p:nvSpPr>
        <p:spPr/>
        <p:txBody>
          <a:bodyPr/>
          <a:lstStyle/>
          <a:p>
            <a:fld id="{A7A230D6-15B1-493D-97B8-047FCCA8A2D5}" type="slidenum">
              <a:rPr lang="de-DE" smtClean="0"/>
              <a:t>10</a:t>
            </a:fld>
            <a:endParaRPr lang="de-DE"/>
          </a:p>
        </p:txBody>
      </p:sp>
      <p:sp>
        <p:nvSpPr>
          <p:cNvPr id="41" name="Textfeld 40"/>
          <p:cNvSpPr txBox="1"/>
          <p:nvPr/>
        </p:nvSpPr>
        <p:spPr>
          <a:xfrm>
            <a:off x="6324467" y="5776420"/>
            <a:ext cx="5867534" cy="830997"/>
          </a:xfrm>
          <a:prstGeom prst="rect">
            <a:avLst/>
          </a:prstGeom>
          <a:noFill/>
        </p:spPr>
        <p:txBody>
          <a:bodyPr wrap="square" rtlCol="0">
            <a:spAutoFit/>
          </a:bodyPr>
          <a:lstStyle/>
          <a:p>
            <a:r>
              <a:rPr lang="de-DE" sz="2400" dirty="0" smtClean="0"/>
              <a:t>Killing </a:t>
            </a:r>
            <a:r>
              <a:rPr lang="de-DE" sz="2400" dirty="0" err="1" smtClean="0"/>
              <a:t>set</a:t>
            </a:r>
            <a:r>
              <a:rPr lang="de-DE" sz="2400" dirty="0" smtClean="0"/>
              <a:t>:  </a:t>
            </a:r>
            <a:r>
              <a:rPr lang="de-DE" sz="2400" dirty="0" err="1" smtClean="0"/>
              <a:t>Revealed</a:t>
            </a:r>
            <a:r>
              <a:rPr lang="de-DE" sz="2400" dirty="0" smtClean="0"/>
              <a:t> </a:t>
            </a:r>
            <a:r>
              <a:rPr lang="de-DE" sz="2400" dirty="0" err="1" smtClean="0"/>
              <a:t>mutants</a:t>
            </a:r>
            <a:endParaRPr lang="de-DE" sz="2400" dirty="0" smtClean="0"/>
          </a:p>
          <a:p>
            <a:r>
              <a:rPr lang="de-DE" sz="2400" dirty="0" smtClean="0"/>
              <a:t>Mutation </a:t>
            </a:r>
            <a:r>
              <a:rPr lang="de-DE" sz="2400" dirty="0" err="1" smtClean="0"/>
              <a:t>Coverage</a:t>
            </a:r>
            <a:r>
              <a:rPr lang="de-DE" sz="2400" dirty="0" smtClean="0"/>
              <a:t>: |Killing Set|/|</a:t>
            </a:r>
            <a:r>
              <a:rPr lang="de-DE" sz="2400" dirty="0" err="1" smtClean="0"/>
              <a:t>Mutants</a:t>
            </a:r>
            <a:r>
              <a:rPr lang="de-DE" sz="2400" dirty="0" smtClean="0"/>
              <a:t>|</a:t>
            </a:r>
            <a:endParaRPr lang="de-DE" sz="2400" dirty="0"/>
          </a:p>
        </p:txBody>
      </p:sp>
    </p:spTree>
    <p:extLst>
      <p:ext uri="{BB962C8B-B14F-4D97-AF65-F5344CB8AC3E}">
        <p14:creationId xmlns:p14="http://schemas.microsoft.com/office/powerpoint/2010/main" val="1972048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Mutation Operators</a:t>
            </a:r>
            <a:endParaRPr lang="de-DE" dirty="0"/>
          </a:p>
        </p:txBody>
      </p:sp>
      <p:grpSp>
        <p:nvGrpSpPr>
          <p:cNvPr id="85" name="Gruppieren 84"/>
          <p:cNvGrpSpPr/>
          <p:nvPr/>
        </p:nvGrpSpPr>
        <p:grpSpPr>
          <a:xfrm>
            <a:off x="2787800" y="1690688"/>
            <a:ext cx="6864859" cy="3335744"/>
            <a:chOff x="1854118" y="1690688"/>
            <a:chExt cx="6864859" cy="3335744"/>
          </a:xfrm>
        </p:grpSpPr>
        <p:grpSp>
          <p:nvGrpSpPr>
            <p:cNvPr id="86" name="Gruppieren 85"/>
            <p:cNvGrpSpPr/>
            <p:nvPr/>
          </p:nvGrpSpPr>
          <p:grpSpPr>
            <a:xfrm>
              <a:off x="1854118" y="1690688"/>
              <a:ext cx="6864859" cy="3335744"/>
              <a:chOff x="3921222" y="2842040"/>
              <a:chExt cx="4758131" cy="2312053"/>
            </a:xfrm>
          </p:grpSpPr>
          <p:sp>
            <p:nvSpPr>
              <p:cNvPr id="94" name="Wolke 93"/>
              <p:cNvSpPr/>
              <p:nvPr/>
            </p:nvSpPr>
            <p:spPr>
              <a:xfrm>
                <a:off x="3921222" y="3423751"/>
                <a:ext cx="4758131" cy="1730342"/>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tx1"/>
                    </a:solidFill>
                  </a:ln>
                </a:endParaRPr>
              </a:p>
            </p:txBody>
          </p:sp>
          <p:sp>
            <p:nvSpPr>
              <p:cNvPr id="95" name="Ellipse 94"/>
              <p:cNvSpPr/>
              <p:nvPr/>
            </p:nvSpPr>
            <p:spPr>
              <a:xfrm>
                <a:off x="4534830" y="3725811"/>
                <a:ext cx="2726195" cy="954194"/>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96" name="Gruppierung 11"/>
              <p:cNvGrpSpPr/>
              <p:nvPr/>
            </p:nvGrpSpPr>
            <p:grpSpPr>
              <a:xfrm>
                <a:off x="4942981" y="3583226"/>
                <a:ext cx="508606" cy="770333"/>
                <a:chOff x="1540316" y="4587377"/>
                <a:chExt cx="357189" cy="642943"/>
              </a:xfrm>
              <a:solidFill>
                <a:schemeClr val="accent3">
                  <a:lumMod val="60000"/>
                  <a:lumOff val="40000"/>
                </a:schemeClr>
              </a:solidFill>
            </p:grpSpPr>
            <p:sp>
              <p:nvSpPr>
                <p:cNvPr id="110" name="Ellipse 109"/>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11" name="Freihandform 67"/>
                <p:cNvSpPr/>
                <p:nvPr/>
              </p:nvSpPr>
              <p:spPr>
                <a:xfrm rot="1410277">
                  <a:off x="1540316"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grpSp>
            <p:nvGrpSpPr>
              <p:cNvPr id="97" name="Gruppierung 11"/>
              <p:cNvGrpSpPr/>
              <p:nvPr/>
            </p:nvGrpSpPr>
            <p:grpSpPr>
              <a:xfrm>
                <a:off x="6362688" y="3370839"/>
                <a:ext cx="508606" cy="770333"/>
                <a:chOff x="1540317" y="4587377"/>
                <a:chExt cx="357189" cy="642943"/>
              </a:xfrm>
              <a:solidFill>
                <a:schemeClr val="accent3">
                  <a:lumMod val="60000"/>
                  <a:lumOff val="40000"/>
                </a:schemeClr>
              </a:solidFill>
            </p:grpSpPr>
            <p:sp>
              <p:nvSpPr>
                <p:cNvPr id="108" name="Ellipse 107"/>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09"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sp>
            <p:nvSpPr>
              <p:cNvPr id="98" name="Abgerundetes Rechteck 97"/>
              <p:cNvSpPr/>
              <p:nvPr/>
            </p:nvSpPr>
            <p:spPr>
              <a:xfrm>
                <a:off x="4671744" y="2842040"/>
                <a:ext cx="2495211" cy="335225"/>
              </a:xfrm>
              <a:prstGeom prst="roundRect">
                <a:avLst/>
              </a:prstGeom>
              <a:solidFill>
                <a:schemeClr val="accent2"/>
              </a:solidFill>
              <a:ln/>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de-DE" sz="2400" dirty="0" err="1" smtClean="0"/>
                  <a:t>Reconfiguration</a:t>
                </a:r>
                <a:r>
                  <a:rPr lang="de-DE" sz="2000" dirty="0" smtClean="0"/>
                  <a:t> </a:t>
                </a:r>
                <a:r>
                  <a:rPr lang="de-DE" sz="2400" dirty="0" smtClean="0"/>
                  <a:t>Mechanism</a:t>
                </a:r>
                <a:endParaRPr lang="de-DE" sz="2400" dirty="0"/>
              </a:p>
            </p:txBody>
          </p:sp>
          <p:cxnSp>
            <p:nvCxnSpPr>
              <p:cNvPr id="99" name="Gerade Verbindung mit Pfeil 98"/>
              <p:cNvCxnSpPr/>
              <p:nvPr/>
            </p:nvCxnSpPr>
            <p:spPr>
              <a:xfrm flipV="1">
                <a:off x="5498207" y="3885695"/>
                <a:ext cx="776744" cy="13973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p:cNvCxnSpPr/>
              <p:nvPr/>
            </p:nvCxnSpPr>
            <p:spPr>
              <a:xfrm>
                <a:off x="5428226" y="4219958"/>
                <a:ext cx="331143" cy="9874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Gerade Verbindung mit Pfeil 100"/>
              <p:cNvCxnSpPr/>
              <p:nvPr/>
            </p:nvCxnSpPr>
            <p:spPr>
              <a:xfrm flipV="1">
                <a:off x="6274953" y="4141176"/>
                <a:ext cx="243875" cy="25314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2" name="Gruppierung 11"/>
              <p:cNvGrpSpPr/>
              <p:nvPr/>
            </p:nvGrpSpPr>
            <p:grpSpPr>
              <a:xfrm>
                <a:off x="5774772" y="3916423"/>
                <a:ext cx="508606" cy="770333"/>
                <a:chOff x="1540317" y="4587377"/>
                <a:chExt cx="357189" cy="642943"/>
              </a:xfrm>
              <a:solidFill>
                <a:schemeClr val="accent3">
                  <a:lumMod val="60000"/>
                  <a:lumOff val="40000"/>
                </a:schemeClr>
              </a:solidFill>
            </p:grpSpPr>
            <p:sp>
              <p:nvSpPr>
                <p:cNvPr id="106" name="Ellipse 105"/>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07"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cxnSp>
            <p:nvCxnSpPr>
              <p:cNvPr id="103" name="Gerade Verbindung mit Pfeil 102"/>
              <p:cNvCxnSpPr>
                <a:stCxn id="110" idx="0"/>
              </p:cNvCxnSpPr>
              <p:nvPr/>
            </p:nvCxnSpPr>
            <p:spPr>
              <a:xfrm flipV="1">
                <a:off x="5172329" y="3177264"/>
                <a:ext cx="255900" cy="405966"/>
              </a:xfrm>
              <a:prstGeom prst="straightConnector1">
                <a:avLst/>
              </a:prstGeom>
              <a:ln w="3810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04" name="Gerade Verbindung mit Pfeil 103"/>
              <p:cNvCxnSpPr>
                <a:stCxn id="106" idx="0"/>
              </p:cNvCxnSpPr>
              <p:nvPr/>
            </p:nvCxnSpPr>
            <p:spPr>
              <a:xfrm flipV="1">
                <a:off x="6004120" y="3199696"/>
                <a:ext cx="3229" cy="716732"/>
              </a:xfrm>
              <a:prstGeom prst="straightConnector1">
                <a:avLst/>
              </a:prstGeom>
              <a:ln w="3810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05" name="Gerade Verbindung mit Pfeil 104"/>
              <p:cNvCxnSpPr>
                <a:stCxn id="108" idx="0"/>
              </p:cNvCxnSpPr>
              <p:nvPr/>
            </p:nvCxnSpPr>
            <p:spPr>
              <a:xfrm flipH="1" flipV="1">
                <a:off x="6439578" y="3177264"/>
                <a:ext cx="152457" cy="193579"/>
              </a:xfrm>
              <a:prstGeom prst="straightConnector1">
                <a:avLst/>
              </a:prstGeom>
              <a:ln w="3810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grpSp>
        <mc:AlternateContent xmlns:mc="http://schemas.openxmlformats.org/markup-compatibility/2006" xmlns:a14="http://schemas.microsoft.com/office/drawing/2010/main">
          <mc:Choice Requires="a14">
            <p:sp>
              <p:nvSpPr>
                <p:cNvPr id="87" name="Textfeld 86"/>
                <p:cNvSpPr txBox="1"/>
                <p:nvPr/>
              </p:nvSpPr>
              <p:spPr>
                <a:xfrm>
                  <a:off x="6722423" y="2955894"/>
                  <a:ext cx="4634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𝑆</m:t>
                            </m:r>
                          </m:sub>
                        </m:sSub>
                      </m:oMath>
                    </m:oMathPara>
                  </a14:m>
                  <a:endParaRPr lang="de-DE" sz="2800" dirty="0"/>
                </a:p>
              </p:txBody>
            </p:sp>
          </mc:Choice>
          <mc:Fallback xmlns="">
            <p:sp>
              <p:nvSpPr>
                <p:cNvPr id="53" name="Textfeld 52"/>
                <p:cNvSpPr txBox="1">
                  <a:spLocks noRot="1" noChangeAspect="1" noMove="1" noResize="1" noEditPoints="1" noAdjustHandles="1" noChangeArrowheads="1" noChangeShapeType="1" noTextEdit="1"/>
                </p:cNvSpPr>
                <p:nvPr/>
              </p:nvSpPr>
              <p:spPr>
                <a:xfrm>
                  <a:off x="6722423" y="2955894"/>
                  <a:ext cx="463460" cy="43088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8" name="Textfeld 87"/>
                <p:cNvSpPr txBox="1"/>
                <p:nvPr/>
              </p:nvSpPr>
              <p:spPr>
                <a:xfrm>
                  <a:off x="6782650" y="3907190"/>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54" name="Textfeld 53"/>
                <p:cNvSpPr txBox="1">
                  <a:spLocks noRot="1" noChangeAspect="1" noMove="1" noResize="1" noEditPoints="1" noAdjustHandles="1" noChangeArrowheads="1" noChangeShapeType="1" noTextEdit="1"/>
                </p:cNvSpPr>
                <p:nvPr/>
              </p:nvSpPr>
              <p:spPr>
                <a:xfrm>
                  <a:off x="6782650" y="3907190"/>
                  <a:ext cx="289909" cy="430887"/>
                </a:xfrm>
                <a:prstGeom prst="rect">
                  <a:avLst/>
                </a:prstGeom>
                <a:blipFill>
                  <a:blip r:embed="rId4"/>
                  <a:stretch>
                    <a:fillRect/>
                  </a:stretch>
                </a:blipFill>
              </p:spPr>
              <p:txBody>
                <a:bodyPr/>
                <a:lstStyle/>
                <a:p>
                  <a:r>
                    <a:rPr lang="de-DE">
                      <a:noFill/>
                    </a:rPr>
                    <a:t> </a:t>
                  </a:r>
                </a:p>
              </p:txBody>
            </p:sp>
          </mc:Fallback>
        </mc:AlternateContent>
        <p:sp>
          <p:nvSpPr>
            <p:cNvPr id="89" name="Nach unten gekrümmter Pfeil 88"/>
            <p:cNvSpPr/>
            <p:nvPr/>
          </p:nvSpPr>
          <p:spPr>
            <a:xfrm>
              <a:off x="6219597"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90" name="Nach unten gekrümmter Pfeil 89"/>
            <p:cNvSpPr/>
            <p:nvPr/>
          </p:nvSpPr>
          <p:spPr>
            <a:xfrm flipH="1" flipV="1">
              <a:off x="6168503"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91" name="Ellipse 90"/>
            <p:cNvSpPr/>
            <p:nvPr/>
          </p:nvSpPr>
          <p:spPr>
            <a:xfrm>
              <a:off x="4609017" y="2604570"/>
              <a:ext cx="199561" cy="19956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3</a:t>
              </a:r>
              <a:endParaRPr lang="de-DE" sz="1400" dirty="0"/>
            </a:p>
          </p:txBody>
        </p:sp>
        <p:sp>
          <p:nvSpPr>
            <p:cNvPr id="92" name="Ellipse 91"/>
            <p:cNvSpPr/>
            <p:nvPr/>
          </p:nvSpPr>
          <p:spPr>
            <a:xfrm>
              <a:off x="5457282" y="3766793"/>
              <a:ext cx="199561" cy="19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1</a:t>
              </a:r>
              <a:endParaRPr lang="de-DE" sz="1400" dirty="0"/>
            </a:p>
          </p:txBody>
        </p:sp>
        <p:sp>
          <p:nvSpPr>
            <p:cNvPr id="93" name="Ellipse 92"/>
            <p:cNvSpPr/>
            <p:nvPr/>
          </p:nvSpPr>
          <p:spPr>
            <a:xfrm>
              <a:off x="6827823" y="2665745"/>
              <a:ext cx="199561" cy="19956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smtClean="0"/>
                <a:t>2</a:t>
              </a:r>
              <a:endParaRPr lang="de-DE" sz="1400" dirty="0"/>
            </a:p>
          </p:txBody>
        </p:sp>
      </p:grpSp>
      <p:grpSp>
        <p:nvGrpSpPr>
          <p:cNvPr id="54" name="Gruppieren 53"/>
          <p:cNvGrpSpPr/>
          <p:nvPr/>
        </p:nvGrpSpPr>
        <p:grpSpPr>
          <a:xfrm>
            <a:off x="1340464" y="5296014"/>
            <a:ext cx="9693262" cy="1042281"/>
            <a:chOff x="1340464" y="5296014"/>
            <a:chExt cx="9693262" cy="1042281"/>
          </a:xfrm>
        </p:grpSpPr>
        <p:sp>
          <p:nvSpPr>
            <p:cNvPr id="55" name="Abgerundetes Rechteck 54"/>
            <p:cNvSpPr/>
            <p:nvPr/>
          </p:nvSpPr>
          <p:spPr>
            <a:xfrm>
              <a:off x="1340464" y="5296014"/>
              <a:ext cx="9278918" cy="1042281"/>
            </a:xfrm>
            <a:prstGeom prst="roundRect">
              <a:avLst/>
            </a:prstGeom>
            <a:solidFill>
              <a:schemeClr val="accent2">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1569861" y="5306853"/>
              <a:ext cx="9463865" cy="1015663"/>
            </a:xfrm>
            <a:prstGeom prst="rect">
              <a:avLst/>
            </a:prstGeom>
            <a:noFill/>
          </p:spPr>
          <p:txBody>
            <a:bodyPr wrap="square" rtlCol="0">
              <a:spAutoFit/>
            </a:bodyPr>
            <a:lstStyle/>
            <a:p>
              <a:r>
                <a:rPr lang="de-DE" sz="2000" dirty="0" err="1"/>
                <a:t>If</a:t>
              </a:r>
              <a:r>
                <a:rPr lang="de-DE" sz="2000" dirty="0"/>
                <a:t> an </a:t>
              </a:r>
              <a:r>
                <a:rPr lang="de-DE" sz="2000" dirty="0" err="1"/>
                <a:t>agent</a:t>
              </a:r>
              <a:r>
                <a:rPr lang="de-DE" sz="2000" dirty="0"/>
                <a:t> </a:t>
              </a:r>
              <a:r>
                <a:rPr lang="de-DE" sz="2000" dirty="0" err="1"/>
                <a:t>detects</a:t>
              </a:r>
              <a:r>
                <a:rPr lang="de-DE" sz="2000" dirty="0"/>
                <a:t> an environmental fault </a:t>
              </a:r>
              <a:r>
                <a:rPr lang="de-DE" sz="2000" dirty="0" err="1"/>
                <a:t>that</a:t>
              </a:r>
              <a:r>
                <a:rPr lang="de-DE" sz="2000" dirty="0"/>
                <a:t> </a:t>
              </a:r>
              <a:r>
                <a:rPr lang="de-DE" sz="2000" dirty="0" err="1"/>
                <a:t>hinders</a:t>
              </a:r>
              <a:r>
                <a:rPr lang="de-DE" sz="2000" dirty="0"/>
                <a:t> </a:t>
              </a:r>
              <a:r>
                <a:rPr lang="de-DE" sz="2000" dirty="0" err="1"/>
                <a:t>the</a:t>
              </a:r>
              <a:r>
                <a:rPr lang="de-DE" sz="2000" dirty="0"/>
                <a:t> </a:t>
              </a:r>
              <a:r>
                <a:rPr lang="de-DE" sz="2000" dirty="0" err="1"/>
                <a:t>current</a:t>
              </a:r>
              <a:r>
                <a:rPr lang="de-DE" sz="2000" dirty="0"/>
                <a:t> </a:t>
              </a:r>
              <a:r>
                <a:rPr lang="de-DE" sz="2000" dirty="0" err="1"/>
                <a:t>system</a:t>
              </a:r>
              <a:r>
                <a:rPr lang="de-DE" sz="2000" dirty="0"/>
                <a:t> </a:t>
              </a:r>
              <a:r>
                <a:rPr lang="de-DE" sz="2000" dirty="0" err="1"/>
                <a:t>approach</a:t>
              </a:r>
              <a:r>
                <a:rPr lang="de-DE" sz="2000" dirty="0"/>
                <a:t> </a:t>
              </a:r>
              <a:r>
                <a:rPr lang="de-DE" sz="2000" dirty="0" err="1"/>
                <a:t>it</a:t>
              </a:r>
              <a:r>
                <a:rPr lang="de-DE" sz="2000" dirty="0"/>
                <a:t> </a:t>
              </a:r>
              <a:r>
                <a:rPr lang="de-DE" sz="2000" b="1" dirty="0" err="1"/>
                <a:t>triggers</a:t>
              </a:r>
              <a:r>
                <a:rPr lang="de-DE" sz="2000" dirty="0"/>
                <a:t> a </a:t>
              </a:r>
              <a:r>
                <a:rPr lang="de-DE" sz="2000" dirty="0" err="1"/>
                <a:t>reorganization</a:t>
              </a:r>
              <a:r>
                <a:rPr lang="de-DE" sz="2000" dirty="0"/>
                <a:t> </a:t>
              </a:r>
              <a:r>
                <a:rPr lang="de-DE" sz="2000" dirty="0" err="1"/>
                <a:t>mechanism</a:t>
              </a:r>
              <a:r>
                <a:rPr lang="de-DE" sz="2000" dirty="0"/>
                <a:t> </a:t>
              </a:r>
              <a:r>
                <a:rPr lang="de-DE" sz="2000" dirty="0" err="1"/>
                <a:t>which</a:t>
              </a:r>
              <a:r>
                <a:rPr lang="de-DE" sz="2000" dirty="0"/>
                <a:t> </a:t>
              </a:r>
              <a:r>
                <a:rPr lang="de-DE" sz="2000" dirty="0" err="1"/>
                <a:t>then</a:t>
              </a:r>
              <a:r>
                <a:rPr lang="de-DE" sz="2000" dirty="0"/>
                <a:t> </a:t>
              </a:r>
              <a:r>
                <a:rPr lang="de-DE" sz="2000" dirty="0" err="1"/>
                <a:t>computes</a:t>
              </a:r>
              <a:r>
                <a:rPr lang="de-DE" sz="2000" dirty="0"/>
                <a:t> </a:t>
              </a:r>
              <a:r>
                <a:rPr lang="de-DE" sz="2000" dirty="0" err="1"/>
                <a:t>and</a:t>
              </a:r>
              <a:r>
                <a:rPr lang="de-DE" sz="2000" dirty="0"/>
                <a:t> </a:t>
              </a:r>
              <a:r>
                <a:rPr lang="de-DE" sz="2000" b="1" dirty="0" err="1"/>
                <a:t>distributes</a:t>
              </a:r>
              <a:r>
                <a:rPr lang="de-DE" sz="2000" dirty="0"/>
                <a:t> a </a:t>
              </a:r>
              <a:r>
                <a:rPr lang="de-DE" sz="2000" b="1" dirty="0"/>
                <a:t>valid</a:t>
              </a:r>
              <a:r>
                <a:rPr lang="de-DE" sz="2000" dirty="0"/>
                <a:t> </a:t>
              </a:r>
              <a:r>
                <a:rPr lang="de-DE" sz="2000" dirty="0" err="1"/>
                <a:t>configuration</a:t>
              </a:r>
              <a:r>
                <a:rPr lang="de-DE" sz="2000" dirty="0"/>
                <a:t> </a:t>
              </a:r>
              <a:r>
                <a:rPr lang="de-DE" sz="2000" dirty="0" err="1"/>
                <a:t>again</a:t>
              </a:r>
              <a:endParaRPr lang="de-DE" sz="2000" dirty="0"/>
            </a:p>
          </p:txBody>
        </p:sp>
        <p:sp>
          <p:nvSpPr>
            <p:cNvPr id="57" name="Ellipse 56"/>
            <p:cNvSpPr/>
            <p:nvPr/>
          </p:nvSpPr>
          <p:spPr>
            <a:xfrm>
              <a:off x="1370300" y="5420829"/>
              <a:ext cx="199561" cy="19956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3</a:t>
              </a:r>
              <a:endParaRPr lang="de-DE" sz="1400" dirty="0"/>
            </a:p>
          </p:txBody>
        </p:sp>
      </p:grpSp>
      <p:sp>
        <p:nvSpPr>
          <p:cNvPr id="5" name="Foliennummernplatzhalter 4"/>
          <p:cNvSpPr>
            <a:spLocks noGrp="1"/>
          </p:cNvSpPr>
          <p:nvPr>
            <p:ph type="sldNum" sz="quarter" idx="12"/>
          </p:nvPr>
        </p:nvSpPr>
        <p:spPr/>
        <p:txBody>
          <a:bodyPr/>
          <a:lstStyle/>
          <a:p>
            <a:fld id="{A7A230D6-15B1-493D-97B8-047FCCA8A2D5}" type="slidenum">
              <a:rPr lang="de-DE" smtClean="0"/>
              <a:t>11</a:t>
            </a:fld>
            <a:endParaRPr lang="de-DE"/>
          </a:p>
        </p:txBody>
      </p:sp>
    </p:spTree>
    <p:extLst>
      <p:ext uri="{BB962C8B-B14F-4D97-AF65-F5344CB8AC3E}">
        <p14:creationId xmlns:p14="http://schemas.microsoft.com/office/powerpoint/2010/main" val="1469371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Mutation Operators</a:t>
            </a:r>
            <a:endParaRPr lang="de-DE" dirty="0"/>
          </a:p>
        </p:txBody>
      </p:sp>
      <p:grpSp>
        <p:nvGrpSpPr>
          <p:cNvPr id="85" name="Gruppieren 84"/>
          <p:cNvGrpSpPr/>
          <p:nvPr/>
        </p:nvGrpSpPr>
        <p:grpSpPr>
          <a:xfrm>
            <a:off x="2787800" y="1690688"/>
            <a:ext cx="6864859" cy="3335744"/>
            <a:chOff x="1854118" y="1690688"/>
            <a:chExt cx="6864859" cy="3335744"/>
          </a:xfrm>
        </p:grpSpPr>
        <p:grpSp>
          <p:nvGrpSpPr>
            <p:cNvPr id="86" name="Gruppieren 85"/>
            <p:cNvGrpSpPr/>
            <p:nvPr/>
          </p:nvGrpSpPr>
          <p:grpSpPr>
            <a:xfrm>
              <a:off x="1854118" y="1690688"/>
              <a:ext cx="6864859" cy="3335744"/>
              <a:chOff x="3921222" y="2842040"/>
              <a:chExt cx="4758131" cy="2312053"/>
            </a:xfrm>
          </p:grpSpPr>
          <p:sp>
            <p:nvSpPr>
              <p:cNvPr id="94" name="Wolke 93"/>
              <p:cNvSpPr/>
              <p:nvPr/>
            </p:nvSpPr>
            <p:spPr>
              <a:xfrm>
                <a:off x="3921222" y="3423751"/>
                <a:ext cx="4758131" cy="1730342"/>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tx1"/>
                    </a:solidFill>
                  </a:ln>
                </a:endParaRPr>
              </a:p>
            </p:txBody>
          </p:sp>
          <p:sp>
            <p:nvSpPr>
              <p:cNvPr id="95" name="Ellipse 94"/>
              <p:cNvSpPr/>
              <p:nvPr/>
            </p:nvSpPr>
            <p:spPr>
              <a:xfrm>
                <a:off x="4534830" y="3725811"/>
                <a:ext cx="2726195" cy="954194"/>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96" name="Gruppierung 11"/>
              <p:cNvGrpSpPr/>
              <p:nvPr/>
            </p:nvGrpSpPr>
            <p:grpSpPr>
              <a:xfrm>
                <a:off x="4942981" y="3583226"/>
                <a:ext cx="508606" cy="770333"/>
                <a:chOff x="1540316" y="4587377"/>
                <a:chExt cx="357189" cy="642943"/>
              </a:xfrm>
              <a:solidFill>
                <a:schemeClr val="accent3">
                  <a:lumMod val="60000"/>
                  <a:lumOff val="40000"/>
                </a:schemeClr>
              </a:solidFill>
            </p:grpSpPr>
            <p:sp>
              <p:nvSpPr>
                <p:cNvPr id="110" name="Ellipse 109"/>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11" name="Freihandform 67"/>
                <p:cNvSpPr/>
                <p:nvPr/>
              </p:nvSpPr>
              <p:spPr>
                <a:xfrm rot="1410277">
                  <a:off x="1540316"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grpSp>
            <p:nvGrpSpPr>
              <p:cNvPr id="97" name="Gruppierung 11"/>
              <p:cNvGrpSpPr/>
              <p:nvPr/>
            </p:nvGrpSpPr>
            <p:grpSpPr>
              <a:xfrm>
                <a:off x="6362688" y="3370839"/>
                <a:ext cx="508606" cy="770333"/>
                <a:chOff x="1540317" y="4587377"/>
                <a:chExt cx="357189" cy="642943"/>
              </a:xfrm>
              <a:solidFill>
                <a:schemeClr val="accent3">
                  <a:lumMod val="60000"/>
                  <a:lumOff val="40000"/>
                </a:schemeClr>
              </a:solidFill>
            </p:grpSpPr>
            <p:sp>
              <p:nvSpPr>
                <p:cNvPr id="108" name="Ellipse 107"/>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09"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sp>
            <p:nvSpPr>
              <p:cNvPr id="98" name="Abgerundetes Rechteck 97"/>
              <p:cNvSpPr/>
              <p:nvPr/>
            </p:nvSpPr>
            <p:spPr>
              <a:xfrm>
                <a:off x="4671744" y="2842040"/>
                <a:ext cx="2495211" cy="335225"/>
              </a:xfrm>
              <a:prstGeom prst="roundRect">
                <a:avLst/>
              </a:prstGeom>
              <a:solidFill>
                <a:schemeClr val="accent2"/>
              </a:solidFill>
              <a:ln/>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de-DE" sz="2400" dirty="0" err="1" smtClean="0"/>
                  <a:t>Reconfiguration</a:t>
                </a:r>
                <a:r>
                  <a:rPr lang="de-DE" sz="2000" dirty="0" smtClean="0"/>
                  <a:t> </a:t>
                </a:r>
                <a:r>
                  <a:rPr lang="de-DE" sz="2400" dirty="0" smtClean="0"/>
                  <a:t>Mechanism</a:t>
                </a:r>
                <a:endParaRPr lang="de-DE" sz="2400" dirty="0"/>
              </a:p>
            </p:txBody>
          </p:sp>
          <p:cxnSp>
            <p:nvCxnSpPr>
              <p:cNvPr id="99" name="Gerade Verbindung mit Pfeil 98"/>
              <p:cNvCxnSpPr/>
              <p:nvPr/>
            </p:nvCxnSpPr>
            <p:spPr>
              <a:xfrm flipV="1">
                <a:off x="5498207" y="3885695"/>
                <a:ext cx="776744" cy="13973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p:cNvCxnSpPr/>
              <p:nvPr/>
            </p:nvCxnSpPr>
            <p:spPr>
              <a:xfrm>
                <a:off x="5428226" y="4219958"/>
                <a:ext cx="331143" cy="9874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Gerade Verbindung mit Pfeil 100"/>
              <p:cNvCxnSpPr/>
              <p:nvPr/>
            </p:nvCxnSpPr>
            <p:spPr>
              <a:xfrm flipV="1">
                <a:off x="6274953" y="4141176"/>
                <a:ext cx="243875" cy="25314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2" name="Gruppierung 11"/>
              <p:cNvGrpSpPr/>
              <p:nvPr/>
            </p:nvGrpSpPr>
            <p:grpSpPr>
              <a:xfrm>
                <a:off x="5774772" y="3916423"/>
                <a:ext cx="508606" cy="770333"/>
                <a:chOff x="1540317" y="4587377"/>
                <a:chExt cx="357189" cy="642943"/>
              </a:xfrm>
              <a:solidFill>
                <a:schemeClr val="accent3">
                  <a:lumMod val="60000"/>
                  <a:lumOff val="40000"/>
                </a:schemeClr>
              </a:solidFill>
            </p:grpSpPr>
            <p:sp>
              <p:nvSpPr>
                <p:cNvPr id="106" name="Ellipse 105"/>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07"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cxnSp>
            <p:nvCxnSpPr>
              <p:cNvPr id="103" name="Gerade Verbindung mit Pfeil 102"/>
              <p:cNvCxnSpPr>
                <a:stCxn id="110" idx="0"/>
              </p:cNvCxnSpPr>
              <p:nvPr/>
            </p:nvCxnSpPr>
            <p:spPr>
              <a:xfrm flipV="1">
                <a:off x="5172329" y="3177264"/>
                <a:ext cx="255900" cy="405966"/>
              </a:xfrm>
              <a:prstGeom prst="straightConnector1">
                <a:avLst/>
              </a:prstGeom>
              <a:ln w="3810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04" name="Gerade Verbindung mit Pfeil 103"/>
              <p:cNvCxnSpPr>
                <a:stCxn id="106" idx="0"/>
              </p:cNvCxnSpPr>
              <p:nvPr/>
            </p:nvCxnSpPr>
            <p:spPr>
              <a:xfrm flipV="1">
                <a:off x="6004120" y="3199696"/>
                <a:ext cx="3229" cy="716732"/>
              </a:xfrm>
              <a:prstGeom prst="straightConnector1">
                <a:avLst/>
              </a:prstGeom>
              <a:ln w="3810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05" name="Gerade Verbindung mit Pfeil 104"/>
              <p:cNvCxnSpPr>
                <a:stCxn id="108" idx="0"/>
              </p:cNvCxnSpPr>
              <p:nvPr/>
            </p:nvCxnSpPr>
            <p:spPr>
              <a:xfrm flipH="1" flipV="1">
                <a:off x="6439578" y="3177264"/>
                <a:ext cx="152457" cy="193579"/>
              </a:xfrm>
              <a:prstGeom prst="straightConnector1">
                <a:avLst/>
              </a:prstGeom>
              <a:ln w="3810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grpSp>
        <mc:AlternateContent xmlns:mc="http://schemas.openxmlformats.org/markup-compatibility/2006" xmlns:a14="http://schemas.microsoft.com/office/drawing/2010/main">
          <mc:Choice Requires="a14">
            <p:sp>
              <p:nvSpPr>
                <p:cNvPr id="87" name="Textfeld 86"/>
                <p:cNvSpPr txBox="1"/>
                <p:nvPr/>
              </p:nvSpPr>
              <p:spPr>
                <a:xfrm>
                  <a:off x="6722423" y="2955894"/>
                  <a:ext cx="4634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𝑆</m:t>
                            </m:r>
                          </m:sub>
                        </m:sSub>
                      </m:oMath>
                    </m:oMathPara>
                  </a14:m>
                  <a:endParaRPr lang="de-DE" sz="2800" dirty="0"/>
                </a:p>
              </p:txBody>
            </p:sp>
          </mc:Choice>
          <mc:Fallback xmlns="">
            <p:sp>
              <p:nvSpPr>
                <p:cNvPr id="53" name="Textfeld 52"/>
                <p:cNvSpPr txBox="1">
                  <a:spLocks noRot="1" noChangeAspect="1" noMove="1" noResize="1" noEditPoints="1" noAdjustHandles="1" noChangeArrowheads="1" noChangeShapeType="1" noTextEdit="1"/>
                </p:cNvSpPr>
                <p:nvPr/>
              </p:nvSpPr>
              <p:spPr>
                <a:xfrm>
                  <a:off x="6722423" y="2955894"/>
                  <a:ext cx="463460" cy="43088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8" name="Textfeld 87"/>
                <p:cNvSpPr txBox="1"/>
                <p:nvPr/>
              </p:nvSpPr>
              <p:spPr>
                <a:xfrm>
                  <a:off x="6782650" y="3907190"/>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54" name="Textfeld 53"/>
                <p:cNvSpPr txBox="1">
                  <a:spLocks noRot="1" noChangeAspect="1" noMove="1" noResize="1" noEditPoints="1" noAdjustHandles="1" noChangeArrowheads="1" noChangeShapeType="1" noTextEdit="1"/>
                </p:cNvSpPr>
                <p:nvPr/>
              </p:nvSpPr>
              <p:spPr>
                <a:xfrm>
                  <a:off x="6782650" y="3907190"/>
                  <a:ext cx="289909" cy="430887"/>
                </a:xfrm>
                <a:prstGeom prst="rect">
                  <a:avLst/>
                </a:prstGeom>
                <a:blipFill>
                  <a:blip r:embed="rId4"/>
                  <a:stretch>
                    <a:fillRect/>
                  </a:stretch>
                </a:blipFill>
              </p:spPr>
              <p:txBody>
                <a:bodyPr/>
                <a:lstStyle/>
                <a:p>
                  <a:r>
                    <a:rPr lang="de-DE">
                      <a:noFill/>
                    </a:rPr>
                    <a:t> </a:t>
                  </a:r>
                </a:p>
              </p:txBody>
            </p:sp>
          </mc:Fallback>
        </mc:AlternateContent>
        <p:sp>
          <p:nvSpPr>
            <p:cNvPr id="89" name="Nach unten gekrümmter Pfeil 88"/>
            <p:cNvSpPr/>
            <p:nvPr/>
          </p:nvSpPr>
          <p:spPr>
            <a:xfrm>
              <a:off x="6219597"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90" name="Nach unten gekrümmter Pfeil 89"/>
            <p:cNvSpPr/>
            <p:nvPr/>
          </p:nvSpPr>
          <p:spPr>
            <a:xfrm flipH="1" flipV="1">
              <a:off x="6168503"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91" name="Ellipse 90"/>
            <p:cNvSpPr/>
            <p:nvPr/>
          </p:nvSpPr>
          <p:spPr>
            <a:xfrm>
              <a:off x="4609017" y="2604570"/>
              <a:ext cx="199561" cy="19956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3</a:t>
              </a:r>
              <a:endParaRPr lang="de-DE" sz="1400" dirty="0"/>
            </a:p>
          </p:txBody>
        </p:sp>
        <p:sp>
          <p:nvSpPr>
            <p:cNvPr id="92" name="Ellipse 91"/>
            <p:cNvSpPr/>
            <p:nvPr/>
          </p:nvSpPr>
          <p:spPr>
            <a:xfrm>
              <a:off x="5457282" y="3766793"/>
              <a:ext cx="199561" cy="19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1</a:t>
              </a:r>
              <a:endParaRPr lang="de-DE" sz="1400" dirty="0"/>
            </a:p>
          </p:txBody>
        </p:sp>
        <p:sp>
          <p:nvSpPr>
            <p:cNvPr id="93" name="Ellipse 92"/>
            <p:cNvSpPr/>
            <p:nvPr/>
          </p:nvSpPr>
          <p:spPr>
            <a:xfrm>
              <a:off x="6827823" y="2665745"/>
              <a:ext cx="199561" cy="19956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smtClean="0"/>
                <a:t>2</a:t>
              </a:r>
              <a:endParaRPr lang="de-DE" sz="1400" dirty="0"/>
            </a:p>
          </p:txBody>
        </p:sp>
      </p:grpSp>
      <p:grpSp>
        <p:nvGrpSpPr>
          <p:cNvPr id="34" name="Gruppieren 33"/>
          <p:cNvGrpSpPr/>
          <p:nvPr/>
        </p:nvGrpSpPr>
        <p:grpSpPr>
          <a:xfrm>
            <a:off x="113560" y="4159493"/>
            <a:ext cx="2801576" cy="890467"/>
            <a:chOff x="82726" y="2247067"/>
            <a:chExt cx="3951989" cy="1042281"/>
          </a:xfrm>
        </p:grpSpPr>
        <p:sp>
          <p:nvSpPr>
            <p:cNvPr id="35" name="Abgerundetes Rechteck 34"/>
            <p:cNvSpPr/>
            <p:nvPr/>
          </p:nvSpPr>
          <p:spPr>
            <a:xfrm>
              <a:off x="82726" y="2247067"/>
              <a:ext cx="3877915" cy="1042281"/>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Textfeld 35"/>
            <p:cNvSpPr txBox="1"/>
            <p:nvPr/>
          </p:nvSpPr>
          <p:spPr>
            <a:xfrm>
              <a:off x="145871" y="2316619"/>
              <a:ext cx="3888844" cy="972672"/>
            </a:xfrm>
            <a:prstGeom prst="rect">
              <a:avLst/>
            </a:prstGeom>
            <a:noFill/>
          </p:spPr>
          <p:txBody>
            <a:bodyPr wrap="square" rtlCol="0">
              <a:spAutoFit/>
            </a:bodyPr>
            <a:lstStyle/>
            <a:p>
              <a:r>
                <a:rPr lang="de-DE" sz="2400" dirty="0"/>
                <a:t>Lost </a:t>
              </a:r>
              <a:r>
                <a:rPr lang="de-DE" sz="2400" dirty="0" err="1"/>
                <a:t>Reconfiguration</a:t>
              </a:r>
              <a:r>
                <a:rPr lang="de-DE" sz="2400" dirty="0"/>
                <a:t> </a:t>
              </a:r>
            </a:p>
            <a:p>
              <a:r>
                <a:rPr lang="de-DE" sz="2400" dirty="0" smtClean="0"/>
                <a:t>Message </a:t>
              </a:r>
              <a:r>
                <a:rPr lang="de-DE" sz="2400" dirty="0"/>
                <a:t>(LRM)</a:t>
              </a:r>
            </a:p>
          </p:txBody>
        </p:sp>
      </p:grpSp>
      <p:grpSp>
        <p:nvGrpSpPr>
          <p:cNvPr id="37" name="Gruppieren 36"/>
          <p:cNvGrpSpPr/>
          <p:nvPr/>
        </p:nvGrpSpPr>
        <p:grpSpPr>
          <a:xfrm>
            <a:off x="8617836" y="1640304"/>
            <a:ext cx="4003092" cy="940040"/>
            <a:chOff x="82725" y="2247067"/>
            <a:chExt cx="5646885" cy="1042281"/>
          </a:xfrm>
        </p:grpSpPr>
        <p:sp>
          <p:nvSpPr>
            <p:cNvPr id="38" name="Abgerundetes Rechteck 37"/>
            <p:cNvSpPr/>
            <p:nvPr/>
          </p:nvSpPr>
          <p:spPr>
            <a:xfrm>
              <a:off x="82725" y="2247067"/>
              <a:ext cx="4855416" cy="1042281"/>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feld 38"/>
            <p:cNvSpPr txBox="1"/>
            <p:nvPr/>
          </p:nvSpPr>
          <p:spPr>
            <a:xfrm>
              <a:off x="145871" y="2316619"/>
              <a:ext cx="5583739" cy="921378"/>
            </a:xfrm>
            <a:prstGeom prst="rect">
              <a:avLst/>
            </a:prstGeom>
            <a:noFill/>
          </p:spPr>
          <p:txBody>
            <a:bodyPr wrap="square" rtlCol="0">
              <a:spAutoFit/>
            </a:bodyPr>
            <a:lstStyle/>
            <a:p>
              <a:r>
                <a:rPr lang="de-DE" sz="2400" dirty="0" err="1"/>
                <a:t>Needless</a:t>
              </a:r>
              <a:r>
                <a:rPr lang="de-DE" sz="2400" dirty="0"/>
                <a:t> </a:t>
              </a:r>
              <a:r>
                <a:rPr lang="de-DE" sz="2400" dirty="0" err="1"/>
                <a:t>Reconfiguration</a:t>
              </a:r>
              <a:r>
                <a:rPr lang="de-DE" sz="2400" dirty="0"/>
                <a:t> Message (NRM)</a:t>
              </a:r>
            </a:p>
          </p:txBody>
        </p:sp>
      </p:grpSp>
      <p:grpSp>
        <p:nvGrpSpPr>
          <p:cNvPr id="40" name="Gruppieren 39"/>
          <p:cNvGrpSpPr/>
          <p:nvPr/>
        </p:nvGrpSpPr>
        <p:grpSpPr>
          <a:xfrm>
            <a:off x="173401" y="2337941"/>
            <a:ext cx="3549394" cy="533258"/>
            <a:chOff x="82726" y="2247067"/>
            <a:chExt cx="3320687" cy="1042281"/>
          </a:xfrm>
        </p:grpSpPr>
        <p:sp>
          <p:nvSpPr>
            <p:cNvPr id="41" name="Abgerundetes Rechteck 40"/>
            <p:cNvSpPr/>
            <p:nvPr/>
          </p:nvSpPr>
          <p:spPr>
            <a:xfrm>
              <a:off x="82726" y="2247067"/>
              <a:ext cx="3300863" cy="1042281"/>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Textfeld 41"/>
            <p:cNvSpPr txBox="1"/>
            <p:nvPr/>
          </p:nvSpPr>
          <p:spPr>
            <a:xfrm>
              <a:off x="145871" y="2316620"/>
              <a:ext cx="3257542" cy="902349"/>
            </a:xfrm>
            <a:prstGeom prst="rect">
              <a:avLst/>
            </a:prstGeom>
            <a:noFill/>
          </p:spPr>
          <p:txBody>
            <a:bodyPr wrap="square" rtlCol="0">
              <a:spAutoFit/>
            </a:bodyPr>
            <a:lstStyle/>
            <a:p>
              <a:r>
                <a:rPr lang="de-DE" sz="2400" dirty="0" err="1" smtClean="0"/>
                <a:t>False</a:t>
              </a:r>
              <a:r>
                <a:rPr lang="de-DE" sz="2400" dirty="0" smtClean="0"/>
                <a:t> </a:t>
              </a:r>
              <a:r>
                <a:rPr lang="de-DE" sz="2400" dirty="0" err="1" smtClean="0"/>
                <a:t>Reconfiguration</a:t>
              </a:r>
              <a:r>
                <a:rPr lang="de-DE" sz="2400" dirty="0" smtClean="0"/>
                <a:t> (FR)</a:t>
              </a:r>
              <a:endParaRPr lang="de-DE" sz="2400" dirty="0"/>
            </a:p>
          </p:txBody>
        </p:sp>
      </p:grpSp>
      <p:grpSp>
        <p:nvGrpSpPr>
          <p:cNvPr id="54" name="Gruppieren 53"/>
          <p:cNvGrpSpPr/>
          <p:nvPr/>
        </p:nvGrpSpPr>
        <p:grpSpPr>
          <a:xfrm>
            <a:off x="1340464" y="5296014"/>
            <a:ext cx="9693262" cy="1042281"/>
            <a:chOff x="1340464" y="5296014"/>
            <a:chExt cx="9693262" cy="1042281"/>
          </a:xfrm>
        </p:grpSpPr>
        <p:sp>
          <p:nvSpPr>
            <p:cNvPr id="55" name="Abgerundetes Rechteck 54"/>
            <p:cNvSpPr/>
            <p:nvPr/>
          </p:nvSpPr>
          <p:spPr>
            <a:xfrm>
              <a:off x="1340464" y="5296014"/>
              <a:ext cx="9278918" cy="1042281"/>
            </a:xfrm>
            <a:prstGeom prst="roundRect">
              <a:avLst/>
            </a:prstGeom>
            <a:solidFill>
              <a:schemeClr val="accent2">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1569861" y="5306853"/>
              <a:ext cx="9463865" cy="1015663"/>
            </a:xfrm>
            <a:prstGeom prst="rect">
              <a:avLst/>
            </a:prstGeom>
            <a:noFill/>
          </p:spPr>
          <p:txBody>
            <a:bodyPr wrap="square" rtlCol="0">
              <a:spAutoFit/>
            </a:bodyPr>
            <a:lstStyle/>
            <a:p>
              <a:r>
                <a:rPr lang="de-DE" sz="2000" dirty="0" err="1"/>
                <a:t>If</a:t>
              </a:r>
              <a:r>
                <a:rPr lang="de-DE" sz="2000" dirty="0"/>
                <a:t> an </a:t>
              </a:r>
              <a:r>
                <a:rPr lang="de-DE" sz="2000" dirty="0" err="1"/>
                <a:t>agent</a:t>
              </a:r>
              <a:r>
                <a:rPr lang="de-DE" sz="2000" dirty="0"/>
                <a:t> </a:t>
              </a:r>
              <a:r>
                <a:rPr lang="de-DE" sz="2000" dirty="0" err="1"/>
                <a:t>detects</a:t>
              </a:r>
              <a:r>
                <a:rPr lang="de-DE" sz="2000" dirty="0"/>
                <a:t> an environmental fault </a:t>
              </a:r>
              <a:r>
                <a:rPr lang="de-DE" sz="2000" dirty="0" err="1"/>
                <a:t>that</a:t>
              </a:r>
              <a:r>
                <a:rPr lang="de-DE" sz="2000" dirty="0"/>
                <a:t> </a:t>
              </a:r>
              <a:r>
                <a:rPr lang="de-DE" sz="2000" dirty="0" err="1"/>
                <a:t>hinders</a:t>
              </a:r>
              <a:r>
                <a:rPr lang="de-DE" sz="2000" dirty="0"/>
                <a:t> </a:t>
              </a:r>
              <a:r>
                <a:rPr lang="de-DE" sz="2000" dirty="0" err="1"/>
                <a:t>the</a:t>
              </a:r>
              <a:r>
                <a:rPr lang="de-DE" sz="2000" dirty="0"/>
                <a:t> </a:t>
              </a:r>
              <a:r>
                <a:rPr lang="de-DE" sz="2000" dirty="0" err="1"/>
                <a:t>current</a:t>
              </a:r>
              <a:r>
                <a:rPr lang="de-DE" sz="2000" dirty="0"/>
                <a:t> </a:t>
              </a:r>
              <a:r>
                <a:rPr lang="de-DE" sz="2000" dirty="0" err="1"/>
                <a:t>system</a:t>
              </a:r>
              <a:r>
                <a:rPr lang="de-DE" sz="2000" dirty="0"/>
                <a:t> </a:t>
              </a:r>
              <a:r>
                <a:rPr lang="de-DE" sz="2000" dirty="0" err="1"/>
                <a:t>approach</a:t>
              </a:r>
              <a:r>
                <a:rPr lang="de-DE" sz="2000" dirty="0"/>
                <a:t> </a:t>
              </a:r>
              <a:r>
                <a:rPr lang="de-DE" sz="2000" dirty="0" err="1"/>
                <a:t>it</a:t>
              </a:r>
              <a:r>
                <a:rPr lang="de-DE" sz="2000" dirty="0"/>
                <a:t> </a:t>
              </a:r>
              <a:r>
                <a:rPr lang="de-DE" sz="2000" b="1" dirty="0" err="1"/>
                <a:t>triggers</a:t>
              </a:r>
              <a:r>
                <a:rPr lang="de-DE" sz="2000" dirty="0"/>
                <a:t> a </a:t>
              </a:r>
              <a:r>
                <a:rPr lang="de-DE" sz="2000" dirty="0" err="1"/>
                <a:t>reorganization</a:t>
              </a:r>
              <a:r>
                <a:rPr lang="de-DE" sz="2000" dirty="0"/>
                <a:t> </a:t>
              </a:r>
              <a:r>
                <a:rPr lang="de-DE" sz="2000" dirty="0" err="1"/>
                <a:t>mechanism</a:t>
              </a:r>
              <a:r>
                <a:rPr lang="de-DE" sz="2000" dirty="0"/>
                <a:t> </a:t>
              </a:r>
              <a:r>
                <a:rPr lang="de-DE" sz="2000" dirty="0" err="1"/>
                <a:t>which</a:t>
              </a:r>
              <a:r>
                <a:rPr lang="de-DE" sz="2000" dirty="0"/>
                <a:t> </a:t>
              </a:r>
              <a:r>
                <a:rPr lang="de-DE" sz="2000" dirty="0" err="1"/>
                <a:t>then</a:t>
              </a:r>
              <a:r>
                <a:rPr lang="de-DE" sz="2000" dirty="0"/>
                <a:t> </a:t>
              </a:r>
              <a:r>
                <a:rPr lang="de-DE" sz="2000" dirty="0" err="1"/>
                <a:t>computes</a:t>
              </a:r>
              <a:r>
                <a:rPr lang="de-DE" sz="2000" dirty="0"/>
                <a:t> </a:t>
              </a:r>
              <a:r>
                <a:rPr lang="de-DE" sz="2000" dirty="0" err="1"/>
                <a:t>and</a:t>
              </a:r>
              <a:r>
                <a:rPr lang="de-DE" sz="2000" dirty="0"/>
                <a:t> </a:t>
              </a:r>
              <a:r>
                <a:rPr lang="de-DE" sz="2000" b="1" dirty="0" err="1"/>
                <a:t>distributes</a:t>
              </a:r>
              <a:r>
                <a:rPr lang="de-DE" sz="2000" dirty="0"/>
                <a:t> a </a:t>
              </a:r>
              <a:r>
                <a:rPr lang="de-DE" sz="2000" b="1" dirty="0"/>
                <a:t>valid</a:t>
              </a:r>
              <a:r>
                <a:rPr lang="de-DE" sz="2000" dirty="0"/>
                <a:t> </a:t>
              </a:r>
              <a:r>
                <a:rPr lang="de-DE" sz="2000" dirty="0" err="1"/>
                <a:t>configuration</a:t>
              </a:r>
              <a:r>
                <a:rPr lang="de-DE" sz="2000" dirty="0"/>
                <a:t> </a:t>
              </a:r>
              <a:r>
                <a:rPr lang="de-DE" sz="2000" dirty="0" err="1"/>
                <a:t>again</a:t>
              </a:r>
              <a:endParaRPr lang="de-DE" sz="2000" dirty="0"/>
            </a:p>
          </p:txBody>
        </p:sp>
        <p:sp>
          <p:nvSpPr>
            <p:cNvPr id="57" name="Ellipse 56"/>
            <p:cNvSpPr/>
            <p:nvPr/>
          </p:nvSpPr>
          <p:spPr>
            <a:xfrm>
              <a:off x="1370300" y="5420829"/>
              <a:ext cx="199561" cy="19956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3</a:t>
              </a:r>
              <a:endParaRPr lang="de-DE" sz="1400" dirty="0"/>
            </a:p>
          </p:txBody>
        </p:sp>
      </p:grpSp>
      <p:sp>
        <p:nvSpPr>
          <p:cNvPr id="5" name="Foliennummernplatzhalter 4"/>
          <p:cNvSpPr>
            <a:spLocks noGrp="1"/>
          </p:cNvSpPr>
          <p:nvPr>
            <p:ph type="sldNum" sz="quarter" idx="12"/>
          </p:nvPr>
        </p:nvSpPr>
        <p:spPr/>
        <p:txBody>
          <a:bodyPr/>
          <a:lstStyle/>
          <a:p>
            <a:fld id="{A7A230D6-15B1-493D-97B8-047FCCA8A2D5}" type="slidenum">
              <a:rPr lang="de-DE" smtClean="0"/>
              <a:t>12</a:t>
            </a:fld>
            <a:endParaRPr lang="de-DE"/>
          </a:p>
        </p:txBody>
      </p:sp>
    </p:spTree>
    <p:extLst>
      <p:ext uri="{BB962C8B-B14F-4D97-AF65-F5344CB8AC3E}">
        <p14:creationId xmlns:p14="http://schemas.microsoft.com/office/powerpoint/2010/main" val="1315723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Higher Order </a:t>
            </a:r>
            <a:r>
              <a:rPr lang="de-DE" dirty="0" err="1"/>
              <a:t>Mutants</a:t>
            </a:r>
            <a:endParaRPr lang="de-DE" dirty="0"/>
          </a:p>
        </p:txBody>
      </p:sp>
      <p:grpSp>
        <p:nvGrpSpPr>
          <p:cNvPr id="85" name="Gruppieren 84"/>
          <p:cNvGrpSpPr/>
          <p:nvPr/>
        </p:nvGrpSpPr>
        <p:grpSpPr>
          <a:xfrm>
            <a:off x="2787800" y="1690688"/>
            <a:ext cx="6864859" cy="3335744"/>
            <a:chOff x="1854118" y="1690688"/>
            <a:chExt cx="6864859" cy="3335744"/>
          </a:xfrm>
        </p:grpSpPr>
        <p:grpSp>
          <p:nvGrpSpPr>
            <p:cNvPr id="86" name="Gruppieren 85"/>
            <p:cNvGrpSpPr/>
            <p:nvPr/>
          </p:nvGrpSpPr>
          <p:grpSpPr>
            <a:xfrm>
              <a:off x="1854118" y="1690688"/>
              <a:ext cx="6864859" cy="3335744"/>
              <a:chOff x="3921222" y="2842040"/>
              <a:chExt cx="4758131" cy="2312053"/>
            </a:xfrm>
          </p:grpSpPr>
          <p:sp>
            <p:nvSpPr>
              <p:cNvPr id="94" name="Wolke 93"/>
              <p:cNvSpPr/>
              <p:nvPr/>
            </p:nvSpPr>
            <p:spPr>
              <a:xfrm>
                <a:off x="3921222" y="3423751"/>
                <a:ext cx="4758131" cy="1730342"/>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tx1"/>
                    </a:solidFill>
                  </a:ln>
                </a:endParaRPr>
              </a:p>
            </p:txBody>
          </p:sp>
          <p:sp>
            <p:nvSpPr>
              <p:cNvPr id="95" name="Ellipse 94"/>
              <p:cNvSpPr/>
              <p:nvPr/>
            </p:nvSpPr>
            <p:spPr>
              <a:xfrm>
                <a:off x="4534830" y="3725811"/>
                <a:ext cx="2726195" cy="954194"/>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96" name="Gruppierung 11"/>
              <p:cNvGrpSpPr/>
              <p:nvPr/>
            </p:nvGrpSpPr>
            <p:grpSpPr>
              <a:xfrm>
                <a:off x="4942981" y="3583226"/>
                <a:ext cx="508606" cy="770333"/>
                <a:chOff x="1540316" y="4587377"/>
                <a:chExt cx="357189" cy="642943"/>
              </a:xfrm>
              <a:solidFill>
                <a:schemeClr val="accent3">
                  <a:lumMod val="60000"/>
                  <a:lumOff val="40000"/>
                </a:schemeClr>
              </a:solidFill>
            </p:grpSpPr>
            <p:sp>
              <p:nvSpPr>
                <p:cNvPr id="110" name="Ellipse 109"/>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11" name="Freihandform 67"/>
                <p:cNvSpPr/>
                <p:nvPr/>
              </p:nvSpPr>
              <p:spPr>
                <a:xfrm rot="1410277">
                  <a:off x="1540316"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grpSp>
            <p:nvGrpSpPr>
              <p:cNvPr id="97" name="Gruppierung 11"/>
              <p:cNvGrpSpPr/>
              <p:nvPr/>
            </p:nvGrpSpPr>
            <p:grpSpPr>
              <a:xfrm>
                <a:off x="6362688" y="3370839"/>
                <a:ext cx="508606" cy="770333"/>
                <a:chOff x="1540317" y="4587377"/>
                <a:chExt cx="357189" cy="642943"/>
              </a:xfrm>
              <a:solidFill>
                <a:schemeClr val="accent3">
                  <a:lumMod val="60000"/>
                  <a:lumOff val="40000"/>
                </a:schemeClr>
              </a:solidFill>
            </p:grpSpPr>
            <p:sp>
              <p:nvSpPr>
                <p:cNvPr id="108" name="Ellipse 107"/>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09"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sp>
            <p:nvSpPr>
              <p:cNvPr id="98" name="Abgerundetes Rechteck 97"/>
              <p:cNvSpPr/>
              <p:nvPr/>
            </p:nvSpPr>
            <p:spPr>
              <a:xfrm>
                <a:off x="4671744" y="2842040"/>
                <a:ext cx="2495211" cy="335225"/>
              </a:xfrm>
              <a:prstGeom prst="roundRect">
                <a:avLst/>
              </a:prstGeom>
              <a:solidFill>
                <a:schemeClr val="accent2"/>
              </a:solidFill>
              <a:ln/>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de-DE" sz="2400" dirty="0" err="1" smtClean="0"/>
                  <a:t>Reconfiguration</a:t>
                </a:r>
                <a:r>
                  <a:rPr lang="de-DE" sz="2000" dirty="0" smtClean="0"/>
                  <a:t> </a:t>
                </a:r>
                <a:r>
                  <a:rPr lang="de-DE" sz="2400" dirty="0" smtClean="0"/>
                  <a:t>Mechanism</a:t>
                </a:r>
                <a:endParaRPr lang="de-DE" sz="2400" dirty="0"/>
              </a:p>
            </p:txBody>
          </p:sp>
          <p:cxnSp>
            <p:nvCxnSpPr>
              <p:cNvPr id="99" name="Gerade Verbindung mit Pfeil 98"/>
              <p:cNvCxnSpPr/>
              <p:nvPr/>
            </p:nvCxnSpPr>
            <p:spPr>
              <a:xfrm flipV="1">
                <a:off x="5498207" y="3885695"/>
                <a:ext cx="776744" cy="13973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p:cNvCxnSpPr/>
              <p:nvPr/>
            </p:nvCxnSpPr>
            <p:spPr>
              <a:xfrm>
                <a:off x="5428226" y="4219958"/>
                <a:ext cx="331143" cy="9874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Gerade Verbindung mit Pfeil 100"/>
              <p:cNvCxnSpPr/>
              <p:nvPr/>
            </p:nvCxnSpPr>
            <p:spPr>
              <a:xfrm flipV="1">
                <a:off x="6274953" y="4141176"/>
                <a:ext cx="243875" cy="25314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2" name="Gruppierung 11"/>
              <p:cNvGrpSpPr/>
              <p:nvPr/>
            </p:nvGrpSpPr>
            <p:grpSpPr>
              <a:xfrm>
                <a:off x="5774772" y="3916423"/>
                <a:ext cx="508606" cy="770333"/>
                <a:chOff x="1540317" y="4587377"/>
                <a:chExt cx="357189" cy="642943"/>
              </a:xfrm>
              <a:solidFill>
                <a:schemeClr val="accent3">
                  <a:lumMod val="60000"/>
                  <a:lumOff val="40000"/>
                </a:schemeClr>
              </a:solidFill>
            </p:grpSpPr>
            <p:sp>
              <p:nvSpPr>
                <p:cNvPr id="106" name="Ellipse 105"/>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07"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cxnSp>
            <p:nvCxnSpPr>
              <p:cNvPr id="103" name="Gerade Verbindung mit Pfeil 102"/>
              <p:cNvCxnSpPr>
                <a:stCxn id="110" idx="0"/>
              </p:cNvCxnSpPr>
              <p:nvPr/>
            </p:nvCxnSpPr>
            <p:spPr>
              <a:xfrm flipV="1">
                <a:off x="5172329" y="3177264"/>
                <a:ext cx="255900" cy="405966"/>
              </a:xfrm>
              <a:prstGeom prst="straightConnector1">
                <a:avLst/>
              </a:prstGeom>
              <a:ln w="3810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04" name="Gerade Verbindung mit Pfeil 103"/>
              <p:cNvCxnSpPr>
                <a:stCxn id="106" idx="0"/>
              </p:cNvCxnSpPr>
              <p:nvPr/>
            </p:nvCxnSpPr>
            <p:spPr>
              <a:xfrm flipV="1">
                <a:off x="6004120" y="3199696"/>
                <a:ext cx="3229" cy="716732"/>
              </a:xfrm>
              <a:prstGeom prst="straightConnector1">
                <a:avLst/>
              </a:prstGeom>
              <a:ln w="3810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05" name="Gerade Verbindung mit Pfeil 104"/>
              <p:cNvCxnSpPr>
                <a:stCxn id="108" idx="0"/>
              </p:cNvCxnSpPr>
              <p:nvPr/>
            </p:nvCxnSpPr>
            <p:spPr>
              <a:xfrm flipH="1" flipV="1">
                <a:off x="6439578" y="3177264"/>
                <a:ext cx="152457" cy="193579"/>
              </a:xfrm>
              <a:prstGeom prst="straightConnector1">
                <a:avLst/>
              </a:prstGeom>
              <a:ln w="3810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grpSp>
        <mc:AlternateContent xmlns:mc="http://schemas.openxmlformats.org/markup-compatibility/2006" xmlns:a14="http://schemas.microsoft.com/office/drawing/2010/main">
          <mc:Choice Requires="a14">
            <p:sp>
              <p:nvSpPr>
                <p:cNvPr id="87" name="Textfeld 86"/>
                <p:cNvSpPr txBox="1"/>
                <p:nvPr/>
              </p:nvSpPr>
              <p:spPr>
                <a:xfrm>
                  <a:off x="6722423" y="2955894"/>
                  <a:ext cx="4634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𝑆</m:t>
                            </m:r>
                          </m:sub>
                        </m:sSub>
                      </m:oMath>
                    </m:oMathPara>
                  </a14:m>
                  <a:endParaRPr lang="de-DE" sz="2800" dirty="0"/>
                </a:p>
              </p:txBody>
            </p:sp>
          </mc:Choice>
          <mc:Fallback xmlns="">
            <p:sp>
              <p:nvSpPr>
                <p:cNvPr id="53" name="Textfeld 52"/>
                <p:cNvSpPr txBox="1">
                  <a:spLocks noRot="1" noChangeAspect="1" noMove="1" noResize="1" noEditPoints="1" noAdjustHandles="1" noChangeArrowheads="1" noChangeShapeType="1" noTextEdit="1"/>
                </p:cNvSpPr>
                <p:nvPr/>
              </p:nvSpPr>
              <p:spPr>
                <a:xfrm>
                  <a:off x="6722423" y="2955894"/>
                  <a:ext cx="463460" cy="43088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8" name="Textfeld 87"/>
                <p:cNvSpPr txBox="1"/>
                <p:nvPr/>
              </p:nvSpPr>
              <p:spPr>
                <a:xfrm>
                  <a:off x="6782650" y="3907190"/>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54" name="Textfeld 53"/>
                <p:cNvSpPr txBox="1">
                  <a:spLocks noRot="1" noChangeAspect="1" noMove="1" noResize="1" noEditPoints="1" noAdjustHandles="1" noChangeArrowheads="1" noChangeShapeType="1" noTextEdit="1"/>
                </p:cNvSpPr>
                <p:nvPr/>
              </p:nvSpPr>
              <p:spPr>
                <a:xfrm>
                  <a:off x="6782650" y="3907190"/>
                  <a:ext cx="289909" cy="430887"/>
                </a:xfrm>
                <a:prstGeom prst="rect">
                  <a:avLst/>
                </a:prstGeom>
                <a:blipFill>
                  <a:blip r:embed="rId4"/>
                  <a:stretch>
                    <a:fillRect/>
                  </a:stretch>
                </a:blipFill>
              </p:spPr>
              <p:txBody>
                <a:bodyPr/>
                <a:lstStyle/>
                <a:p>
                  <a:r>
                    <a:rPr lang="de-DE">
                      <a:noFill/>
                    </a:rPr>
                    <a:t> </a:t>
                  </a:r>
                </a:p>
              </p:txBody>
            </p:sp>
          </mc:Fallback>
        </mc:AlternateContent>
        <p:sp>
          <p:nvSpPr>
            <p:cNvPr id="89" name="Nach unten gekrümmter Pfeil 88"/>
            <p:cNvSpPr/>
            <p:nvPr/>
          </p:nvSpPr>
          <p:spPr>
            <a:xfrm>
              <a:off x="6219597"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90" name="Nach unten gekrümmter Pfeil 89"/>
            <p:cNvSpPr/>
            <p:nvPr/>
          </p:nvSpPr>
          <p:spPr>
            <a:xfrm flipH="1" flipV="1">
              <a:off x="6168503"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91" name="Ellipse 90"/>
            <p:cNvSpPr/>
            <p:nvPr/>
          </p:nvSpPr>
          <p:spPr>
            <a:xfrm>
              <a:off x="4609017" y="2604570"/>
              <a:ext cx="199561" cy="19956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3</a:t>
              </a:r>
              <a:endParaRPr lang="de-DE" sz="1400" dirty="0"/>
            </a:p>
          </p:txBody>
        </p:sp>
        <p:sp>
          <p:nvSpPr>
            <p:cNvPr id="92" name="Ellipse 91"/>
            <p:cNvSpPr/>
            <p:nvPr/>
          </p:nvSpPr>
          <p:spPr>
            <a:xfrm>
              <a:off x="5457282" y="3766793"/>
              <a:ext cx="199561" cy="19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2</a:t>
              </a:r>
              <a:endParaRPr lang="de-DE" sz="1400" dirty="0"/>
            </a:p>
          </p:txBody>
        </p:sp>
        <p:sp>
          <p:nvSpPr>
            <p:cNvPr id="93" name="Ellipse 92"/>
            <p:cNvSpPr/>
            <p:nvPr/>
          </p:nvSpPr>
          <p:spPr>
            <a:xfrm>
              <a:off x="6827823" y="2665745"/>
              <a:ext cx="199561" cy="19956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smtClean="0"/>
                <a:t>1</a:t>
              </a:r>
              <a:endParaRPr lang="de-DE" sz="1400" dirty="0"/>
            </a:p>
          </p:txBody>
        </p:sp>
      </p:grpSp>
      <p:grpSp>
        <p:nvGrpSpPr>
          <p:cNvPr id="34" name="Gruppieren 33"/>
          <p:cNvGrpSpPr/>
          <p:nvPr/>
        </p:nvGrpSpPr>
        <p:grpSpPr>
          <a:xfrm>
            <a:off x="113560" y="4159493"/>
            <a:ext cx="2801576" cy="890467"/>
            <a:chOff x="82726" y="2247067"/>
            <a:chExt cx="3951989" cy="1042281"/>
          </a:xfrm>
        </p:grpSpPr>
        <p:sp>
          <p:nvSpPr>
            <p:cNvPr id="35" name="Abgerundetes Rechteck 34"/>
            <p:cNvSpPr/>
            <p:nvPr/>
          </p:nvSpPr>
          <p:spPr>
            <a:xfrm>
              <a:off x="82726" y="2247067"/>
              <a:ext cx="3877915" cy="1042281"/>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Textfeld 35"/>
            <p:cNvSpPr txBox="1"/>
            <p:nvPr/>
          </p:nvSpPr>
          <p:spPr>
            <a:xfrm>
              <a:off x="145871" y="2316619"/>
              <a:ext cx="3888844" cy="972672"/>
            </a:xfrm>
            <a:prstGeom prst="rect">
              <a:avLst/>
            </a:prstGeom>
            <a:noFill/>
          </p:spPr>
          <p:txBody>
            <a:bodyPr wrap="square" rtlCol="0">
              <a:spAutoFit/>
            </a:bodyPr>
            <a:lstStyle/>
            <a:p>
              <a:r>
                <a:rPr lang="de-DE" sz="2400" dirty="0"/>
                <a:t>Lost </a:t>
              </a:r>
              <a:r>
                <a:rPr lang="de-DE" sz="2400" dirty="0" err="1"/>
                <a:t>Reconfiguration</a:t>
              </a:r>
              <a:r>
                <a:rPr lang="de-DE" sz="2400" dirty="0"/>
                <a:t> </a:t>
              </a:r>
            </a:p>
            <a:p>
              <a:r>
                <a:rPr lang="de-DE" sz="2400" dirty="0" smtClean="0"/>
                <a:t>Message </a:t>
              </a:r>
              <a:r>
                <a:rPr lang="de-DE" sz="2400" dirty="0"/>
                <a:t>(LRM)</a:t>
              </a:r>
            </a:p>
          </p:txBody>
        </p:sp>
      </p:grpSp>
      <p:grpSp>
        <p:nvGrpSpPr>
          <p:cNvPr id="37" name="Gruppieren 36"/>
          <p:cNvGrpSpPr/>
          <p:nvPr/>
        </p:nvGrpSpPr>
        <p:grpSpPr>
          <a:xfrm>
            <a:off x="8617836" y="1640304"/>
            <a:ext cx="4003092" cy="940040"/>
            <a:chOff x="82725" y="2247067"/>
            <a:chExt cx="5646885" cy="1042281"/>
          </a:xfrm>
        </p:grpSpPr>
        <p:sp>
          <p:nvSpPr>
            <p:cNvPr id="38" name="Abgerundetes Rechteck 37"/>
            <p:cNvSpPr/>
            <p:nvPr/>
          </p:nvSpPr>
          <p:spPr>
            <a:xfrm>
              <a:off x="82725" y="2247067"/>
              <a:ext cx="4855416" cy="1042281"/>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feld 38"/>
            <p:cNvSpPr txBox="1"/>
            <p:nvPr/>
          </p:nvSpPr>
          <p:spPr>
            <a:xfrm>
              <a:off x="145871" y="2316619"/>
              <a:ext cx="5583739" cy="921378"/>
            </a:xfrm>
            <a:prstGeom prst="rect">
              <a:avLst/>
            </a:prstGeom>
            <a:noFill/>
          </p:spPr>
          <p:txBody>
            <a:bodyPr wrap="square" rtlCol="0">
              <a:spAutoFit/>
            </a:bodyPr>
            <a:lstStyle/>
            <a:p>
              <a:r>
                <a:rPr lang="de-DE" sz="2400" dirty="0" err="1"/>
                <a:t>Needless</a:t>
              </a:r>
              <a:r>
                <a:rPr lang="de-DE" sz="2400" dirty="0"/>
                <a:t> </a:t>
              </a:r>
              <a:r>
                <a:rPr lang="de-DE" sz="2400" dirty="0" err="1"/>
                <a:t>Reconfiguration</a:t>
              </a:r>
              <a:r>
                <a:rPr lang="de-DE" sz="2400" dirty="0"/>
                <a:t> Message (NRM)</a:t>
              </a:r>
            </a:p>
          </p:txBody>
        </p:sp>
      </p:grpSp>
      <p:grpSp>
        <p:nvGrpSpPr>
          <p:cNvPr id="40" name="Gruppieren 39"/>
          <p:cNvGrpSpPr/>
          <p:nvPr/>
        </p:nvGrpSpPr>
        <p:grpSpPr>
          <a:xfrm>
            <a:off x="173401" y="2337941"/>
            <a:ext cx="3549394" cy="533258"/>
            <a:chOff x="82726" y="2247067"/>
            <a:chExt cx="3320687" cy="1042281"/>
          </a:xfrm>
        </p:grpSpPr>
        <p:sp>
          <p:nvSpPr>
            <p:cNvPr id="41" name="Abgerundetes Rechteck 40"/>
            <p:cNvSpPr/>
            <p:nvPr/>
          </p:nvSpPr>
          <p:spPr>
            <a:xfrm>
              <a:off x="82726" y="2247067"/>
              <a:ext cx="3300863" cy="1042281"/>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Textfeld 41"/>
            <p:cNvSpPr txBox="1"/>
            <p:nvPr/>
          </p:nvSpPr>
          <p:spPr>
            <a:xfrm>
              <a:off x="145871" y="2316620"/>
              <a:ext cx="3257542" cy="902349"/>
            </a:xfrm>
            <a:prstGeom prst="rect">
              <a:avLst/>
            </a:prstGeom>
            <a:noFill/>
          </p:spPr>
          <p:txBody>
            <a:bodyPr wrap="square" rtlCol="0">
              <a:spAutoFit/>
            </a:bodyPr>
            <a:lstStyle/>
            <a:p>
              <a:r>
                <a:rPr lang="de-DE" sz="2400" dirty="0" err="1" smtClean="0"/>
                <a:t>False</a:t>
              </a:r>
              <a:r>
                <a:rPr lang="de-DE" sz="2400" dirty="0" smtClean="0"/>
                <a:t> </a:t>
              </a:r>
              <a:r>
                <a:rPr lang="de-DE" sz="2400" dirty="0" err="1" smtClean="0"/>
                <a:t>Reconfiguration</a:t>
              </a:r>
              <a:r>
                <a:rPr lang="de-DE" sz="2400" dirty="0" smtClean="0"/>
                <a:t> (FR)</a:t>
              </a:r>
              <a:endParaRPr lang="de-DE" sz="2400" dirty="0"/>
            </a:p>
          </p:txBody>
        </p:sp>
      </p:grpSp>
      <p:sp>
        <p:nvSpPr>
          <p:cNvPr id="44" name="Textfeld 43"/>
          <p:cNvSpPr txBox="1"/>
          <p:nvPr/>
        </p:nvSpPr>
        <p:spPr>
          <a:xfrm>
            <a:off x="6443433" y="761463"/>
            <a:ext cx="4930859" cy="523220"/>
          </a:xfrm>
          <a:prstGeom prst="rect">
            <a:avLst/>
          </a:prstGeom>
          <a:noFill/>
        </p:spPr>
        <p:txBody>
          <a:bodyPr wrap="square" rtlCol="0">
            <a:spAutoFit/>
          </a:bodyPr>
          <a:lstStyle/>
          <a:p>
            <a:r>
              <a:rPr lang="de-DE" sz="2800" dirty="0" err="1" smtClean="0"/>
              <a:t>Does</a:t>
            </a:r>
            <a:r>
              <a:rPr lang="de-DE" sz="2800" dirty="0" smtClean="0"/>
              <a:t> </a:t>
            </a:r>
            <a:r>
              <a:rPr lang="de-DE" sz="2800" dirty="0" err="1" smtClean="0"/>
              <a:t>the</a:t>
            </a:r>
            <a:r>
              <a:rPr lang="de-DE" sz="2800" dirty="0" smtClean="0"/>
              <a:t> </a:t>
            </a:r>
            <a:r>
              <a:rPr lang="de-DE" sz="2800" dirty="0" err="1" smtClean="0"/>
              <a:t>coupling</a:t>
            </a:r>
            <a:r>
              <a:rPr lang="de-DE" sz="2800" dirty="0" smtClean="0"/>
              <a:t> </a:t>
            </a:r>
            <a:r>
              <a:rPr lang="de-DE" sz="2800" dirty="0" err="1" smtClean="0"/>
              <a:t>effect</a:t>
            </a:r>
            <a:r>
              <a:rPr lang="de-DE" sz="2800" dirty="0" smtClean="0"/>
              <a:t> </a:t>
            </a:r>
            <a:r>
              <a:rPr lang="de-DE" sz="2800" dirty="0" err="1" smtClean="0"/>
              <a:t>exist</a:t>
            </a:r>
            <a:r>
              <a:rPr lang="de-DE" sz="2800" dirty="0" smtClean="0"/>
              <a:t>?</a:t>
            </a:r>
          </a:p>
        </p:txBody>
      </p:sp>
      <p:sp>
        <p:nvSpPr>
          <p:cNvPr id="7" name="Foliennummernplatzhalter 6"/>
          <p:cNvSpPr>
            <a:spLocks noGrp="1"/>
          </p:cNvSpPr>
          <p:nvPr>
            <p:ph type="sldNum" sz="quarter" idx="12"/>
          </p:nvPr>
        </p:nvSpPr>
        <p:spPr/>
        <p:txBody>
          <a:bodyPr/>
          <a:lstStyle/>
          <a:p>
            <a:fld id="{A7A230D6-15B1-493D-97B8-047FCCA8A2D5}" type="slidenum">
              <a:rPr lang="de-DE" smtClean="0"/>
              <a:t>13</a:t>
            </a:fld>
            <a:endParaRPr lang="de-DE"/>
          </a:p>
        </p:txBody>
      </p:sp>
    </p:spTree>
    <p:extLst>
      <p:ext uri="{BB962C8B-B14F-4D97-AF65-F5344CB8AC3E}">
        <p14:creationId xmlns:p14="http://schemas.microsoft.com/office/powerpoint/2010/main" val="3437205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Higher Order </a:t>
            </a:r>
            <a:r>
              <a:rPr lang="de-DE" dirty="0" err="1"/>
              <a:t>Mutants</a:t>
            </a:r>
            <a:endParaRPr lang="de-DE" dirty="0"/>
          </a:p>
        </p:txBody>
      </p:sp>
      <p:grpSp>
        <p:nvGrpSpPr>
          <p:cNvPr id="85" name="Gruppieren 84"/>
          <p:cNvGrpSpPr/>
          <p:nvPr/>
        </p:nvGrpSpPr>
        <p:grpSpPr>
          <a:xfrm>
            <a:off x="2787800" y="1690688"/>
            <a:ext cx="6864859" cy="3335744"/>
            <a:chOff x="1854118" y="1690688"/>
            <a:chExt cx="6864859" cy="3335744"/>
          </a:xfrm>
        </p:grpSpPr>
        <p:grpSp>
          <p:nvGrpSpPr>
            <p:cNvPr id="86" name="Gruppieren 85"/>
            <p:cNvGrpSpPr/>
            <p:nvPr/>
          </p:nvGrpSpPr>
          <p:grpSpPr>
            <a:xfrm>
              <a:off x="1854118" y="1690688"/>
              <a:ext cx="6864859" cy="3335744"/>
              <a:chOff x="3921222" y="2842040"/>
              <a:chExt cx="4758131" cy="2312053"/>
            </a:xfrm>
          </p:grpSpPr>
          <p:sp>
            <p:nvSpPr>
              <p:cNvPr id="94" name="Wolke 93"/>
              <p:cNvSpPr/>
              <p:nvPr/>
            </p:nvSpPr>
            <p:spPr>
              <a:xfrm>
                <a:off x="3921222" y="3423751"/>
                <a:ext cx="4758131" cy="1730342"/>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tx1"/>
                    </a:solidFill>
                  </a:ln>
                </a:endParaRPr>
              </a:p>
            </p:txBody>
          </p:sp>
          <p:sp>
            <p:nvSpPr>
              <p:cNvPr id="95" name="Ellipse 94"/>
              <p:cNvSpPr/>
              <p:nvPr/>
            </p:nvSpPr>
            <p:spPr>
              <a:xfrm>
                <a:off x="4534830" y="3725811"/>
                <a:ext cx="2726195" cy="954194"/>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96" name="Gruppierung 11"/>
              <p:cNvGrpSpPr/>
              <p:nvPr/>
            </p:nvGrpSpPr>
            <p:grpSpPr>
              <a:xfrm>
                <a:off x="4942981" y="3583226"/>
                <a:ext cx="508606" cy="770333"/>
                <a:chOff x="1540316" y="4587377"/>
                <a:chExt cx="357189" cy="642943"/>
              </a:xfrm>
              <a:solidFill>
                <a:schemeClr val="accent3">
                  <a:lumMod val="60000"/>
                  <a:lumOff val="40000"/>
                </a:schemeClr>
              </a:solidFill>
            </p:grpSpPr>
            <p:sp>
              <p:nvSpPr>
                <p:cNvPr id="110" name="Ellipse 109"/>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11" name="Freihandform 67"/>
                <p:cNvSpPr/>
                <p:nvPr/>
              </p:nvSpPr>
              <p:spPr>
                <a:xfrm rot="1410277">
                  <a:off x="1540316"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grpSp>
            <p:nvGrpSpPr>
              <p:cNvPr id="97" name="Gruppierung 11"/>
              <p:cNvGrpSpPr/>
              <p:nvPr/>
            </p:nvGrpSpPr>
            <p:grpSpPr>
              <a:xfrm>
                <a:off x="6362688" y="3370839"/>
                <a:ext cx="508606" cy="770333"/>
                <a:chOff x="1540317" y="4587377"/>
                <a:chExt cx="357189" cy="642943"/>
              </a:xfrm>
              <a:solidFill>
                <a:schemeClr val="accent3">
                  <a:lumMod val="60000"/>
                  <a:lumOff val="40000"/>
                </a:schemeClr>
              </a:solidFill>
            </p:grpSpPr>
            <p:sp>
              <p:nvSpPr>
                <p:cNvPr id="108" name="Ellipse 107"/>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09"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sp>
            <p:nvSpPr>
              <p:cNvPr id="98" name="Abgerundetes Rechteck 97"/>
              <p:cNvSpPr/>
              <p:nvPr/>
            </p:nvSpPr>
            <p:spPr>
              <a:xfrm>
                <a:off x="4671744" y="2842040"/>
                <a:ext cx="2495211" cy="335225"/>
              </a:xfrm>
              <a:prstGeom prst="roundRect">
                <a:avLst/>
              </a:prstGeom>
              <a:solidFill>
                <a:schemeClr val="accent2"/>
              </a:solidFill>
              <a:ln/>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de-DE" sz="2400" dirty="0" err="1" smtClean="0"/>
                  <a:t>Reconfiguration</a:t>
                </a:r>
                <a:r>
                  <a:rPr lang="de-DE" sz="2000" dirty="0" smtClean="0"/>
                  <a:t> </a:t>
                </a:r>
                <a:r>
                  <a:rPr lang="de-DE" sz="2400" dirty="0" smtClean="0"/>
                  <a:t>Mechanism</a:t>
                </a:r>
                <a:endParaRPr lang="de-DE" sz="2400" dirty="0"/>
              </a:p>
            </p:txBody>
          </p:sp>
          <p:cxnSp>
            <p:nvCxnSpPr>
              <p:cNvPr id="99" name="Gerade Verbindung mit Pfeil 98"/>
              <p:cNvCxnSpPr/>
              <p:nvPr/>
            </p:nvCxnSpPr>
            <p:spPr>
              <a:xfrm flipV="1">
                <a:off x="5498207" y="3885695"/>
                <a:ext cx="776744" cy="13973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p:cNvCxnSpPr/>
              <p:nvPr/>
            </p:nvCxnSpPr>
            <p:spPr>
              <a:xfrm>
                <a:off x="5428226" y="4219958"/>
                <a:ext cx="331143" cy="9874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Gerade Verbindung mit Pfeil 100"/>
              <p:cNvCxnSpPr/>
              <p:nvPr/>
            </p:nvCxnSpPr>
            <p:spPr>
              <a:xfrm flipV="1">
                <a:off x="6274953" y="4141176"/>
                <a:ext cx="243875" cy="25314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2" name="Gruppierung 11"/>
              <p:cNvGrpSpPr/>
              <p:nvPr/>
            </p:nvGrpSpPr>
            <p:grpSpPr>
              <a:xfrm>
                <a:off x="5774772" y="3916423"/>
                <a:ext cx="508606" cy="770333"/>
                <a:chOff x="1540317" y="4587377"/>
                <a:chExt cx="357189" cy="642943"/>
              </a:xfrm>
              <a:solidFill>
                <a:schemeClr val="accent3">
                  <a:lumMod val="60000"/>
                  <a:lumOff val="40000"/>
                </a:schemeClr>
              </a:solidFill>
            </p:grpSpPr>
            <p:sp>
              <p:nvSpPr>
                <p:cNvPr id="106" name="Ellipse 105"/>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07"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cxnSp>
            <p:nvCxnSpPr>
              <p:cNvPr id="103" name="Gerade Verbindung mit Pfeil 102"/>
              <p:cNvCxnSpPr>
                <a:stCxn id="110" idx="0"/>
              </p:cNvCxnSpPr>
              <p:nvPr/>
            </p:nvCxnSpPr>
            <p:spPr>
              <a:xfrm flipV="1">
                <a:off x="5172329" y="3177264"/>
                <a:ext cx="255900" cy="405966"/>
              </a:xfrm>
              <a:prstGeom prst="straightConnector1">
                <a:avLst/>
              </a:prstGeom>
              <a:ln w="3810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04" name="Gerade Verbindung mit Pfeil 103"/>
              <p:cNvCxnSpPr>
                <a:stCxn id="106" idx="0"/>
              </p:cNvCxnSpPr>
              <p:nvPr/>
            </p:nvCxnSpPr>
            <p:spPr>
              <a:xfrm flipV="1">
                <a:off x="6004120" y="3199696"/>
                <a:ext cx="3229" cy="716732"/>
              </a:xfrm>
              <a:prstGeom prst="straightConnector1">
                <a:avLst/>
              </a:prstGeom>
              <a:ln w="3810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05" name="Gerade Verbindung mit Pfeil 104"/>
              <p:cNvCxnSpPr>
                <a:stCxn id="108" idx="0"/>
              </p:cNvCxnSpPr>
              <p:nvPr/>
            </p:nvCxnSpPr>
            <p:spPr>
              <a:xfrm flipH="1" flipV="1">
                <a:off x="6439578" y="3177264"/>
                <a:ext cx="152457" cy="193579"/>
              </a:xfrm>
              <a:prstGeom prst="straightConnector1">
                <a:avLst/>
              </a:prstGeom>
              <a:ln w="3810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grpSp>
        <mc:AlternateContent xmlns:mc="http://schemas.openxmlformats.org/markup-compatibility/2006" xmlns:a14="http://schemas.microsoft.com/office/drawing/2010/main">
          <mc:Choice Requires="a14">
            <p:sp>
              <p:nvSpPr>
                <p:cNvPr id="87" name="Textfeld 86"/>
                <p:cNvSpPr txBox="1"/>
                <p:nvPr/>
              </p:nvSpPr>
              <p:spPr>
                <a:xfrm>
                  <a:off x="6722423" y="2955894"/>
                  <a:ext cx="4634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𝑆</m:t>
                            </m:r>
                          </m:sub>
                        </m:sSub>
                      </m:oMath>
                    </m:oMathPara>
                  </a14:m>
                  <a:endParaRPr lang="de-DE" sz="2800" dirty="0"/>
                </a:p>
              </p:txBody>
            </p:sp>
          </mc:Choice>
          <mc:Fallback xmlns="">
            <p:sp>
              <p:nvSpPr>
                <p:cNvPr id="53" name="Textfeld 52"/>
                <p:cNvSpPr txBox="1">
                  <a:spLocks noRot="1" noChangeAspect="1" noMove="1" noResize="1" noEditPoints="1" noAdjustHandles="1" noChangeArrowheads="1" noChangeShapeType="1" noTextEdit="1"/>
                </p:cNvSpPr>
                <p:nvPr/>
              </p:nvSpPr>
              <p:spPr>
                <a:xfrm>
                  <a:off x="6722423" y="2955894"/>
                  <a:ext cx="463460" cy="43088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8" name="Textfeld 87"/>
                <p:cNvSpPr txBox="1"/>
                <p:nvPr/>
              </p:nvSpPr>
              <p:spPr>
                <a:xfrm>
                  <a:off x="6782650" y="3907190"/>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54" name="Textfeld 53"/>
                <p:cNvSpPr txBox="1">
                  <a:spLocks noRot="1" noChangeAspect="1" noMove="1" noResize="1" noEditPoints="1" noAdjustHandles="1" noChangeArrowheads="1" noChangeShapeType="1" noTextEdit="1"/>
                </p:cNvSpPr>
                <p:nvPr/>
              </p:nvSpPr>
              <p:spPr>
                <a:xfrm>
                  <a:off x="6782650" y="3907190"/>
                  <a:ext cx="289909" cy="430887"/>
                </a:xfrm>
                <a:prstGeom prst="rect">
                  <a:avLst/>
                </a:prstGeom>
                <a:blipFill>
                  <a:blip r:embed="rId4"/>
                  <a:stretch>
                    <a:fillRect/>
                  </a:stretch>
                </a:blipFill>
              </p:spPr>
              <p:txBody>
                <a:bodyPr/>
                <a:lstStyle/>
                <a:p>
                  <a:r>
                    <a:rPr lang="de-DE">
                      <a:noFill/>
                    </a:rPr>
                    <a:t> </a:t>
                  </a:r>
                </a:p>
              </p:txBody>
            </p:sp>
          </mc:Fallback>
        </mc:AlternateContent>
        <p:sp>
          <p:nvSpPr>
            <p:cNvPr id="89" name="Nach unten gekrümmter Pfeil 88"/>
            <p:cNvSpPr/>
            <p:nvPr/>
          </p:nvSpPr>
          <p:spPr>
            <a:xfrm>
              <a:off x="6219597"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90" name="Nach unten gekrümmter Pfeil 89"/>
            <p:cNvSpPr/>
            <p:nvPr/>
          </p:nvSpPr>
          <p:spPr>
            <a:xfrm flipH="1" flipV="1">
              <a:off x="6168503"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91" name="Ellipse 90"/>
            <p:cNvSpPr/>
            <p:nvPr/>
          </p:nvSpPr>
          <p:spPr>
            <a:xfrm>
              <a:off x="4609017" y="2604570"/>
              <a:ext cx="199561" cy="19956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3</a:t>
              </a:r>
              <a:endParaRPr lang="de-DE" sz="1400" dirty="0"/>
            </a:p>
          </p:txBody>
        </p:sp>
        <p:sp>
          <p:nvSpPr>
            <p:cNvPr id="92" name="Ellipse 91"/>
            <p:cNvSpPr/>
            <p:nvPr/>
          </p:nvSpPr>
          <p:spPr>
            <a:xfrm>
              <a:off x="5457282" y="3766793"/>
              <a:ext cx="199561" cy="19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2</a:t>
              </a:r>
              <a:endParaRPr lang="de-DE" sz="1400" dirty="0"/>
            </a:p>
          </p:txBody>
        </p:sp>
        <p:sp>
          <p:nvSpPr>
            <p:cNvPr id="93" name="Ellipse 92"/>
            <p:cNvSpPr/>
            <p:nvPr/>
          </p:nvSpPr>
          <p:spPr>
            <a:xfrm>
              <a:off x="6827823" y="2665745"/>
              <a:ext cx="199561" cy="19956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smtClean="0"/>
                <a:t>1</a:t>
              </a:r>
              <a:endParaRPr lang="de-DE" sz="1400" dirty="0"/>
            </a:p>
          </p:txBody>
        </p:sp>
      </p:grpSp>
      <p:grpSp>
        <p:nvGrpSpPr>
          <p:cNvPr id="34" name="Gruppieren 33"/>
          <p:cNvGrpSpPr/>
          <p:nvPr/>
        </p:nvGrpSpPr>
        <p:grpSpPr>
          <a:xfrm>
            <a:off x="113560" y="4159493"/>
            <a:ext cx="2801576" cy="890467"/>
            <a:chOff x="82726" y="2247067"/>
            <a:chExt cx="3951989" cy="1042281"/>
          </a:xfrm>
        </p:grpSpPr>
        <p:sp>
          <p:nvSpPr>
            <p:cNvPr id="35" name="Abgerundetes Rechteck 34"/>
            <p:cNvSpPr/>
            <p:nvPr/>
          </p:nvSpPr>
          <p:spPr>
            <a:xfrm>
              <a:off x="82726" y="2247067"/>
              <a:ext cx="3877915" cy="1042281"/>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Textfeld 35"/>
            <p:cNvSpPr txBox="1"/>
            <p:nvPr/>
          </p:nvSpPr>
          <p:spPr>
            <a:xfrm>
              <a:off x="145871" y="2316619"/>
              <a:ext cx="3888844" cy="972672"/>
            </a:xfrm>
            <a:prstGeom prst="rect">
              <a:avLst/>
            </a:prstGeom>
            <a:noFill/>
          </p:spPr>
          <p:txBody>
            <a:bodyPr wrap="square" rtlCol="0">
              <a:spAutoFit/>
            </a:bodyPr>
            <a:lstStyle/>
            <a:p>
              <a:r>
                <a:rPr lang="de-DE" sz="2400" dirty="0"/>
                <a:t>Lost </a:t>
              </a:r>
              <a:r>
                <a:rPr lang="de-DE" sz="2400" dirty="0" err="1"/>
                <a:t>Reconfiguration</a:t>
              </a:r>
              <a:r>
                <a:rPr lang="de-DE" sz="2400" dirty="0"/>
                <a:t> </a:t>
              </a:r>
            </a:p>
            <a:p>
              <a:r>
                <a:rPr lang="de-DE" sz="2400" dirty="0" smtClean="0"/>
                <a:t>Message </a:t>
              </a:r>
              <a:r>
                <a:rPr lang="de-DE" sz="2400" dirty="0"/>
                <a:t>(LRM)</a:t>
              </a:r>
            </a:p>
          </p:txBody>
        </p:sp>
      </p:grpSp>
      <p:grpSp>
        <p:nvGrpSpPr>
          <p:cNvPr id="37" name="Gruppieren 36"/>
          <p:cNvGrpSpPr/>
          <p:nvPr/>
        </p:nvGrpSpPr>
        <p:grpSpPr>
          <a:xfrm>
            <a:off x="8617836" y="1640304"/>
            <a:ext cx="4003092" cy="940040"/>
            <a:chOff x="82725" y="2247067"/>
            <a:chExt cx="5646885" cy="1042281"/>
          </a:xfrm>
        </p:grpSpPr>
        <p:sp>
          <p:nvSpPr>
            <p:cNvPr id="38" name="Abgerundetes Rechteck 37"/>
            <p:cNvSpPr/>
            <p:nvPr/>
          </p:nvSpPr>
          <p:spPr>
            <a:xfrm>
              <a:off x="82725" y="2247067"/>
              <a:ext cx="4855416" cy="1042281"/>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feld 38"/>
            <p:cNvSpPr txBox="1"/>
            <p:nvPr/>
          </p:nvSpPr>
          <p:spPr>
            <a:xfrm>
              <a:off x="145871" y="2316619"/>
              <a:ext cx="5583739" cy="921378"/>
            </a:xfrm>
            <a:prstGeom prst="rect">
              <a:avLst/>
            </a:prstGeom>
            <a:noFill/>
          </p:spPr>
          <p:txBody>
            <a:bodyPr wrap="square" rtlCol="0">
              <a:spAutoFit/>
            </a:bodyPr>
            <a:lstStyle/>
            <a:p>
              <a:r>
                <a:rPr lang="de-DE" sz="2400" dirty="0" err="1"/>
                <a:t>Needless</a:t>
              </a:r>
              <a:r>
                <a:rPr lang="de-DE" sz="2400" dirty="0"/>
                <a:t> </a:t>
              </a:r>
              <a:r>
                <a:rPr lang="de-DE" sz="2400" dirty="0" err="1"/>
                <a:t>Reconfiguration</a:t>
              </a:r>
              <a:r>
                <a:rPr lang="de-DE" sz="2400" dirty="0"/>
                <a:t> Message (NRM)</a:t>
              </a:r>
            </a:p>
          </p:txBody>
        </p:sp>
      </p:grpSp>
      <p:grpSp>
        <p:nvGrpSpPr>
          <p:cNvPr id="40" name="Gruppieren 39"/>
          <p:cNvGrpSpPr/>
          <p:nvPr/>
        </p:nvGrpSpPr>
        <p:grpSpPr>
          <a:xfrm>
            <a:off x="173401" y="2337941"/>
            <a:ext cx="3549394" cy="533258"/>
            <a:chOff x="82726" y="2247067"/>
            <a:chExt cx="3320687" cy="1042281"/>
          </a:xfrm>
        </p:grpSpPr>
        <p:sp>
          <p:nvSpPr>
            <p:cNvPr id="41" name="Abgerundetes Rechteck 40"/>
            <p:cNvSpPr/>
            <p:nvPr/>
          </p:nvSpPr>
          <p:spPr>
            <a:xfrm>
              <a:off x="82726" y="2247067"/>
              <a:ext cx="3300863" cy="1042281"/>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Textfeld 41"/>
            <p:cNvSpPr txBox="1"/>
            <p:nvPr/>
          </p:nvSpPr>
          <p:spPr>
            <a:xfrm>
              <a:off x="145871" y="2316620"/>
              <a:ext cx="3257542" cy="902349"/>
            </a:xfrm>
            <a:prstGeom prst="rect">
              <a:avLst/>
            </a:prstGeom>
            <a:noFill/>
          </p:spPr>
          <p:txBody>
            <a:bodyPr wrap="square" rtlCol="0">
              <a:spAutoFit/>
            </a:bodyPr>
            <a:lstStyle/>
            <a:p>
              <a:r>
                <a:rPr lang="de-DE" sz="2400" dirty="0" err="1" smtClean="0"/>
                <a:t>False</a:t>
              </a:r>
              <a:r>
                <a:rPr lang="de-DE" sz="2400" dirty="0" smtClean="0"/>
                <a:t> </a:t>
              </a:r>
              <a:r>
                <a:rPr lang="de-DE" sz="2400" dirty="0" err="1" smtClean="0"/>
                <a:t>Reconfiguration</a:t>
              </a:r>
              <a:r>
                <a:rPr lang="de-DE" sz="2400" dirty="0" smtClean="0"/>
                <a:t> (FR)</a:t>
              </a:r>
              <a:endParaRPr lang="de-DE" sz="2400" dirty="0"/>
            </a:p>
          </p:txBody>
        </p:sp>
      </p:grpSp>
      <p:sp>
        <p:nvSpPr>
          <p:cNvPr id="44" name="Textfeld 43"/>
          <p:cNvSpPr txBox="1"/>
          <p:nvPr/>
        </p:nvSpPr>
        <p:spPr>
          <a:xfrm>
            <a:off x="6443433" y="761463"/>
            <a:ext cx="4930859" cy="523220"/>
          </a:xfrm>
          <a:prstGeom prst="rect">
            <a:avLst/>
          </a:prstGeom>
          <a:noFill/>
        </p:spPr>
        <p:txBody>
          <a:bodyPr wrap="square" rtlCol="0">
            <a:spAutoFit/>
          </a:bodyPr>
          <a:lstStyle/>
          <a:p>
            <a:r>
              <a:rPr lang="de-DE" sz="2800" dirty="0" err="1" smtClean="0"/>
              <a:t>Does</a:t>
            </a:r>
            <a:r>
              <a:rPr lang="de-DE" sz="2800" dirty="0" smtClean="0"/>
              <a:t> </a:t>
            </a:r>
            <a:r>
              <a:rPr lang="de-DE" sz="2800" dirty="0" err="1" smtClean="0"/>
              <a:t>the</a:t>
            </a:r>
            <a:r>
              <a:rPr lang="de-DE" sz="2800" dirty="0" smtClean="0"/>
              <a:t> </a:t>
            </a:r>
            <a:r>
              <a:rPr lang="de-DE" sz="2800" dirty="0" err="1" smtClean="0"/>
              <a:t>coupling</a:t>
            </a:r>
            <a:r>
              <a:rPr lang="de-DE" sz="2800" dirty="0" smtClean="0"/>
              <a:t> </a:t>
            </a:r>
            <a:r>
              <a:rPr lang="de-DE" sz="2800" dirty="0" err="1" smtClean="0"/>
              <a:t>effect</a:t>
            </a:r>
            <a:r>
              <a:rPr lang="de-DE" sz="2800" dirty="0" smtClean="0"/>
              <a:t> </a:t>
            </a:r>
            <a:r>
              <a:rPr lang="de-DE" sz="2800" dirty="0" err="1" smtClean="0"/>
              <a:t>exist</a:t>
            </a:r>
            <a:r>
              <a:rPr lang="de-DE" sz="2800" dirty="0" smtClean="0"/>
              <a:t>?</a:t>
            </a:r>
          </a:p>
        </p:txBody>
      </p:sp>
      <p:sp>
        <p:nvSpPr>
          <p:cNvPr id="4" name="Ellipse 3"/>
          <p:cNvSpPr/>
          <p:nvPr/>
        </p:nvSpPr>
        <p:spPr>
          <a:xfrm>
            <a:off x="4007224" y="5252459"/>
            <a:ext cx="891936" cy="891936"/>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2400" dirty="0" smtClean="0"/>
              <a:t>LRM</a:t>
            </a:r>
            <a:endParaRPr lang="de-DE" sz="2400" dirty="0"/>
          </a:p>
        </p:txBody>
      </p:sp>
      <p:sp>
        <p:nvSpPr>
          <p:cNvPr id="5" name="Textfeld 4"/>
          <p:cNvSpPr txBox="1"/>
          <p:nvPr/>
        </p:nvSpPr>
        <p:spPr>
          <a:xfrm>
            <a:off x="3870626" y="6088145"/>
            <a:ext cx="2996503" cy="461665"/>
          </a:xfrm>
          <a:prstGeom prst="rect">
            <a:avLst/>
          </a:prstGeom>
          <a:noFill/>
        </p:spPr>
        <p:txBody>
          <a:bodyPr wrap="square" rtlCol="0">
            <a:spAutoFit/>
          </a:bodyPr>
          <a:lstStyle/>
          <a:p>
            <a:r>
              <a:rPr lang="de-DE" sz="2400" dirty="0" err="1" smtClean="0"/>
              <a:t>Failure</a:t>
            </a:r>
            <a:r>
              <a:rPr lang="de-DE" sz="2400" dirty="0" smtClean="0"/>
              <a:t> </a:t>
            </a:r>
            <a:r>
              <a:rPr lang="de-DE" sz="2400" dirty="0" err="1" smtClean="0"/>
              <a:t>Masking</a:t>
            </a:r>
            <a:endParaRPr lang="de-DE" sz="2400" dirty="0"/>
          </a:p>
        </p:txBody>
      </p:sp>
      <p:sp>
        <p:nvSpPr>
          <p:cNvPr id="62" name="Ellipse 61"/>
          <p:cNvSpPr/>
          <p:nvPr/>
        </p:nvSpPr>
        <p:spPr>
          <a:xfrm>
            <a:off x="4790598" y="5252457"/>
            <a:ext cx="891936" cy="891936"/>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2400" dirty="0"/>
              <a:t>N</a:t>
            </a:r>
            <a:r>
              <a:rPr lang="de-DE" sz="2400" dirty="0" smtClean="0"/>
              <a:t>RM</a:t>
            </a:r>
            <a:endParaRPr lang="de-DE" sz="2400" dirty="0"/>
          </a:p>
        </p:txBody>
      </p:sp>
      <p:sp>
        <p:nvSpPr>
          <p:cNvPr id="7" name="Foliennummernplatzhalter 6"/>
          <p:cNvSpPr>
            <a:spLocks noGrp="1"/>
          </p:cNvSpPr>
          <p:nvPr>
            <p:ph type="sldNum" sz="quarter" idx="12"/>
          </p:nvPr>
        </p:nvSpPr>
        <p:spPr/>
        <p:txBody>
          <a:bodyPr/>
          <a:lstStyle/>
          <a:p>
            <a:fld id="{A7A230D6-15B1-493D-97B8-047FCCA8A2D5}" type="slidenum">
              <a:rPr lang="de-DE" smtClean="0"/>
              <a:t>14</a:t>
            </a:fld>
            <a:endParaRPr lang="de-DE"/>
          </a:p>
        </p:txBody>
      </p:sp>
    </p:spTree>
    <p:extLst>
      <p:ext uri="{BB962C8B-B14F-4D97-AF65-F5344CB8AC3E}">
        <p14:creationId xmlns:p14="http://schemas.microsoft.com/office/powerpoint/2010/main" val="580023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Higher Order </a:t>
            </a:r>
            <a:r>
              <a:rPr lang="de-DE" dirty="0" err="1"/>
              <a:t>Mutants</a:t>
            </a:r>
            <a:endParaRPr lang="de-DE" dirty="0"/>
          </a:p>
        </p:txBody>
      </p:sp>
      <p:grpSp>
        <p:nvGrpSpPr>
          <p:cNvPr id="85" name="Gruppieren 84"/>
          <p:cNvGrpSpPr/>
          <p:nvPr/>
        </p:nvGrpSpPr>
        <p:grpSpPr>
          <a:xfrm>
            <a:off x="2787800" y="1690688"/>
            <a:ext cx="6864859" cy="3335744"/>
            <a:chOff x="1854118" y="1690688"/>
            <a:chExt cx="6864859" cy="3335744"/>
          </a:xfrm>
        </p:grpSpPr>
        <p:grpSp>
          <p:nvGrpSpPr>
            <p:cNvPr id="86" name="Gruppieren 85"/>
            <p:cNvGrpSpPr/>
            <p:nvPr/>
          </p:nvGrpSpPr>
          <p:grpSpPr>
            <a:xfrm>
              <a:off x="1854118" y="1690688"/>
              <a:ext cx="6864859" cy="3335744"/>
              <a:chOff x="3921222" y="2842040"/>
              <a:chExt cx="4758131" cy="2312053"/>
            </a:xfrm>
          </p:grpSpPr>
          <p:sp>
            <p:nvSpPr>
              <p:cNvPr id="94" name="Wolke 93"/>
              <p:cNvSpPr/>
              <p:nvPr/>
            </p:nvSpPr>
            <p:spPr>
              <a:xfrm>
                <a:off x="3921222" y="3423751"/>
                <a:ext cx="4758131" cy="1730342"/>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tx1"/>
                    </a:solidFill>
                  </a:ln>
                </a:endParaRPr>
              </a:p>
            </p:txBody>
          </p:sp>
          <p:sp>
            <p:nvSpPr>
              <p:cNvPr id="95" name="Ellipse 94"/>
              <p:cNvSpPr/>
              <p:nvPr/>
            </p:nvSpPr>
            <p:spPr>
              <a:xfrm>
                <a:off x="4534830" y="3725811"/>
                <a:ext cx="2726195" cy="954194"/>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96" name="Gruppierung 11"/>
              <p:cNvGrpSpPr/>
              <p:nvPr/>
            </p:nvGrpSpPr>
            <p:grpSpPr>
              <a:xfrm>
                <a:off x="4942981" y="3583226"/>
                <a:ext cx="508606" cy="770333"/>
                <a:chOff x="1540316" y="4587377"/>
                <a:chExt cx="357189" cy="642943"/>
              </a:xfrm>
              <a:solidFill>
                <a:schemeClr val="accent3">
                  <a:lumMod val="60000"/>
                  <a:lumOff val="40000"/>
                </a:schemeClr>
              </a:solidFill>
            </p:grpSpPr>
            <p:sp>
              <p:nvSpPr>
                <p:cNvPr id="110" name="Ellipse 109"/>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11" name="Freihandform 67"/>
                <p:cNvSpPr/>
                <p:nvPr/>
              </p:nvSpPr>
              <p:spPr>
                <a:xfrm rot="1410277">
                  <a:off x="1540316"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grpSp>
            <p:nvGrpSpPr>
              <p:cNvPr id="97" name="Gruppierung 11"/>
              <p:cNvGrpSpPr/>
              <p:nvPr/>
            </p:nvGrpSpPr>
            <p:grpSpPr>
              <a:xfrm>
                <a:off x="6362688" y="3370839"/>
                <a:ext cx="508606" cy="770333"/>
                <a:chOff x="1540317" y="4587377"/>
                <a:chExt cx="357189" cy="642943"/>
              </a:xfrm>
              <a:solidFill>
                <a:schemeClr val="accent3">
                  <a:lumMod val="60000"/>
                  <a:lumOff val="40000"/>
                </a:schemeClr>
              </a:solidFill>
            </p:grpSpPr>
            <p:sp>
              <p:nvSpPr>
                <p:cNvPr id="108" name="Ellipse 107"/>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09"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sp>
            <p:nvSpPr>
              <p:cNvPr id="98" name="Abgerundetes Rechteck 97"/>
              <p:cNvSpPr/>
              <p:nvPr/>
            </p:nvSpPr>
            <p:spPr>
              <a:xfrm>
                <a:off x="4671744" y="2842040"/>
                <a:ext cx="2495211" cy="335225"/>
              </a:xfrm>
              <a:prstGeom prst="roundRect">
                <a:avLst/>
              </a:prstGeom>
              <a:solidFill>
                <a:schemeClr val="accent2"/>
              </a:solidFill>
              <a:ln/>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de-DE" sz="2400" dirty="0" err="1" smtClean="0"/>
                  <a:t>Reconfiguration</a:t>
                </a:r>
                <a:r>
                  <a:rPr lang="de-DE" sz="2000" dirty="0" smtClean="0"/>
                  <a:t> </a:t>
                </a:r>
                <a:r>
                  <a:rPr lang="de-DE" sz="2400" dirty="0" smtClean="0"/>
                  <a:t>Mechanism</a:t>
                </a:r>
                <a:endParaRPr lang="de-DE" sz="2400" dirty="0"/>
              </a:p>
            </p:txBody>
          </p:sp>
          <p:cxnSp>
            <p:nvCxnSpPr>
              <p:cNvPr id="99" name="Gerade Verbindung mit Pfeil 98"/>
              <p:cNvCxnSpPr/>
              <p:nvPr/>
            </p:nvCxnSpPr>
            <p:spPr>
              <a:xfrm flipV="1">
                <a:off x="5498207" y="3885695"/>
                <a:ext cx="776744" cy="13973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p:cNvCxnSpPr/>
              <p:nvPr/>
            </p:nvCxnSpPr>
            <p:spPr>
              <a:xfrm>
                <a:off x="5428226" y="4219958"/>
                <a:ext cx="331143" cy="9874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Gerade Verbindung mit Pfeil 100"/>
              <p:cNvCxnSpPr/>
              <p:nvPr/>
            </p:nvCxnSpPr>
            <p:spPr>
              <a:xfrm flipV="1">
                <a:off x="6274953" y="4141176"/>
                <a:ext cx="243875" cy="25314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2" name="Gruppierung 11"/>
              <p:cNvGrpSpPr/>
              <p:nvPr/>
            </p:nvGrpSpPr>
            <p:grpSpPr>
              <a:xfrm>
                <a:off x="5774772" y="3916423"/>
                <a:ext cx="508606" cy="770333"/>
                <a:chOff x="1540317" y="4587377"/>
                <a:chExt cx="357189" cy="642943"/>
              </a:xfrm>
              <a:solidFill>
                <a:schemeClr val="accent3">
                  <a:lumMod val="60000"/>
                  <a:lumOff val="40000"/>
                </a:schemeClr>
              </a:solidFill>
            </p:grpSpPr>
            <p:sp>
              <p:nvSpPr>
                <p:cNvPr id="106" name="Ellipse 105"/>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07"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cxnSp>
            <p:nvCxnSpPr>
              <p:cNvPr id="103" name="Gerade Verbindung mit Pfeil 102"/>
              <p:cNvCxnSpPr>
                <a:stCxn id="110" idx="0"/>
              </p:cNvCxnSpPr>
              <p:nvPr/>
            </p:nvCxnSpPr>
            <p:spPr>
              <a:xfrm flipV="1">
                <a:off x="5172329" y="3177264"/>
                <a:ext cx="255900" cy="405966"/>
              </a:xfrm>
              <a:prstGeom prst="straightConnector1">
                <a:avLst/>
              </a:prstGeom>
              <a:ln w="3810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04" name="Gerade Verbindung mit Pfeil 103"/>
              <p:cNvCxnSpPr>
                <a:stCxn id="106" idx="0"/>
              </p:cNvCxnSpPr>
              <p:nvPr/>
            </p:nvCxnSpPr>
            <p:spPr>
              <a:xfrm flipV="1">
                <a:off x="6004120" y="3199696"/>
                <a:ext cx="3229" cy="716732"/>
              </a:xfrm>
              <a:prstGeom prst="straightConnector1">
                <a:avLst/>
              </a:prstGeom>
              <a:ln w="3810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05" name="Gerade Verbindung mit Pfeil 104"/>
              <p:cNvCxnSpPr>
                <a:stCxn id="108" idx="0"/>
              </p:cNvCxnSpPr>
              <p:nvPr/>
            </p:nvCxnSpPr>
            <p:spPr>
              <a:xfrm flipH="1" flipV="1">
                <a:off x="6439578" y="3177264"/>
                <a:ext cx="152457" cy="193579"/>
              </a:xfrm>
              <a:prstGeom prst="straightConnector1">
                <a:avLst/>
              </a:prstGeom>
              <a:ln w="3810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grpSp>
        <mc:AlternateContent xmlns:mc="http://schemas.openxmlformats.org/markup-compatibility/2006" xmlns:a14="http://schemas.microsoft.com/office/drawing/2010/main">
          <mc:Choice Requires="a14">
            <p:sp>
              <p:nvSpPr>
                <p:cNvPr id="87" name="Textfeld 86"/>
                <p:cNvSpPr txBox="1"/>
                <p:nvPr/>
              </p:nvSpPr>
              <p:spPr>
                <a:xfrm>
                  <a:off x="6722423" y="2955894"/>
                  <a:ext cx="4634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𝑆</m:t>
                            </m:r>
                          </m:sub>
                        </m:sSub>
                      </m:oMath>
                    </m:oMathPara>
                  </a14:m>
                  <a:endParaRPr lang="de-DE" sz="2800" dirty="0"/>
                </a:p>
              </p:txBody>
            </p:sp>
          </mc:Choice>
          <mc:Fallback xmlns="">
            <p:sp>
              <p:nvSpPr>
                <p:cNvPr id="53" name="Textfeld 52"/>
                <p:cNvSpPr txBox="1">
                  <a:spLocks noRot="1" noChangeAspect="1" noMove="1" noResize="1" noEditPoints="1" noAdjustHandles="1" noChangeArrowheads="1" noChangeShapeType="1" noTextEdit="1"/>
                </p:cNvSpPr>
                <p:nvPr/>
              </p:nvSpPr>
              <p:spPr>
                <a:xfrm>
                  <a:off x="6722423" y="2955894"/>
                  <a:ext cx="463460" cy="43088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8" name="Textfeld 87"/>
                <p:cNvSpPr txBox="1"/>
                <p:nvPr/>
              </p:nvSpPr>
              <p:spPr>
                <a:xfrm>
                  <a:off x="6782650" y="3907190"/>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54" name="Textfeld 53"/>
                <p:cNvSpPr txBox="1">
                  <a:spLocks noRot="1" noChangeAspect="1" noMove="1" noResize="1" noEditPoints="1" noAdjustHandles="1" noChangeArrowheads="1" noChangeShapeType="1" noTextEdit="1"/>
                </p:cNvSpPr>
                <p:nvPr/>
              </p:nvSpPr>
              <p:spPr>
                <a:xfrm>
                  <a:off x="6782650" y="3907190"/>
                  <a:ext cx="289909" cy="430887"/>
                </a:xfrm>
                <a:prstGeom prst="rect">
                  <a:avLst/>
                </a:prstGeom>
                <a:blipFill>
                  <a:blip r:embed="rId4"/>
                  <a:stretch>
                    <a:fillRect/>
                  </a:stretch>
                </a:blipFill>
              </p:spPr>
              <p:txBody>
                <a:bodyPr/>
                <a:lstStyle/>
                <a:p>
                  <a:r>
                    <a:rPr lang="de-DE">
                      <a:noFill/>
                    </a:rPr>
                    <a:t> </a:t>
                  </a:r>
                </a:p>
              </p:txBody>
            </p:sp>
          </mc:Fallback>
        </mc:AlternateContent>
        <p:sp>
          <p:nvSpPr>
            <p:cNvPr id="89" name="Nach unten gekrümmter Pfeil 88"/>
            <p:cNvSpPr/>
            <p:nvPr/>
          </p:nvSpPr>
          <p:spPr>
            <a:xfrm>
              <a:off x="6219597"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90" name="Nach unten gekrümmter Pfeil 89"/>
            <p:cNvSpPr/>
            <p:nvPr/>
          </p:nvSpPr>
          <p:spPr>
            <a:xfrm flipH="1" flipV="1">
              <a:off x="6168503"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91" name="Ellipse 90"/>
            <p:cNvSpPr/>
            <p:nvPr/>
          </p:nvSpPr>
          <p:spPr>
            <a:xfrm>
              <a:off x="4609017" y="2604570"/>
              <a:ext cx="199561" cy="19956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3</a:t>
              </a:r>
              <a:endParaRPr lang="de-DE" sz="1400" dirty="0"/>
            </a:p>
          </p:txBody>
        </p:sp>
        <p:sp>
          <p:nvSpPr>
            <p:cNvPr id="92" name="Ellipse 91"/>
            <p:cNvSpPr/>
            <p:nvPr/>
          </p:nvSpPr>
          <p:spPr>
            <a:xfrm>
              <a:off x="5457282" y="3766793"/>
              <a:ext cx="199561" cy="19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2</a:t>
              </a:r>
              <a:endParaRPr lang="de-DE" sz="1400" dirty="0"/>
            </a:p>
          </p:txBody>
        </p:sp>
        <p:sp>
          <p:nvSpPr>
            <p:cNvPr id="93" name="Ellipse 92"/>
            <p:cNvSpPr/>
            <p:nvPr/>
          </p:nvSpPr>
          <p:spPr>
            <a:xfrm>
              <a:off x="6827823" y="2665745"/>
              <a:ext cx="199561" cy="19956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smtClean="0"/>
                <a:t>1</a:t>
              </a:r>
              <a:endParaRPr lang="de-DE" sz="1400" dirty="0"/>
            </a:p>
          </p:txBody>
        </p:sp>
      </p:grpSp>
      <p:grpSp>
        <p:nvGrpSpPr>
          <p:cNvPr id="34" name="Gruppieren 33"/>
          <p:cNvGrpSpPr/>
          <p:nvPr/>
        </p:nvGrpSpPr>
        <p:grpSpPr>
          <a:xfrm>
            <a:off x="113560" y="4159493"/>
            <a:ext cx="2801576" cy="890467"/>
            <a:chOff x="82726" y="2247067"/>
            <a:chExt cx="3951989" cy="1042281"/>
          </a:xfrm>
        </p:grpSpPr>
        <p:sp>
          <p:nvSpPr>
            <p:cNvPr id="35" name="Abgerundetes Rechteck 34"/>
            <p:cNvSpPr/>
            <p:nvPr/>
          </p:nvSpPr>
          <p:spPr>
            <a:xfrm>
              <a:off x="82726" y="2247067"/>
              <a:ext cx="3877915" cy="1042281"/>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Textfeld 35"/>
            <p:cNvSpPr txBox="1"/>
            <p:nvPr/>
          </p:nvSpPr>
          <p:spPr>
            <a:xfrm>
              <a:off x="145871" y="2316619"/>
              <a:ext cx="3888844" cy="972672"/>
            </a:xfrm>
            <a:prstGeom prst="rect">
              <a:avLst/>
            </a:prstGeom>
            <a:noFill/>
          </p:spPr>
          <p:txBody>
            <a:bodyPr wrap="square" rtlCol="0">
              <a:spAutoFit/>
            </a:bodyPr>
            <a:lstStyle/>
            <a:p>
              <a:r>
                <a:rPr lang="de-DE" sz="2400" dirty="0"/>
                <a:t>Lost </a:t>
              </a:r>
              <a:r>
                <a:rPr lang="de-DE" sz="2400" dirty="0" err="1"/>
                <a:t>Reconfiguration</a:t>
              </a:r>
              <a:r>
                <a:rPr lang="de-DE" sz="2400" dirty="0"/>
                <a:t> </a:t>
              </a:r>
            </a:p>
            <a:p>
              <a:r>
                <a:rPr lang="de-DE" sz="2400" dirty="0" smtClean="0"/>
                <a:t>Message </a:t>
              </a:r>
              <a:r>
                <a:rPr lang="de-DE" sz="2400" dirty="0"/>
                <a:t>(LRM)</a:t>
              </a:r>
            </a:p>
          </p:txBody>
        </p:sp>
      </p:grpSp>
      <p:grpSp>
        <p:nvGrpSpPr>
          <p:cNvPr id="37" name="Gruppieren 36"/>
          <p:cNvGrpSpPr/>
          <p:nvPr/>
        </p:nvGrpSpPr>
        <p:grpSpPr>
          <a:xfrm>
            <a:off x="8617836" y="1640304"/>
            <a:ext cx="4003092" cy="940040"/>
            <a:chOff x="82725" y="2247067"/>
            <a:chExt cx="5646885" cy="1042281"/>
          </a:xfrm>
        </p:grpSpPr>
        <p:sp>
          <p:nvSpPr>
            <p:cNvPr id="38" name="Abgerundetes Rechteck 37"/>
            <p:cNvSpPr/>
            <p:nvPr/>
          </p:nvSpPr>
          <p:spPr>
            <a:xfrm>
              <a:off x="82725" y="2247067"/>
              <a:ext cx="4855416" cy="1042281"/>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feld 38"/>
            <p:cNvSpPr txBox="1"/>
            <p:nvPr/>
          </p:nvSpPr>
          <p:spPr>
            <a:xfrm>
              <a:off x="145871" y="2316619"/>
              <a:ext cx="5583739" cy="921378"/>
            </a:xfrm>
            <a:prstGeom prst="rect">
              <a:avLst/>
            </a:prstGeom>
            <a:noFill/>
          </p:spPr>
          <p:txBody>
            <a:bodyPr wrap="square" rtlCol="0">
              <a:spAutoFit/>
            </a:bodyPr>
            <a:lstStyle/>
            <a:p>
              <a:r>
                <a:rPr lang="de-DE" sz="2400" dirty="0" err="1"/>
                <a:t>Needless</a:t>
              </a:r>
              <a:r>
                <a:rPr lang="de-DE" sz="2400" dirty="0"/>
                <a:t> </a:t>
              </a:r>
              <a:r>
                <a:rPr lang="de-DE" sz="2400" dirty="0" err="1"/>
                <a:t>Reconfiguration</a:t>
              </a:r>
              <a:r>
                <a:rPr lang="de-DE" sz="2400" dirty="0"/>
                <a:t> Message (NRM)</a:t>
              </a:r>
            </a:p>
          </p:txBody>
        </p:sp>
      </p:grpSp>
      <p:grpSp>
        <p:nvGrpSpPr>
          <p:cNvPr id="40" name="Gruppieren 39"/>
          <p:cNvGrpSpPr/>
          <p:nvPr/>
        </p:nvGrpSpPr>
        <p:grpSpPr>
          <a:xfrm>
            <a:off x="173401" y="2337941"/>
            <a:ext cx="3549394" cy="533258"/>
            <a:chOff x="82726" y="2247067"/>
            <a:chExt cx="3320687" cy="1042281"/>
          </a:xfrm>
        </p:grpSpPr>
        <p:sp>
          <p:nvSpPr>
            <p:cNvPr id="41" name="Abgerundetes Rechteck 40"/>
            <p:cNvSpPr/>
            <p:nvPr/>
          </p:nvSpPr>
          <p:spPr>
            <a:xfrm>
              <a:off x="82726" y="2247067"/>
              <a:ext cx="3300863" cy="1042281"/>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Textfeld 41"/>
            <p:cNvSpPr txBox="1"/>
            <p:nvPr/>
          </p:nvSpPr>
          <p:spPr>
            <a:xfrm>
              <a:off x="145871" y="2316620"/>
              <a:ext cx="3257542" cy="902349"/>
            </a:xfrm>
            <a:prstGeom prst="rect">
              <a:avLst/>
            </a:prstGeom>
            <a:noFill/>
          </p:spPr>
          <p:txBody>
            <a:bodyPr wrap="square" rtlCol="0">
              <a:spAutoFit/>
            </a:bodyPr>
            <a:lstStyle/>
            <a:p>
              <a:r>
                <a:rPr lang="de-DE" sz="2400" dirty="0" err="1" smtClean="0"/>
                <a:t>False</a:t>
              </a:r>
              <a:r>
                <a:rPr lang="de-DE" sz="2400" dirty="0" smtClean="0"/>
                <a:t> </a:t>
              </a:r>
              <a:r>
                <a:rPr lang="de-DE" sz="2400" dirty="0" err="1" smtClean="0"/>
                <a:t>Reconfiguration</a:t>
              </a:r>
              <a:r>
                <a:rPr lang="de-DE" sz="2400" dirty="0" smtClean="0"/>
                <a:t> (FR)</a:t>
              </a:r>
              <a:endParaRPr lang="de-DE" sz="2400" dirty="0"/>
            </a:p>
          </p:txBody>
        </p:sp>
      </p:grpSp>
      <p:sp>
        <p:nvSpPr>
          <p:cNvPr id="44" name="Textfeld 43"/>
          <p:cNvSpPr txBox="1"/>
          <p:nvPr/>
        </p:nvSpPr>
        <p:spPr>
          <a:xfrm>
            <a:off x="6443433" y="761463"/>
            <a:ext cx="4930859" cy="523220"/>
          </a:xfrm>
          <a:prstGeom prst="rect">
            <a:avLst/>
          </a:prstGeom>
          <a:noFill/>
        </p:spPr>
        <p:txBody>
          <a:bodyPr wrap="square" rtlCol="0">
            <a:spAutoFit/>
          </a:bodyPr>
          <a:lstStyle/>
          <a:p>
            <a:r>
              <a:rPr lang="de-DE" sz="2800" dirty="0" err="1" smtClean="0"/>
              <a:t>Does</a:t>
            </a:r>
            <a:r>
              <a:rPr lang="de-DE" sz="2800" dirty="0" smtClean="0"/>
              <a:t> </a:t>
            </a:r>
            <a:r>
              <a:rPr lang="de-DE" sz="2800" dirty="0" err="1" smtClean="0"/>
              <a:t>the</a:t>
            </a:r>
            <a:r>
              <a:rPr lang="de-DE" sz="2800" dirty="0" smtClean="0"/>
              <a:t> </a:t>
            </a:r>
            <a:r>
              <a:rPr lang="de-DE" sz="2800" dirty="0" err="1" smtClean="0"/>
              <a:t>coupling</a:t>
            </a:r>
            <a:r>
              <a:rPr lang="de-DE" sz="2800" dirty="0" smtClean="0"/>
              <a:t> </a:t>
            </a:r>
            <a:r>
              <a:rPr lang="de-DE" sz="2800" dirty="0" err="1" smtClean="0"/>
              <a:t>effect</a:t>
            </a:r>
            <a:r>
              <a:rPr lang="de-DE" sz="2800" dirty="0" smtClean="0"/>
              <a:t> </a:t>
            </a:r>
            <a:r>
              <a:rPr lang="de-DE" sz="2800" dirty="0" err="1" smtClean="0"/>
              <a:t>exist</a:t>
            </a:r>
            <a:r>
              <a:rPr lang="de-DE" sz="2800" dirty="0" smtClean="0"/>
              <a:t>?</a:t>
            </a:r>
          </a:p>
        </p:txBody>
      </p:sp>
      <p:sp>
        <p:nvSpPr>
          <p:cNvPr id="4" name="Ellipse 3"/>
          <p:cNvSpPr/>
          <p:nvPr/>
        </p:nvSpPr>
        <p:spPr>
          <a:xfrm>
            <a:off x="4007224" y="5252459"/>
            <a:ext cx="891936" cy="891936"/>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2400" dirty="0" smtClean="0"/>
              <a:t>LRM</a:t>
            </a:r>
            <a:endParaRPr lang="de-DE" sz="2400" dirty="0"/>
          </a:p>
        </p:txBody>
      </p:sp>
      <p:sp>
        <p:nvSpPr>
          <p:cNvPr id="5" name="Textfeld 4"/>
          <p:cNvSpPr txBox="1"/>
          <p:nvPr/>
        </p:nvSpPr>
        <p:spPr>
          <a:xfrm>
            <a:off x="3870626" y="6088145"/>
            <a:ext cx="2996503" cy="461665"/>
          </a:xfrm>
          <a:prstGeom prst="rect">
            <a:avLst/>
          </a:prstGeom>
          <a:noFill/>
        </p:spPr>
        <p:txBody>
          <a:bodyPr wrap="square" rtlCol="0">
            <a:spAutoFit/>
          </a:bodyPr>
          <a:lstStyle/>
          <a:p>
            <a:r>
              <a:rPr lang="de-DE" sz="2400" dirty="0" err="1" smtClean="0"/>
              <a:t>Failure</a:t>
            </a:r>
            <a:r>
              <a:rPr lang="de-DE" sz="2400" dirty="0" smtClean="0"/>
              <a:t> </a:t>
            </a:r>
            <a:r>
              <a:rPr lang="de-DE" sz="2400" dirty="0" err="1" smtClean="0"/>
              <a:t>Masking</a:t>
            </a:r>
            <a:endParaRPr lang="de-DE" sz="2400" dirty="0"/>
          </a:p>
        </p:txBody>
      </p:sp>
      <p:sp>
        <p:nvSpPr>
          <p:cNvPr id="59" name="Textfeld 58"/>
          <p:cNvSpPr txBox="1"/>
          <p:nvPr/>
        </p:nvSpPr>
        <p:spPr>
          <a:xfrm>
            <a:off x="6535532" y="6088145"/>
            <a:ext cx="4088389" cy="461665"/>
          </a:xfrm>
          <a:prstGeom prst="rect">
            <a:avLst/>
          </a:prstGeom>
          <a:noFill/>
        </p:spPr>
        <p:txBody>
          <a:bodyPr wrap="square" rtlCol="0">
            <a:spAutoFit/>
          </a:bodyPr>
          <a:lstStyle/>
          <a:p>
            <a:r>
              <a:rPr lang="de-DE" sz="2400" dirty="0" err="1" smtClean="0"/>
              <a:t>Failure</a:t>
            </a:r>
            <a:r>
              <a:rPr lang="de-DE" sz="2400" dirty="0" smtClean="0"/>
              <a:t> in </a:t>
            </a:r>
            <a:r>
              <a:rPr lang="de-DE" sz="2400" dirty="0" err="1" smtClean="0"/>
              <a:t>Combination</a:t>
            </a:r>
            <a:endParaRPr lang="de-DE" sz="2400" dirty="0"/>
          </a:p>
        </p:txBody>
      </p:sp>
      <p:sp>
        <p:nvSpPr>
          <p:cNvPr id="62" name="Ellipse 61"/>
          <p:cNvSpPr/>
          <p:nvPr/>
        </p:nvSpPr>
        <p:spPr>
          <a:xfrm>
            <a:off x="4790598" y="5252457"/>
            <a:ext cx="891936" cy="891936"/>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2400" dirty="0"/>
              <a:t>N</a:t>
            </a:r>
            <a:r>
              <a:rPr lang="de-DE" sz="2400" dirty="0" smtClean="0"/>
              <a:t>RM</a:t>
            </a:r>
            <a:endParaRPr lang="de-DE" sz="2400" dirty="0"/>
          </a:p>
        </p:txBody>
      </p:sp>
      <p:sp>
        <p:nvSpPr>
          <p:cNvPr id="64" name="Ellipse 63"/>
          <p:cNvSpPr/>
          <p:nvPr/>
        </p:nvSpPr>
        <p:spPr>
          <a:xfrm>
            <a:off x="7116400" y="5252457"/>
            <a:ext cx="891936" cy="891936"/>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2400" dirty="0" smtClean="0"/>
              <a:t>LRM</a:t>
            </a:r>
            <a:endParaRPr lang="de-DE" sz="2400" dirty="0"/>
          </a:p>
        </p:txBody>
      </p:sp>
      <p:sp>
        <p:nvSpPr>
          <p:cNvPr id="67" name="Ellipse 66"/>
          <p:cNvSpPr/>
          <p:nvPr/>
        </p:nvSpPr>
        <p:spPr>
          <a:xfrm>
            <a:off x="7899970" y="5252457"/>
            <a:ext cx="891936" cy="891936"/>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2400" dirty="0" smtClean="0"/>
              <a:t>LRM</a:t>
            </a:r>
            <a:endParaRPr lang="de-DE" sz="2400" dirty="0"/>
          </a:p>
        </p:txBody>
      </p:sp>
      <p:sp>
        <p:nvSpPr>
          <p:cNvPr id="7" name="Foliennummernplatzhalter 6"/>
          <p:cNvSpPr>
            <a:spLocks noGrp="1"/>
          </p:cNvSpPr>
          <p:nvPr>
            <p:ph type="sldNum" sz="quarter" idx="12"/>
          </p:nvPr>
        </p:nvSpPr>
        <p:spPr/>
        <p:txBody>
          <a:bodyPr/>
          <a:lstStyle/>
          <a:p>
            <a:fld id="{A7A230D6-15B1-493D-97B8-047FCCA8A2D5}" type="slidenum">
              <a:rPr lang="de-DE" smtClean="0"/>
              <a:t>15</a:t>
            </a:fld>
            <a:endParaRPr lang="de-DE"/>
          </a:p>
        </p:txBody>
      </p:sp>
    </p:spTree>
    <p:extLst>
      <p:ext uri="{BB962C8B-B14F-4D97-AF65-F5344CB8AC3E}">
        <p14:creationId xmlns:p14="http://schemas.microsoft.com/office/powerpoint/2010/main" val="483059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Mutation </a:t>
            </a:r>
            <a:r>
              <a:rPr lang="de-DE" dirty="0" err="1" smtClean="0"/>
              <a:t>Testing</a:t>
            </a:r>
            <a:r>
              <a:rPr lang="de-DE" dirty="0" smtClean="0"/>
              <a:t> </a:t>
            </a:r>
            <a:r>
              <a:rPr lang="de-DE" dirty="0" err="1" smtClean="0"/>
              <a:t>with</a:t>
            </a:r>
            <a:r>
              <a:rPr lang="de-DE" dirty="0" smtClean="0"/>
              <a:t> Second Order </a:t>
            </a:r>
            <a:r>
              <a:rPr lang="de-DE" dirty="0" err="1" smtClean="0"/>
              <a:t>Mutants</a:t>
            </a:r>
            <a:endParaRPr lang="de-DE" dirty="0"/>
          </a:p>
        </p:txBody>
      </p:sp>
      <p:grpSp>
        <p:nvGrpSpPr>
          <p:cNvPr id="120" name="Gruppieren 119"/>
          <p:cNvGrpSpPr/>
          <p:nvPr/>
        </p:nvGrpSpPr>
        <p:grpSpPr>
          <a:xfrm>
            <a:off x="652824" y="1615535"/>
            <a:ext cx="11288164" cy="4807216"/>
            <a:chOff x="382493" y="1591629"/>
            <a:chExt cx="11288164" cy="4807216"/>
          </a:xfrm>
        </p:grpSpPr>
        <p:sp>
          <p:nvSpPr>
            <p:cNvPr id="51" name="Abgerundetes Rechteck 50"/>
            <p:cNvSpPr/>
            <p:nvPr/>
          </p:nvSpPr>
          <p:spPr>
            <a:xfrm>
              <a:off x="382494" y="4224655"/>
              <a:ext cx="11288163" cy="968898"/>
            </a:xfrm>
            <a:prstGeom prst="round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err="1" smtClean="0"/>
                <a:t>Mutants</a:t>
              </a:r>
              <a:endParaRPr lang="de-DE" dirty="0"/>
            </a:p>
          </p:txBody>
        </p:sp>
        <p:sp>
          <p:nvSpPr>
            <p:cNvPr id="46" name="Abgerundetes Rechteck 45"/>
            <p:cNvSpPr/>
            <p:nvPr/>
          </p:nvSpPr>
          <p:spPr>
            <a:xfrm>
              <a:off x="382493" y="2767105"/>
              <a:ext cx="11288163" cy="950097"/>
            </a:xfrm>
            <a:prstGeom prst="roundRect">
              <a:avLst/>
            </a:prstGeom>
            <a:solidFill>
              <a:schemeClr val="bg1">
                <a:lumMod val="65000"/>
                <a:alpha val="50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Mutation</a:t>
              </a:r>
            </a:p>
            <a:p>
              <a:r>
                <a:rPr lang="de-DE" dirty="0" smtClean="0"/>
                <a:t>Operators</a:t>
              </a:r>
              <a:endParaRPr lang="de-DE" dirty="0"/>
            </a:p>
          </p:txBody>
        </p:sp>
        <p:grpSp>
          <p:nvGrpSpPr>
            <p:cNvPr id="94" name="Gruppieren 93"/>
            <p:cNvGrpSpPr/>
            <p:nvPr/>
          </p:nvGrpSpPr>
          <p:grpSpPr>
            <a:xfrm>
              <a:off x="1804139" y="1591629"/>
              <a:ext cx="4249996" cy="4807216"/>
              <a:chOff x="1320045" y="1579676"/>
              <a:chExt cx="4249996" cy="4807216"/>
            </a:xfrm>
          </p:grpSpPr>
          <p:sp>
            <p:nvSpPr>
              <p:cNvPr id="5" name="Gefaltete Ecke 4"/>
              <p:cNvSpPr/>
              <p:nvPr/>
            </p:nvSpPr>
            <p:spPr>
              <a:xfrm>
                <a:off x="2866851" y="1579676"/>
                <a:ext cx="1217274" cy="713522"/>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Reference Version</a:t>
                </a:r>
                <a:endParaRPr lang="de-DE" dirty="0"/>
              </a:p>
            </p:txBody>
          </p:sp>
          <p:sp>
            <p:nvSpPr>
              <p:cNvPr id="22" name="Gefaltete Ecke 21"/>
              <p:cNvSpPr/>
              <p:nvPr/>
            </p:nvSpPr>
            <p:spPr>
              <a:xfrm>
                <a:off x="2866851" y="4399424"/>
                <a:ext cx="1217273"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a:t>
                </a:r>
                <a:r>
                  <a:rPr lang="de-DE" dirty="0"/>
                  <a:t>2</a:t>
                </a:r>
              </a:p>
            </p:txBody>
          </p:sp>
          <p:sp>
            <p:nvSpPr>
              <p:cNvPr id="45" name="Gefaltete Ecke 44"/>
              <p:cNvSpPr/>
              <p:nvPr/>
            </p:nvSpPr>
            <p:spPr>
              <a:xfrm>
                <a:off x="4368461" y="4399424"/>
                <a:ext cx="1201580" cy="561046"/>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a:t>
                </a:r>
                <a:r>
                  <a:rPr lang="de-DE" dirty="0"/>
                  <a:t>7</a:t>
                </a:r>
              </a:p>
            </p:txBody>
          </p:sp>
          <p:sp>
            <p:nvSpPr>
              <p:cNvPr id="48" name="Abgerundetes Rechteck 47"/>
              <p:cNvSpPr/>
              <p:nvPr/>
            </p:nvSpPr>
            <p:spPr>
              <a:xfrm>
                <a:off x="1433174" y="2982443"/>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MOP1</a:t>
                </a:r>
                <a:endParaRPr lang="de-DE" dirty="0"/>
              </a:p>
            </p:txBody>
          </p:sp>
          <p:sp>
            <p:nvSpPr>
              <p:cNvPr id="49" name="Abgerundetes Rechteck 48"/>
              <p:cNvSpPr/>
              <p:nvPr/>
            </p:nvSpPr>
            <p:spPr>
              <a:xfrm>
                <a:off x="3021358" y="2982441"/>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MOP2</a:t>
                </a:r>
                <a:endParaRPr lang="de-DE" dirty="0"/>
              </a:p>
            </p:txBody>
          </p:sp>
          <p:sp>
            <p:nvSpPr>
              <p:cNvPr id="50" name="Abgerundetes Rechteck 49"/>
              <p:cNvSpPr/>
              <p:nvPr/>
            </p:nvSpPr>
            <p:spPr>
              <a:xfrm>
                <a:off x="4515120" y="2982442"/>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MOP3</a:t>
                </a:r>
                <a:endParaRPr lang="de-DE" dirty="0"/>
              </a:p>
            </p:txBody>
          </p:sp>
          <p:cxnSp>
            <p:nvCxnSpPr>
              <p:cNvPr id="53" name="Gewinkelter Verbinder 52"/>
              <p:cNvCxnSpPr>
                <a:stCxn id="5" idx="2"/>
                <a:endCxn id="48" idx="0"/>
              </p:cNvCxnSpPr>
              <p:nvPr/>
            </p:nvCxnSpPr>
            <p:spPr>
              <a:xfrm rot="5400000">
                <a:off x="2336775" y="1843729"/>
                <a:ext cx="689245" cy="158818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a:stCxn id="48" idx="2"/>
                <a:endCxn id="25" idx="0"/>
              </p:cNvCxnSpPr>
              <p:nvPr/>
            </p:nvCxnSpPr>
            <p:spPr>
              <a:xfrm flipH="1">
                <a:off x="1887305" y="3489894"/>
                <a:ext cx="1" cy="9095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r Verbinder 57"/>
              <p:cNvCxnSpPr>
                <a:stCxn id="5" idx="2"/>
                <a:endCxn id="49" idx="0"/>
              </p:cNvCxnSpPr>
              <p:nvPr/>
            </p:nvCxnSpPr>
            <p:spPr>
              <a:xfrm>
                <a:off x="3475488" y="2293198"/>
                <a:ext cx="2" cy="6892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a:stCxn id="49" idx="2"/>
                <a:endCxn id="22" idx="0"/>
              </p:cNvCxnSpPr>
              <p:nvPr/>
            </p:nvCxnSpPr>
            <p:spPr>
              <a:xfrm flipH="1">
                <a:off x="3475488" y="3489892"/>
                <a:ext cx="2" cy="9095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winkelter Verbinder 66"/>
              <p:cNvCxnSpPr>
                <a:stCxn id="5" idx="2"/>
                <a:endCxn id="50" idx="0"/>
              </p:cNvCxnSpPr>
              <p:nvPr/>
            </p:nvCxnSpPr>
            <p:spPr>
              <a:xfrm rot="16200000" flipH="1">
                <a:off x="3877748" y="1890938"/>
                <a:ext cx="689244" cy="1493764"/>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a:stCxn id="50" idx="2"/>
                <a:endCxn id="45" idx="0"/>
              </p:cNvCxnSpPr>
              <p:nvPr/>
            </p:nvCxnSpPr>
            <p:spPr>
              <a:xfrm flipH="1">
                <a:off x="4969251" y="3489893"/>
                <a:ext cx="1" cy="9095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winkelter Verbinder 75"/>
              <p:cNvCxnSpPr>
                <a:stCxn id="28" idx="0"/>
                <a:endCxn id="25" idx="2"/>
              </p:cNvCxnSpPr>
              <p:nvPr/>
            </p:nvCxnSpPr>
            <p:spPr>
              <a:xfrm rot="16200000" flipV="1">
                <a:off x="2193713" y="4654064"/>
                <a:ext cx="969221" cy="1582036"/>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a:stCxn id="28" idx="0"/>
                <a:endCxn id="22" idx="2"/>
              </p:cNvCxnSpPr>
              <p:nvPr/>
            </p:nvCxnSpPr>
            <p:spPr>
              <a:xfrm flipV="1">
                <a:off x="3469341" y="4960471"/>
                <a:ext cx="6147" cy="9692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Gewinkelter Verbinder 79"/>
              <p:cNvCxnSpPr>
                <a:stCxn id="28" idx="0"/>
                <a:endCxn id="45" idx="2"/>
              </p:cNvCxnSpPr>
              <p:nvPr/>
            </p:nvCxnSpPr>
            <p:spPr>
              <a:xfrm rot="5400000" flipH="1" flipV="1">
                <a:off x="3734685" y="4695126"/>
                <a:ext cx="969222" cy="149991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2964329" y="5929692"/>
                <a:ext cx="1010023" cy="457200"/>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TC</a:t>
                </a:r>
                <a:endParaRPr lang="de-DE" dirty="0"/>
              </a:p>
            </p:txBody>
          </p:sp>
          <p:sp>
            <p:nvSpPr>
              <p:cNvPr id="25" name="Gefaltete Ecke 24"/>
              <p:cNvSpPr/>
              <p:nvPr/>
            </p:nvSpPr>
            <p:spPr>
              <a:xfrm>
                <a:off x="1320045" y="4399424"/>
                <a:ext cx="1134520"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a:t>
                </a:r>
                <a:r>
                  <a:rPr lang="de-DE" dirty="0"/>
                  <a:t>1</a:t>
                </a:r>
              </a:p>
            </p:txBody>
          </p:sp>
        </p:grpSp>
      </p:grpSp>
      <p:sp>
        <p:nvSpPr>
          <p:cNvPr id="122" name="Textfeld 121"/>
          <p:cNvSpPr txBox="1"/>
          <p:nvPr/>
        </p:nvSpPr>
        <p:spPr>
          <a:xfrm>
            <a:off x="6513326" y="3081393"/>
            <a:ext cx="5132479" cy="369332"/>
          </a:xfrm>
          <a:prstGeom prst="rect">
            <a:avLst/>
          </a:prstGeom>
          <a:noFill/>
        </p:spPr>
        <p:txBody>
          <a:bodyPr wrap="square" rtlCol="0">
            <a:spAutoFit/>
          </a:bodyPr>
          <a:lstStyle/>
          <a:p>
            <a:r>
              <a:rPr lang="en-US" dirty="0" smtClean="0"/>
              <a:t>Mutation operators mimic </a:t>
            </a:r>
            <a:r>
              <a:rPr lang="en-US" dirty="0"/>
              <a:t>particular, </a:t>
            </a:r>
            <a:r>
              <a:rPr lang="en-US" dirty="0" smtClean="0"/>
              <a:t>common errors</a:t>
            </a:r>
            <a:endParaRPr lang="de-DE" dirty="0"/>
          </a:p>
        </p:txBody>
      </p:sp>
      <p:sp>
        <p:nvSpPr>
          <p:cNvPr id="33" name="Rechteck 32"/>
          <p:cNvSpPr/>
          <p:nvPr/>
        </p:nvSpPr>
        <p:spPr>
          <a:xfrm>
            <a:off x="3871154" y="6117951"/>
            <a:ext cx="1010023" cy="457200"/>
          </a:xfrm>
          <a:prstGeom prst="rect">
            <a:avLst/>
          </a:prstGeom>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TC</a:t>
            </a:r>
            <a:endParaRPr lang="de-DE" dirty="0"/>
          </a:p>
        </p:txBody>
      </p:sp>
      <p:cxnSp>
        <p:nvCxnSpPr>
          <p:cNvPr id="34" name="Gewinkelter Verbinder 33"/>
          <p:cNvCxnSpPr>
            <a:stCxn id="33" idx="0"/>
          </p:cNvCxnSpPr>
          <p:nvPr/>
        </p:nvCxnSpPr>
        <p:spPr>
          <a:xfrm rot="16200000" flipV="1">
            <a:off x="3100538" y="4842323"/>
            <a:ext cx="969221" cy="1582036"/>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a:stCxn id="33" idx="0"/>
          </p:cNvCxnSpPr>
          <p:nvPr/>
        </p:nvCxnSpPr>
        <p:spPr>
          <a:xfrm flipV="1">
            <a:off x="4376166" y="5148730"/>
            <a:ext cx="6147" cy="9692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Gewinkelter Verbinder 35"/>
          <p:cNvCxnSpPr>
            <a:stCxn id="33" idx="0"/>
          </p:cNvCxnSpPr>
          <p:nvPr/>
        </p:nvCxnSpPr>
        <p:spPr>
          <a:xfrm rot="5400000" flipH="1" flipV="1">
            <a:off x="4641510" y="4883385"/>
            <a:ext cx="969222" cy="149991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Rechteck 36"/>
          <p:cNvSpPr/>
          <p:nvPr/>
        </p:nvSpPr>
        <p:spPr>
          <a:xfrm>
            <a:off x="4023554" y="6270351"/>
            <a:ext cx="1010023" cy="457200"/>
          </a:xfrm>
          <a:prstGeom prst="rect">
            <a:avLst/>
          </a:prstGeom>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TC</a:t>
            </a:r>
            <a:endParaRPr lang="de-DE" dirty="0"/>
          </a:p>
        </p:txBody>
      </p:sp>
      <p:cxnSp>
        <p:nvCxnSpPr>
          <p:cNvPr id="38" name="Gewinkelter Verbinder 37"/>
          <p:cNvCxnSpPr>
            <a:stCxn id="37" idx="0"/>
          </p:cNvCxnSpPr>
          <p:nvPr/>
        </p:nvCxnSpPr>
        <p:spPr>
          <a:xfrm rot="16200000" flipV="1">
            <a:off x="3252938" y="4994723"/>
            <a:ext cx="969221" cy="1582036"/>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a:stCxn id="37" idx="0"/>
          </p:cNvCxnSpPr>
          <p:nvPr/>
        </p:nvCxnSpPr>
        <p:spPr>
          <a:xfrm flipV="1">
            <a:off x="4528566" y="5301130"/>
            <a:ext cx="6147" cy="9692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Gefaltete Ecke 41"/>
          <p:cNvSpPr/>
          <p:nvPr/>
        </p:nvSpPr>
        <p:spPr>
          <a:xfrm>
            <a:off x="2047593" y="4832768"/>
            <a:ext cx="1134520"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SOM 2</a:t>
            </a:r>
            <a:endParaRPr lang="de-DE" dirty="0"/>
          </a:p>
        </p:txBody>
      </p:sp>
      <p:cxnSp>
        <p:nvCxnSpPr>
          <p:cNvPr id="40" name="Gewinkelter Verbinder 39"/>
          <p:cNvCxnSpPr>
            <a:stCxn id="37" idx="0"/>
          </p:cNvCxnSpPr>
          <p:nvPr/>
        </p:nvCxnSpPr>
        <p:spPr>
          <a:xfrm rot="5400000" flipH="1" flipV="1">
            <a:off x="4793910" y="5035785"/>
            <a:ext cx="969222" cy="149991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Gefaltete Ecke 40"/>
          <p:cNvSpPr/>
          <p:nvPr/>
        </p:nvSpPr>
        <p:spPr>
          <a:xfrm>
            <a:off x="878370" y="4823726"/>
            <a:ext cx="1134520"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SOM 1</a:t>
            </a:r>
            <a:endParaRPr lang="de-DE" dirty="0"/>
          </a:p>
        </p:txBody>
      </p:sp>
      <p:sp>
        <p:nvSpPr>
          <p:cNvPr id="43" name="Gefaltete Ecke 42"/>
          <p:cNvSpPr/>
          <p:nvPr/>
        </p:nvSpPr>
        <p:spPr>
          <a:xfrm>
            <a:off x="4406461" y="4818267"/>
            <a:ext cx="1134520"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SOM 4</a:t>
            </a:r>
            <a:endParaRPr lang="de-DE" dirty="0"/>
          </a:p>
        </p:txBody>
      </p:sp>
      <p:sp>
        <p:nvSpPr>
          <p:cNvPr id="47" name="Gefaltete Ecke 46"/>
          <p:cNvSpPr/>
          <p:nvPr/>
        </p:nvSpPr>
        <p:spPr>
          <a:xfrm>
            <a:off x="3224165" y="4821661"/>
            <a:ext cx="1134520"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SOM 3</a:t>
            </a:r>
            <a:endParaRPr lang="de-DE" dirty="0"/>
          </a:p>
        </p:txBody>
      </p:sp>
      <p:sp>
        <p:nvSpPr>
          <p:cNvPr id="124" name="Textfeld 123"/>
          <p:cNvSpPr txBox="1"/>
          <p:nvPr/>
        </p:nvSpPr>
        <p:spPr>
          <a:xfrm>
            <a:off x="6513327" y="4392640"/>
            <a:ext cx="5489242" cy="646331"/>
          </a:xfrm>
          <a:prstGeom prst="rect">
            <a:avLst/>
          </a:prstGeom>
          <a:noFill/>
        </p:spPr>
        <p:txBody>
          <a:bodyPr wrap="square" rtlCol="0">
            <a:spAutoFit/>
          </a:bodyPr>
          <a:lstStyle/>
          <a:p>
            <a:r>
              <a:rPr lang="en-US" dirty="0" smtClean="0"/>
              <a:t>Mutants are </a:t>
            </a:r>
            <a:r>
              <a:rPr lang="en-US" dirty="0"/>
              <a:t>programs that simulate the effect</a:t>
            </a:r>
          </a:p>
          <a:p>
            <a:r>
              <a:rPr lang="en-US" dirty="0"/>
              <a:t>of introduced errors and thus potentially comprise faults.</a:t>
            </a:r>
            <a:endParaRPr lang="de-DE" dirty="0"/>
          </a:p>
        </p:txBody>
      </p:sp>
      <p:sp>
        <p:nvSpPr>
          <p:cNvPr id="44" name="Gefaltete Ecke 43"/>
          <p:cNvSpPr/>
          <p:nvPr/>
        </p:nvSpPr>
        <p:spPr>
          <a:xfrm>
            <a:off x="5593153" y="4808811"/>
            <a:ext cx="1134520"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SOM 5</a:t>
            </a:r>
            <a:endParaRPr lang="de-DE" dirty="0"/>
          </a:p>
        </p:txBody>
      </p:sp>
      <p:cxnSp>
        <p:nvCxnSpPr>
          <p:cNvPr id="52" name="Gerade Verbindung mit Pfeil 51"/>
          <p:cNvCxnSpPr>
            <a:stCxn id="48" idx="2"/>
            <a:endCxn id="41" idx="0"/>
          </p:cNvCxnSpPr>
          <p:nvPr/>
        </p:nvCxnSpPr>
        <p:spPr>
          <a:xfrm flipH="1">
            <a:off x="1445630" y="3525753"/>
            <a:ext cx="1196101" cy="12979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a:stCxn id="48" idx="2"/>
            <a:endCxn id="42" idx="0"/>
          </p:cNvCxnSpPr>
          <p:nvPr/>
        </p:nvCxnSpPr>
        <p:spPr>
          <a:xfrm flipH="1">
            <a:off x="2614853" y="3525753"/>
            <a:ext cx="26878" cy="13070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a:stCxn id="49" idx="2"/>
            <a:endCxn id="42" idx="0"/>
          </p:cNvCxnSpPr>
          <p:nvPr/>
        </p:nvCxnSpPr>
        <p:spPr>
          <a:xfrm flipH="1">
            <a:off x="2614853" y="3525751"/>
            <a:ext cx="1615062" cy="13070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a:stCxn id="49" idx="2"/>
            <a:endCxn id="47" idx="0"/>
          </p:cNvCxnSpPr>
          <p:nvPr/>
        </p:nvCxnSpPr>
        <p:spPr>
          <a:xfrm flipH="1">
            <a:off x="3791425" y="3525751"/>
            <a:ext cx="438490" cy="12959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p:cNvCxnSpPr>
            <a:stCxn id="49" idx="2"/>
            <a:endCxn id="43" idx="0"/>
          </p:cNvCxnSpPr>
          <p:nvPr/>
        </p:nvCxnSpPr>
        <p:spPr>
          <a:xfrm>
            <a:off x="4229915" y="3525751"/>
            <a:ext cx="743806" cy="12925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Gerade Verbindung mit Pfeil 59"/>
          <p:cNvCxnSpPr>
            <a:stCxn id="50" idx="2"/>
            <a:endCxn id="43" idx="0"/>
          </p:cNvCxnSpPr>
          <p:nvPr/>
        </p:nvCxnSpPr>
        <p:spPr>
          <a:xfrm flipH="1">
            <a:off x="4973721" y="3525752"/>
            <a:ext cx="749956" cy="12925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a:stCxn id="50" idx="2"/>
            <a:endCxn id="44" idx="0"/>
          </p:cNvCxnSpPr>
          <p:nvPr/>
        </p:nvCxnSpPr>
        <p:spPr>
          <a:xfrm>
            <a:off x="5723677" y="3525752"/>
            <a:ext cx="436736" cy="12830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Gefaltete Ecke 80"/>
          <p:cNvSpPr/>
          <p:nvPr/>
        </p:nvSpPr>
        <p:spPr>
          <a:xfrm>
            <a:off x="6768451" y="4808811"/>
            <a:ext cx="1134520"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SOM 6</a:t>
            </a:r>
            <a:endParaRPr lang="de-DE" dirty="0"/>
          </a:p>
        </p:txBody>
      </p:sp>
      <p:cxnSp>
        <p:nvCxnSpPr>
          <p:cNvPr id="82" name="Gerade Verbindung mit Pfeil 81"/>
          <p:cNvCxnSpPr>
            <a:stCxn id="50" idx="2"/>
            <a:endCxn id="81" idx="0"/>
          </p:cNvCxnSpPr>
          <p:nvPr/>
        </p:nvCxnSpPr>
        <p:spPr>
          <a:xfrm>
            <a:off x="5723677" y="3525752"/>
            <a:ext cx="1612034" cy="12830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p:cNvCxnSpPr>
            <a:stCxn id="48" idx="2"/>
            <a:endCxn id="44" idx="0"/>
          </p:cNvCxnSpPr>
          <p:nvPr/>
        </p:nvCxnSpPr>
        <p:spPr>
          <a:xfrm>
            <a:off x="2641731" y="3525753"/>
            <a:ext cx="3518682" cy="12830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winkelter Verbinder 88"/>
          <p:cNvCxnSpPr>
            <a:endCxn id="81" idx="2"/>
          </p:cNvCxnSpPr>
          <p:nvPr/>
        </p:nvCxnSpPr>
        <p:spPr>
          <a:xfrm flipV="1">
            <a:off x="4543742" y="5369858"/>
            <a:ext cx="2791969" cy="415882"/>
          </a:xfrm>
          <a:prstGeom prst="bent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2" name="Gewinkelter Verbinder 91"/>
          <p:cNvCxnSpPr>
            <a:endCxn id="41" idx="2"/>
          </p:cNvCxnSpPr>
          <p:nvPr/>
        </p:nvCxnSpPr>
        <p:spPr>
          <a:xfrm rot="10800000">
            <a:off x="1445630" y="5384773"/>
            <a:ext cx="2660378" cy="91994"/>
          </a:xfrm>
          <a:prstGeom prst="bent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Gewinkelter Verbinder 94"/>
          <p:cNvCxnSpPr>
            <a:endCxn id="81" idx="2"/>
          </p:cNvCxnSpPr>
          <p:nvPr/>
        </p:nvCxnSpPr>
        <p:spPr>
          <a:xfrm flipV="1">
            <a:off x="4543742" y="5369858"/>
            <a:ext cx="2791969" cy="263482"/>
          </a:xfrm>
          <a:prstGeom prst="bent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Gewinkelter Verbinder 97"/>
          <p:cNvCxnSpPr>
            <a:endCxn id="44" idx="2"/>
          </p:cNvCxnSpPr>
          <p:nvPr/>
        </p:nvCxnSpPr>
        <p:spPr>
          <a:xfrm flipV="1">
            <a:off x="4601818" y="5369858"/>
            <a:ext cx="1558595" cy="103374"/>
          </a:xfrm>
          <a:prstGeom prst="bent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1" name="Gewinkelter Verbinder 100"/>
          <p:cNvCxnSpPr>
            <a:endCxn id="81" idx="2"/>
          </p:cNvCxnSpPr>
          <p:nvPr/>
        </p:nvCxnSpPr>
        <p:spPr>
          <a:xfrm flipV="1">
            <a:off x="4611416" y="5369858"/>
            <a:ext cx="2724295" cy="114418"/>
          </a:xfrm>
          <a:prstGeom prst="bent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4" name="Gewinkelter Verbinder 103"/>
          <p:cNvCxnSpPr>
            <a:endCxn id="41" idx="2"/>
          </p:cNvCxnSpPr>
          <p:nvPr/>
        </p:nvCxnSpPr>
        <p:spPr>
          <a:xfrm rot="10800000">
            <a:off x="1445631" y="5384773"/>
            <a:ext cx="3055203" cy="400966"/>
          </a:xfrm>
          <a:prstGeom prst="bent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7" name="Gewinkelter Verbinder 106"/>
          <p:cNvCxnSpPr>
            <a:endCxn id="41" idx="2"/>
          </p:cNvCxnSpPr>
          <p:nvPr/>
        </p:nvCxnSpPr>
        <p:spPr>
          <a:xfrm rot="10800000">
            <a:off x="1445631" y="5384774"/>
            <a:ext cx="2930535" cy="255773"/>
          </a:xfrm>
          <a:prstGeom prst="bentConnector2">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 name="Foliennummernplatzhalter 5"/>
          <p:cNvSpPr>
            <a:spLocks noGrp="1"/>
          </p:cNvSpPr>
          <p:nvPr>
            <p:ph type="sldNum" sz="quarter" idx="12"/>
          </p:nvPr>
        </p:nvSpPr>
        <p:spPr/>
        <p:txBody>
          <a:bodyPr/>
          <a:lstStyle/>
          <a:p>
            <a:fld id="{A7A230D6-15B1-493D-97B8-047FCCA8A2D5}" type="slidenum">
              <a:rPr lang="de-DE" smtClean="0"/>
              <a:t>16</a:t>
            </a:fld>
            <a:endParaRPr lang="de-DE"/>
          </a:p>
        </p:txBody>
      </p:sp>
    </p:spTree>
    <p:extLst>
      <p:ext uri="{BB962C8B-B14F-4D97-AF65-F5344CB8AC3E}">
        <p14:creationId xmlns:p14="http://schemas.microsoft.com/office/powerpoint/2010/main" val="3477886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bgerundetes Rechteck 164"/>
          <p:cNvSpPr/>
          <p:nvPr/>
        </p:nvSpPr>
        <p:spPr>
          <a:xfrm>
            <a:off x="4734450" y="5379867"/>
            <a:ext cx="3197538" cy="791423"/>
          </a:xfrm>
          <a:prstGeom prst="roundRect">
            <a:avLst/>
          </a:prstGeom>
          <a:solidFill>
            <a:schemeClr val="accent2">
              <a:alpha val="47000"/>
            </a:schemeClr>
          </a:solidFill>
          <a:ln>
            <a:solidFill>
              <a:schemeClr val="lt1">
                <a:alpha val="9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164" name="Abgerundetes Rechteck 163"/>
          <p:cNvSpPr/>
          <p:nvPr/>
        </p:nvSpPr>
        <p:spPr>
          <a:xfrm>
            <a:off x="8640781" y="5377690"/>
            <a:ext cx="3197538" cy="791423"/>
          </a:xfrm>
          <a:prstGeom prst="roundRect">
            <a:avLst/>
          </a:prstGeom>
          <a:solidFill>
            <a:schemeClr val="accent2">
              <a:alpha val="47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162" name="Abgerundetes Rechteck 161"/>
          <p:cNvSpPr/>
          <p:nvPr/>
        </p:nvSpPr>
        <p:spPr>
          <a:xfrm>
            <a:off x="468336" y="3538365"/>
            <a:ext cx="2223460" cy="864857"/>
          </a:xfrm>
          <a:prstGeom prst="roundRect">
            <a:avLst/>
          </a:prstGeom>
          <a:solidFill>
            <a:schemeClr val="accent1">
              <a:alpha val="47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7" name="Abgerundetes Rechteck 6"/>
          <p:cNvSpPr/>
          <p:nvPr/>
        </p:nvSpPr>
        <p:spPr>
          <a:xfrm>
            <a:off x="468336" y="2132704"/>
            <a:ext cx="2223460" cy="772058"/>
          </a:xfrm>
          <a:prstGeom prst="roundRect">
            <a:avLst/>
          </a:prstGeom>
          <a:solidFill>
            <a:schemeClr val="accent1">
              <a:alpha val="47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Mutation </a:t>
            </a:r>
            <a:r>
              <a:rPr lang="de-DE" dirty="0" err="1" smtClean="0"/>
              <a:t>Coverage</a:t>
            </a:r>
            <a:endParaRPr lang="de-DE" dirty="0"/>
          </a:p>
        </p:txBody>
      </p:sp>
      <p:sp>
        <p:nvSpPr>
          <p:cNvPr id="4" name="Inhaltsplatzhalter 2"/>
          <p:cNvSpPr>
            <a:spLocks noGrp="1"/>
          </p:cNvSpPr>
          <p:nvPr>
            <p:ph idx="1"/>
          </p:nvPr>
        </p:nvSpPr>
        <p:spPr>
          <a:xfrm>
            <a:off x="838200" y="1825625"/>
            <a:ext cx="10515600" cy="4351338"/>
          </a:xfrm>
        </p:spPr>
        <p:txBody>
          <a:bodyPr>
            <a:normAutofit/>
          </a:bodyPr>
          <a:lstStyle/>
          <a:p>
            <a:pPr marL="0" indent="0">
              <a:buNone/>
            </a:pPr>
            <a:endParaRPr lang="de-DE" b="0" i="1" dirty="0" smtClean="0">
              <a:latin typeface="Cambria Math" panose="02040503050406030204" pitchFamily="18" charset="0"/>
            </a:endParaRPr>
          </a:p>
          <a:p>
            <a:pPr marL="0" indent="0">
              <a:buNone/>
            </a:pPr>
            <a:endParaRPr lang="de-DE" i="1" dirty="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i="1" dirty="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dirty="0" smtClean="0"/>
          </a:p>
          <a:p>
            <a:pPr marL="0" indent="0">
              <a:buNone/>
            </a:pPr>
            <a:endParaRPr lang="de-DE" b="0" dirty="0" smtClean="0"/>
          </a:p>
          <a:p>
            <a:pPr marL="0" indent="0">
              <a:buNone/>
            </a:pPr>
            <a:endParaRPr lang="de-DE" dirty="0" smtClean="0"/>
          </a:p>
          <a:p>
            <a:pPr marL="0" indent="0">
              <a:buNone/>
            </a:pPr>
            <a:endParaRPr lang="de-DE" dirty="0"/>
          </a:p>
        </p:txBody>
      </p:sp>
      <p:grpSp>
        <p:nvGrpSpPr>
          <p:cNvPr id="118" name="Gruppieren 117"/>
          <p:cNvGrpSpPr/>
          <p:nvPr/>
        </p:nvGrpSpPr>
        <p:grpSpPr>
          <a:xfrm>
            <a:off x="2787800" y="1690688"/>
            <a:ext cx="6864859" cy="3335744"/>
            <a:chOff x="1854118" y="1690688"/>
            <a:chExt cx="6864859" cy="3335744"/>
          </a:xfrm>
        </p:grpSpPr>
        <p:grpSp>
          <p:nvGrpSpPr>
            <p:cNvPr id="119" name="Gruppieren 118"/>
            <p:cNvGrpSpPr/>
            <p:nvPr/>
          </p:nvGrpSpPr>
          <p:grpSpPr>
            <a:xfrm>
              <a:off x="1854118" y="1690688"/>
              <a:ext cx="6864859" cy="3335744"/>
              <a:chOff x="3921222" y="2842040"/>
              <a:chExt cx="4758131" cy="2312053"/>
            </a:xfrm>
          </p:grpSpPr>
          <p:sp>
            <p:nvSpPr>
              <p:cNvPr id="127" name="Wolke 126"/>
              <p:cNvSpPr/>
              <p:nvPr/>
            </p:nvSpPr>
            <p:spPr>
              <a:xfrm>
                <a:off x="3921222" y="3423751"/>
                <a:ext cx="4758131" cy="1730342"/>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tx1"/>
                    </a:solidFill>
                  </a:ln>
                </a:endParaRPr>
              </a:p>
            </p:txBody>
          </p:sp>
          <p:sp>
            <p:nvSpPr>
              <p:cNvPr id="128" name="Ellipse 127"/>
              <p:cNvSpPr/>
              <p:nvPr/>
            </p:nvSpPr>
            <p:spPr>
              <a:xfrm>
                <a:off x="4534830" y="3725811"/>
                <a:ext cx="2726195" cy="954194"/>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129" name="Gruppierung 11"/>
              <p:cNvGrpSpPr/>
              <p:nvPr/>
            </p:nvGrpSpPr>
            <p:grpSpPr>
              <a:xfrm>
                <a:off x="4942981" y="3583226"/>
                <a:ext cx="508606" cy="770333"/>
                <a:chOff x="1540316" y="4587377"/>
                <a:chExt cx="357189" cy="642943"/>
              </a:xfrm>
              <a:solidFill>
                <a:schemeClr val="accent3">
                  <a:lumMod val="60000"/>
                  <a:lumOff val="40000"/>
                </a:schemeClr>
              </a:solidFill>
            </p:grpSpPr>
            <p:sp>
              <p:nvSpPr>
                <p:cNvPr id="143" name="Ellipse 142"/>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44" name="Freihandform 67"/>
                <p:cNvSpPr/>
                <p:nvPr/>
              </p:nvSpPr>
              <p:spPr>
                <a:xfrm rot="1410277">
                  <a:off x="1540316"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grpSp>
            <p:nvGrpSpPr>
              <p:cNvPr id="130" name="Gruppierung 11"/>
              <p:cNvGrpSpPr/>
              <p:nvPr/>
            </p:nvGrpSpPr>
            <p:grpSpPr>
              <a:xfrm>
                <a:off x="6362688" y="3370839"/>
                <a:ext cx="508606" cy="770333"/>
                <a:chOff x="1540317" y="4587377"/>
                <a:chExt cx="357189" cy="642943"/>
              </a:xfrm>
              <a:solidFill>
                <a:schemeClr val="accent3">
                  <a:lumMod val="60000"/>
                  <a:lumOff val="40000"/>
                </a:schemeClr>
              </a:solidFill>
            </p:grpSpPr>
            <p:sp>
              <p:nvSpPr>
                <p:cNvPr id="141" name="Ellipse 140"/>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42"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sp>
            <p:nvSpPr>
              <p:cNvPr id="131" name="Abgerundetes Rechteck 130"/>
              <p:cNvSpPr/>
              <p:nvPr/>
            </p:nvSpPr>
            <p:spPr>
              <a:xfrm>
                <a:off x="4671744" y="2842040"/>
                <a:ext cx="2495211" cy="335225"/>
              </a:xfrm>
              <a:prstGeom prst="roundRect">
                <a:avLst/>
              </a:prstGeom>
              <a:solidFill>
                <a:schemeClr val="accent2"/>
              </a:solidFill>
              <a:ln/>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de-DE" sz="2400" dirty="0" err="1" smtClean="0"/>
                  <a:t>Reconfiguration</a:t>
                </a:r>
                <a:r>
                  <a:rPr lang="de-DE" sz="2000" dirty="0" smtClean="0"/>
                  <a:t> </a:t>
                </a:r>
                <a:r>
                  <a:rPr lang="de-DE" sz="2400" dirty="0" smtClean="0"/>
                  <a:t>Mechanism</a:t>
                </a:r>
                <a:endParaRPr lang="de-DE" sz="2400" dirty="0"/>
              </a:p>
            </p:txBody>
          </p:sp>
          <p:cxnSp>
            <p:nvCxnSpPr>
              <p:cNvPr id="132" name="Gerade Verbindung mit Pfeil 131"/>
              <p:cNvCxnSpPr/>
              <p:nvPr/>
            </p:nvCxnSpPr>
            <p:spPr>
              <a:xfrm flipV="1">
                <a:off x="5498207" y="3885695"/>
                <a:ext cx="776744" cy="13973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Gerade Verbindung mit Pfeil 132"/>
              <p:cNvCxnSpPr/>
              <p:nvPr/>
            </p:nvCxnSpPr>
            <p:spPr>
              <a:xfrm>
                <a:off x="5428226" y="4219958"/>
                <a:ext cx="331143" cy="9874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4" name="Gerade Verbindung mit Pfeil 133"/>
              <p:cNvCxnSpPr/>
              <p:nvPr/>
            </p:nvCxnSpPr>
            <p:spPr>
              <a:xfrm flipV="1">
                <a:off x="6274953" y="4141176"/>
                <a:ext cx="243875" cy="25314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5" name="Gruppierung 11"/>
              <p:cNvGrpSpPr/>
              <p:nvPr/>
            </p:nvGrpSpPr>
            <p:grpSpPr>
              <a:xfrm>
                <a:off x="5774772" y="3916423"/>
                <a:ext cx="508606" cy="770333"/>
                <a:chOff x="1540317" y="4587377"/>
                <a:chExt cx="357189" cy="642943"/>
              </a:xfrm>
              <a:solidFill>
                <a:schemeClr val="accent3">
                  <a:lumMod val="60000"/>
                  <a:lumOff val="40000"/>
                </a:schemeClr>
              </a:solidFill>
            </p:grpSpPr>
            <p:sp>
              <p:nvSpPr>
                <p:cNvPr id="139" name="Ellipse 138"/>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40"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cxnSp>
            <p:nvCxnSpPr>
              <p:cNvPr id="136" name="Gerade Verbindung mit Pfeil 135"/>
              <p:cNvCxnSpPr>
                <a:stCxn id="143" idx="0"/>
              </p:cNvCxnSpPr>
              <p:nvPr/>
            </p:nvCxnSpPr>
            <p:spPr>
              <a:xfrm flipV="1">
                <a:off x="5172329" y="3177264"/>
                <a:ext cx="255900" cy="405966"/>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37" name="Gerade Verbindung mit Pfeil 136"/>
              <p:cNvCxnSpPr>
                <a:stCxn id="139" idx="0"/>
              </p:cNvCxnSpPr>
              <p:nvPr/>
            </p:nvCxnSpPr>
            <p:spPr>
              <a:xfrm flipV="1">
                <a:off x="6004120" y="3199696"/>
                <a:ext cx="3229" cy="716732"/>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38" name="Gerade Verbindung mit Pfeil 137"/>
              <p:cNvCxnSpPr>
                <a:stCxn id="141" idx="0"/>
              </p:cNvCxnSpPr>
              <p:nvPr/>
            </p:nvCxnSpPr>
            <p:spPr>
              <a:xfrm flipH="1" flipV="1">
                <a:off x="6439578" y="3177264"/>
                <a:ext cx="152457" cy="193579"/>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grpSp>
        <mc:AlternateContent xmlns:mc="http://schemas.openxmlformats.org/markup-compatibility/2006" xmlns:a14="http://schemas.microsoft.com/office/drawing/2010/main">
          <mc:Choice Requires="a14">
            <p:sp>
              <p:nvSpPr>
                <p:cNvPr id="120" name="Textfeld 119"/>
                <p:cNvSpPr txBox="1"/>
                <p:nvPr/>
              </p:nvSpPr>
              <p:spPr>
                <a:xfrm>
                  <a:off x="6722423" y="2955894"/>
                  <a:ext cx="4634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𝑆</m:t>
                            </m:r>
                          </m:sub>
                        </m:sSub>
                      </m:oMath>
                    </m:oMathPara>
                  </a14:m>
                  <a:endParaRPr lang="de-DE" sz="2800" dirty="0"/>
                </a:p>
              </p:txBody>
            </p:sp>
          </mc:Choice>
          <mc:Fallback xmlns="">
            <p:sp>
              <p:nvSpPr>
                <p:cNvPr id="53" name="Textfeld 52"/>
                <p:cNvSpPr txBox="1">
                  <a:spLocks noRot="1" noChangeAspect="1" noMove="1" noResize="1" noEditPoints="1" noAdjustHandles="1" noChangeArrowheads="1" noChangeShapeType="1" noTextEdit="1"/>
                </p:cNvSpPr>
                <p:nvPr/>
              </p:nvSpPr>
              <p:spPr>
                <a:xfrm>
                  <a:off x="6722423" y="2955894"/>
                  <a:ext cx="463460" cy="43088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1" name="Textfeld 120"/>
                <p:cNvSpPr txBox="1"/>
                <p:nvPr/>
              </p:nvSpPr>
              <p:spPr>
                <a:xfrm>
                  <a:off x="6782650" y="3907190"/>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54" name="Textfeld 53"/>
                <p:cNvSpPr txBox="1">
                  <a:spLocks noRot="1" noChangeAspect="1" noMove="1" noResize="1" noEditPoints="1" noAdjustHandles="1" noChangeArrowheads="1" noChangeShapeType="1" noTextEdit="1"/>
                </p:cNvSpPr>
                <p:nvPr/>
              </p:nvSpPr>
              <p:spPr>
                <a:xfrm>
                  <a:off x="6782650" y="3907190"/>
                  <a:ext cx="289909" cy="430887"/>
                </a:xfrm>
                <a:prstGeom prst="rect">
                  <a:avLst/>
                </a:prstGeom>
                <a:blipFill>
                  <a:blip r:embed="rId4"/>
                  <a:stretch>
                    <a:fillRect/>
                  </a:stretch>
                </a:blipFill>
              </p:spPr>
              <p:txBody>
                <a:bodyPr/>
                <a:lstStyle/>
                <a:p>
                  <a:r>
                    <a:rPr lang="de-DE">
                      <a:noFill/>
                    </a:rPr>
                    <a:t> </a:t>
                  </a:r>
                </a:p>
              </p:txBody>
            </p:sp>
          </mc:Fallback>
        </mc:AlternateContent>
        <p:sp>
          <p:nvSpPr>
            <p:cNvPr id="122" name="Nach unten gekrümmter Pfeil 121"/>
            <p:cNvSpPr/>
            <p:nvPr/>
          </p:nvSpPr>
          <p:spPr>
            <a:xfrm>
              <a:off x="6219597"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123" name="Nach unten gekrümmter Pfeil 122"/>
            <p:cNvSpPr/>
            <p:nvPr/>
          </p:nvSpPr>
          <p:spPr>
            <a:xfrm flipH="1" flipV="1">
              <a:off x="6168503"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124" name="Ellipse 123"/>
            <p:cNvSpPr/>
            <p:nvPr/>
          </p:nvSpPr>
          <p:spPr>
            <a:xfrm>
              <a:off x="4609017" y="2604570"/>
              <a:ext cx="199561" cy="19956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3</a:t>
              </a:r>
              <a:endParaRPr lang="de-DE" sz="1400" dirty="0"/>
            </a:p>
          </p:txBody>
        </p:sp>
        <p:sp>
          <p:nvSpPr>
            <p:cNvPr id="125" name="Ellipse 124"/>
            <p:cNvSpPr/>
            <p:nvPr/>
          </p:nvSpPr>
          <p:spPr>
            <a:xfrm>
              <a:off x="5457282" y="3766793"/>
              <a:ext cx="199561" cy="19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1</a:t>
              </a:r>
              <a:endParaRPr lang="de-DE" sz="1400" dirty="0"/>
            </a:p>
          </p:txBody>
        </p:sp>
        <p:sp>
          <p:nvSpPr>
            <p:cNvPr id="126" name="Ellipse 125"/>
            <p:cNvSpPr/>
            <p:nvPr/>
          </p:nvSpPr>
          <p:spPr>
            <a:xfrm>
              <a:off x="6827823" y="2665745"/>
              <a:ext cx="199561" cy="19956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a:t>2</a:t>
              </a:r>
            </a:p>
          </p:txBody>
        </p:sp>
      </p:grpSp>
      <p:sp>
        <p:nvSpPr>
          <p:cNvPr id="145" name="Nach unten gekrümmter Pfeil 144"/>
          <p:cNvSpPr/>
          <p:nvPr/>
        </p:nvSpPr>
        <p:spPr>
          <a:xfrm>
            <a:off x="8973615"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146" name="Nach unten gekrümmter Pfeil 145"/>
          <p:cNvSpPr/>
          <p:nvPr/>
        </p:nvSpPr>
        <p:spPr>
          <a:xfrm flipH="1" flipV="1">
            <a:off x="8922521"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149" name="Textfeld 148"/>
          <p:cNvSpPr txBox="1"/>
          <p:nvPr/>
        </p:nvSpPr>
        <p:spPr>
          <a:xfrm>
            <a:off x="10483534" y="3195158"/>
            <a:ext cx="1975391" cy="461665"/>
          </a:xfrm>
          <a:prstGeom prst="rect">
            <a:avLst/>
          </a:prstGeom>
          <a:noFill/>
        </p:spPr>
        <p:txBody>
          <a:bodyPr wrap="square" rtlCol="0">
            <a:spAutoFit/>
          </a:bodyPr>
          <a:lstStyle/>
          <a:p>
            <a:r>
              <a:rPr lang="de-DE" sz="2400" dirty="0" smtClean="0"/>
              <a:t>Test </a:t>
            </a:r>
            <a:r>
              <a:rPr lang="de-DE" sz="2400" dirty="0" err="1" smtClean="0"/>
              <a:t>Process</a:t>
            </a:r>
            <a:endParaRPr lang="de-DE" sz="2400" dirty="0"/>
          </a:p>
        </p:txBody>
      </p:sp>
      <p:sp>
        <p:nvSpPr>
          <p:cNvPr id="150" name="Zylinder 149"/>
          <p:cNvSpPr/>
          <p:nvPr/>
        </p:nvSpPr>
        <p:spPr>
          <a:xfrm>
            <a:off x="10479324" y="3818149"/>
            <a:ext cx="1366102" cy="878990"/>
          </a:xfrm>
          <a:prstGeom prst="can">
            <a:avLst/>
          </a:prstGeom>
          <a:solidFill>
            <a:schemeClr val="accent1">
              <a:lumMod val="20000"/>
              <a:lumOff val="80000"/>
            </a:schemeClr>
          </a:solidFill>
          <a:ln w="19050" cap="flat" cmpd="sng" algn="ctr">
            <a:solidFill>
              <a:schemeClr val="dk1"/>
            </a:solidFill>
            <a:prstDash val="solid"/>
            <a:round/>
            <a:headEnd type="none" w="med" len="med"/>
            <a:tailEnd type="none" w="med" len="med"/>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de-DE" sz="2400" dirty="0" smtClean="0"/>
              <a:t>Test Suite</a:t>
            </a:r>
            <a:endParaRPr lang="de-DE" sz="2400" dirty="0"/>
          </a:p>
        </p:txBody>
      </p:sp>
      <mc:AlternateContent xmlns:mc="http://schemas.openxmlformats.org/markup-compatibility/2006" xmlns:a14="http://schemas.microsoft.com/office/drawing/2010/main">
        <mc:Choice Requires="a14">
          <p:sp>
            <p:nvSpPr>
              <p:cNvPr id="6" name="Rechteck 5"/>
              <p:cNvSpPr/>
              <p:nvPr/>
            </p:nvSpPr>
            <p:spPr>
              <a:xfrm>
                <a:off x="435535" y="2142203"/>
                <a:ext cx="2272482" cy="7107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max</m:t>
                          </m:r>
                        </m:fName>
                        <m:e>
                          <m:f>
                            <m:fPr>
                              <m:ctrlPr>
                                <a:rPr lang="de-DE" i="1">
                                  <a:latin typeface="Cambria Math" panose="02040503050406030204" pitchFamily="18" charset="0"/>
                                </a:rPr>
                              </m:ctrlPr>
                            </m:fPr>
                            <m:num>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m:t>
                                      </m:r>
                                    </m:e>
                                    <m:sub>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𝑇</m:t>
                                          </m:r>
                                        </m:e>
                                        <m:sup>
                                          <m:r>
                                            <a:rPr lang="de-DE" i="1">
                                              <a:latin typeface="Cambria Math" panose="02040503050406030204" pitchFamily="18" charset="0"/>
                                            </a:rPr>
                                            <m:t>′</m:t>
                                          </m:r>
                                        </m:sup>
                                      </m:sSup>
                                    </m:sub>
                                  </m:sSub>
                                  <m:r>
                                    <a:rPr lang="de-DE" i="1">
                                      <a:latin typeface="Cambria Math" panose="02040503050406030204" pitchFamily="18" charset="0"/>
                                    </a:rPr>
                                    <m:t>𝐶𝐶</m:t>
                                  </m:r>
                                  <m:d>
                                    <m:dPr>
                                      <m:ctrlPr>
                                        <a:rPr lang="de-DE" i="1">
                                          <a:latin typeface="Cambria Math" panose="02040503050406030204" pitchFamily="18" charset="0"/>
                                        </a:rPr>
                                      </m:ctrlPr>
                                    </m:dPr>
                                    <m:e>
                                      <m:r>
                                        <a:rPr lang="de-DE" i="1">
                                          <a:latin typeface="Cambria Math" panose="02040503050406030204" pitchFamily="18" charset="0"/>
                                        </a:rPr>
                                        <m:t>𝑡</m:t>
                                      </m:r>
                                      <m:r>
                                        <a:rPr lang="de-DE" i="1">
                                          <a:latin typeface="Cambria Math" panose="02040503050406030204" pitchFamily="18" charset="0"/>
                                        </a:rPr>
                                        <m:t>′</m:t>
                                      </m:r>
                                    </m:e>
                                  </m:d>
                                </m:e>
                              </m:d>
                              <m:r>
                                <m:rPr>
                                  <m:lit/>
                                </m:rPr>
                                <a:rPr lang="de-DE" i="1">
                                  <a:latin typeface="Cambria Math" panose="02040503050406030204" pitchFamily="18" charset="0"/>
                                </a:rPr>
                                <m:t> </m:t>
                              </m:r>
                            </m:num>
                            <m:den>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m:t>
                                  </m:r>
                                </m:e>
                                <m:sub>
                                  <m:r>
                                    <a:rPr lang="de-DE" i="1">
                                      <a:latin typeface="Cambria Math" panose="02040503050406030204" pitchFamily="18" charset="0"/>
                                    </a:rPr>
                                    <m:t>𝑡</m:t>
                                  </m:r>
                                  <m:r>
                                    <a:rPr lang="de-DE" i="1">
                                      <a:latin typeface="Cambria Math" panose="02040503050406030204" pitchFamily="18" charset="0"/>
                                    </a:rPr>
                                    <m:t>∈</m:t>
                                  </m:r>
                                  <m:r>
                                    <a:rPr lang="de-DE" i="1">
                                      <a:latin typeface="Cambria Math" panose="02040503050406030204" pitchFamily="18" charset="0"/>
                                    </a:rPr>
                                    <m:t>𝑇</m:t>
                                  </m:r>
                                </m:sub>
                              </m:sSub>
                              <m:r>
                                <a:rPr lang="de-DE" i="1">
                                  <a:latin typeface="Cambria Math" panose="02040503050406030204" pitchFamily="18" charset="0"/>
                                </a:rPr>
                                <m:t>𝐶𝐶</m:t>
                              </m:r>
                              <m:d>
                                <m:dPr>
                                  <m:ctrlPr>
                                    <a:rPr lang="de-DE" i="1">
                                      <a:latin typeface="Cambria Math" panose="02040503050406030204" pitchFamily="18" charset="0"/>
                                    </a:rPr>
                                  </m:ctrlPr>
                                </m:dPr>
                                <m:e>
                                  <m:r>
                                    <a:rPr lang="de-DE" i="1">
                                      <a:latin typeface="Cambria Math" panose="02040503050406030204" pitchFamily="18" charset="0"/>
                                    </a:rPr>
                                    <m:t>𝑡</m:t>
                                  </m:r>
                                </m:e>
                              </m:d>
                              <m:r>
                                <a:rPr lang="de-DE" i="1">
                                  <a:latin typeface="Cambria Math" panose="02040503050406030204" pitchFamily="18" charset="0"/>
                                </a:rPr>
                                <m:t>|</m:t>
                              </m:r>
                            </m:den>
                          </m:f>
                        </m:e>
                      </m:func>
                    </m:oMath>
                  </m:oMathPara>
                </a14:m>
                <a:endParaRPr lang="de-DE" dirty="0"/>
              </a:p>
            </p:txBody>
          </p:sp>
        </mc:Choice>
        <mc:Fallback xmlns="">
          <p:sp>
            <p:nvSpPr>
              <p:cNvPr id="6" name="Rechteck 5"/>
              <p:cNvSpPr>
                <a:spLocks noRot="1" noChangeAspect="1" noMove="1" noResize="1" noEditPoints="1" noAdjustHandles="1" noChangeArrowheads="1" noChangeShapeType="1" noTextEdit="1"/>
              </p:cNvSpPr>
              <p:nvPr/>
            </p:nvSpPr>
            <p:spPr>
              <a:xfrm>
                <a:off x="435535" y="2142203"/>
                <a:ext cx="2272482" cy="710707"/>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4" name="Rechteck 153"/>
              <p:cNvSpPr/>
              <p:nvPr/>
            </p:nvSpPr>
            <p:spPr>
              <a:xfrm>
                <a:off x="463277" y="3518758"/>
                <a:ext cx="1449275" cy="8456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max</m:t>
                          </m:r>
                        </m:fName>
                        <m:e>
                          <m:f>
                            <m:fPr>
                              <m:ctrlPr>
                                <a:rPr lang="de-DE" i="1">
                                  <a:latin typeface="Cambria Math" panose="02040503050406030204" pitchFamily="18" charset="0"/>
                                </a:rPr>
                              </m:ctrlPr>
                            </m:fPr>
                            <m:num>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m:t>
                                      </m:r>
                                    </m:e>
                                    <m:sub>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𝑇</m:t>
                                          </m:r>
                                        </m:e>
                                        <m:sub>
                                          <m:r>
                                            <a:rPr lang="de-DE" i="1">
                                              <a:latin typeface="Cambria Math" panose="02040503050406030204" pitchFamily="18" charset="0"/>
                                            </a:rPr>
                                            <m:t>𝑜𝑏𝑠</m:t>
                                          </m:r>
                                        </m:sub>
                                        <m:sup>
                                          <m:r>
                                            <a:rPr lang="de-DE" i="1">
                                              <a:latin typeface="Cambria Math" panose="02040503050406030204" pitchFamily="18" charset="0"/>
                                            </a:rPr>
                                            <m:t>′</m:t>
                                          </m:r>
                                        </m:sup>
                                      </m:sSubSup>
                                    </m:sub>
                                  </m:sSub>
                                  <m:r>
                                    <a:rPr lang="de-DE" i="1">
                                      <a:latin typeface="Cambria Math" panose="02040503050406030204" pitchFamily="18" charset="0"/>
                                    </a:rPr>
                                    <m:t>𝐾</m:t>
                                  </m:r>
                                  <m:d>
                                    <m:dPr>
                                      <m:ctrlPr>
                                        <a:rPr lang="de-DE" i="1">
                                          <a:latin typeface="Cambria Math" panose="02040503050406030204" pitchFamily="18" charset="0"/>
                                        </a:rPr>
                                      </m:ctrlPr>
                                    </m:dPr>
                                    <m:e>
                                      <m:r>
                                        <a:rPr lang="de-DE" i="1">
                                          <a:latin typeface="Cambria Math" panose="02040503050406030204" pitchFamily="18" charset="0"/>
                                        </a:rPr>
                                        <m:t>𝑡</m:t>
                                      </m:r>
                                      <m:r>
                                        <a:rPr lang="de-DE" i="1">
                                          <a:latin typeface="Cambria Math" panose="02040503050406030204" pitchFamily="18" charset="0"/>
                                        </a:rPr>
                                        <m:t>′</m:t>
                                      </m:r>
                                    </m:e>
                                  </m:d>
                                </m:e>
                              </m:d>
                              <m:r>
                                <m:rPr>
                                  <m:lit/>
                                </m:rPr>
                                <a:rPr lang="de-DE" i="1">
                                  <a:latin typeface="Cambria Math" panose="02040503050406030204" pitchFamily="18" charset="0"/>
                                </a:rPr>
                                <m:t> </m:t>
                              </m:r>
                            </m:num>
                            <m:den>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m:t>
                                  </m:r>
                                </m:e>
                                <m:sub>
                                  <m:r>
                                    <a:rPr lang="de-DE" i="1">
                                      <a:latin typeface="Cambria Math" panose="02040503050406030204" pitchFamily="18" charset="0"/>
                                    </a:rPr>
                                    <m:t>𝑡</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i="1">
                                          <a:latin typeface="Cambria Math" panose="02040503050406030204" pitchFamily="18" charset="0"/>
                                        </a:rPr>
                                        <m:t>𝑜𝑏𝑠</m:t>
                                      </m:r>
                                    </m:sub>
                                  </m:sSub>
                                </m:sub>
                              </m:sSub>
                              <m:r>
                                <a:rPr lang="de-DE" i="1">
                                  <a:latin typeface="Cambria Math" panose="02040503050406030204" pitchFamily="18" charset="0"/>
                                </a:rPr>
                                <m:t>𝐾</m:t>
                              </m:r>
                              <m:d>
                                <m:dPr>
                                  <m:ctrlPr>
                                    <a:rPr lang="de-DE" i="1">
                                      <a:latin typeface="Cambria Math" panose="02040503050406030204" pitchFamily="18" charset="0"/>
                                    </a:rPr>
                                  </m:ctrlPr>
                                </m:dPr>
                                <m:e>
                                  <m:r>
                                    <a:rPr lang="de-DE" i="1">
                                      <a:latin typeface="Cambria Math" panose="02040503050406030204" pitchFamily="18" charset="0"/>
                                    </a:rPr>
                                    <m:t>𝑡</m:t>
                                  </m:r>
                                </m:e>
                              </m:d>
                              <m:r>
                                <a:rPr lang="de-DE" i="1">
                                  <a:latin typeface="Cambria Math" panose="02040503050406030204" pitchFamily="18" charset="0"/>
                                </a:rPr>
                                <m:t>|</m:t>
                              </m:r>
                            </m:den>
                          </m:f>
                        </m:e>
                      </m:func>
                    </m:oMath>
                  </m:oMathPara>
                </a14:m>
                <a:endParaRPr lang="de-DE" dirty="0"/>
              </a:p>
            </p:txBody>
          </p:sp>
        </mc:Choice>
        <mc:Fallback xmlns="">
          <p:sp>
            <p:nvSpPr>
              <p:cNvPr id="154" name="Rechteck 153"/>
              <p:cNvSpPr>
                <a:spLocks noRot="1" noChangeAspect="1" noMove="1" noResize="1" noEditPoints="1" noAdjustHandles="1" noChangeArrowheads="1" noChangeShapeType="1" noTextEdit="1"/>
              </p:cNvSpPr>
              <p:nvPr/>
            </p:nvSpPr>
            <p:spPr>
              <a:xfrm>
                <a:off x="463277" y="3518758"/>
                <a:ext cx="1449275" cy="845681"/>
              </a:xfrm>
              <a:prstGeom prst="rect">
                <a:avLst/>
              </a:prstGeom>
              <a:blipFill>
                <a:blip r:embed="rId8"/>
                <a:stretch>
                  <a:fillRect r="-5042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5" name="Rechteck 154"/>
              <p:cNvSpPr/>
              <p:nvPr/>
            </p:nvSpPr>
            <p:spPr>
              <a:xfrm>
                <a:off x="8696471" y="5386135"/>
                <a:ext cx="2978059" cy="773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de-DE" i="1">
                              <a:latin typeface="Cambria Math" panose="02040503050406030204" pitchFamily="18" charset="0"/>
                            </a:rPr>
                          </m:ctrlPr>
                        </m:funcPr>
                        <m:fName>
                          <m:r>
                            <a:rPr lang="de-DE" i="1">
                              <a:latin typeface="Cambria Math" panose="02040503050406030204" pitchFamily="18" charset="0"/>
                            </a:rPr>
                            <m:t>!</m:t>
                          </m:r>
                          <m:r>
                            <m:rPr>
                              <m:sty m:val="p"/>
                            </m:rPr>
                            <a:rPr lang="de-DE">
                              <a:latin typeface="Cambria Math" panose="02040503050406030204" pitchFamily="18" charset="0"/>
                            </a:rPr>
                            <m:t>min</m:t>
                          </m:r>
                        </m:fName>
                        <m:e>
                          <m:nary>
                            <m:naryPr>
                              <m:chr m:val="∑"/>
                              <m:supHide m:val="on"/>
                              <m:ctrlPr>
                                <a:rPr lang="de-DE" i="1">
                                  <a:latin typeface="Cambria Math" panose="02040503050406030204" pitchFamily="18" charset="0"/>
                                </a:rPr>
                              </m:ctrlPr>
                            </m:naryPr>
                            <m:sub>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𝑇</m:t>
                                  </m:r>
                                </m:e>
                                <m:sup>
                                  <m:r>
                                    <a:rPr lang="de-DE" i="1">
                                      <a:latin typeface="Cambria Math" panose="02040503050406030204" pitchFamily="18" charset="0"/>
                                    </a:rPr>
                                    <m:t>′</m:t>
                                  </m:r>
                                </m:sup>
                              </m:sSup>
                            </m:sub>
                            <m:sup/>
                            <m:e>
                              <m:func>
                                <m:funcPr>
                                  <m:ctrlPr>
                                    <a:rPr lang="de-DE" i="1">
                                      <a:latin typeface="Cambria Math" panose="02040503050406030204" pitchFamily="18" charset="0"/>
                                    </a:rPr>
                                  </m:ctrlPr>
                                </m:funcPr>
                                <m:fName>
                                  <m:r>
                                    <m:rPr>
                                      <m:sty m:val="p"/>
                                    </m:rPr>
                                    <a:rPr lang="de-DE">
                                      <a:latin typeface="Cambria Math" panose="02040503050406030204" pitchFamily="18" charset="0"/>
                                    </a:rPr>
                                    <m:t>arg</m:t>
                                  </m:r>
                                </m:fName>
                                <m:e>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min</m:t>
                                          </m:r>
                                        </m:e>
                                        <m:lim>
                                          <m:r>
                                            <a:rPr lang="de-DE" i="1">
                                              <a:latin typeface="Cambria Math" panose="02040503050406030204" pitchFamily="18" charset="0"/>
                                            </a:rPr>
                                            <m:t>𝑡</m:t>
                                          </m:r>
                                          <m:r>
                                            <a:rPr lang="de-DE" i="1">
                                              <a:latin typeface="Cambria Math" panose="02040503050406030204" pitchFamily="18" charset="0"/>
                                            </a:rPr>
                                            <m:t>∈</m:t>
                                          </m:r>
                                          <m:r>
                                            <a:rPr lang="de-DE" i="1">
                                              <a:latin typeface="Cambria Math" panose="02040503050406030204" pitchFamily="18" charset="0"/>
                                            </a:rPr>
                                            <m:t>𝑇</m:t>
                                          </m:r>
                                        </m:lim>
                                      </m:limLow>
                                    </m:fName>
                                    <m:e>
                                      <m:r>
                                        <a:rPr lang="de-DE" i="1">
                                          <a:latin typeface="Cambria Math" panose="02040503050406030204" pitchFamily="18" charset="0"/>
                                        </a:rPr>
                                        <m:t>𝑑𝑖𝑠𝑡</m:t>
                                      </m:r>
                                      <m:r>
                                        <a:rPr lang="de-DE" i="1">
                                          <a:latin typeface="Cambria Math" panose="02040503050406030204" pitchFamily="18" charset="0"/>
                                        </a:rPr>
                                        <m:t>(</m:t>
                                      </m:r>
                                      <m:r>
                                        <a:rPr lang="de-DE" i="1">
                                          <a:latin typeface="Cambria Math" panose="02040503050406030204" pitchFamily="18" charset="0"/>
                                        </a:rPr>
                                        <m:t>𝑡</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e>
                                  </m:func>
                                </m:e>
                              </m:func>
                            </m:e>
                          </m:nary>
                        </m:e>
                      </m:func>
                    </m:oMath>
                  </m:oMathPara>
                </a14:m>
                <a:endParaRPr lang="de-DE" dirty="0"/>
              </a:p>
            </p:txBody>
          </p:sp>
        </mc:Choice>
        <mc:Fallback xmlns="">
          <p:sp>
            <p:nvSpPr>
              <p:cNvPr id="155" name="Rechteck 154"/>
              <p:cNvSpPr>
                <a:spLocks noRot="1" noChangeAspect="1" noMove="1" noResize="1" noEditPoints="1" noAdjustHandles="1" noChangeArrowheads="1" noChangeShapeType="1" noTextEdit="1"/>
              </p:cNvSpPr>
              <p:nvPr/>
            </p:nvSpPr>
            <p:spPr>
              <a:xfrm>
                <a:off x="8696471" y="5386135"/>
                <a:ext cx="2978059" cy="773738"/>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6" name="Rechteck 155"/>
              <p:cNvSpPr/>
              <p:nvPr/>
            </p:nvSpPr>
            <p:spPr>
              <a:xfrm>
                <a:off x="4654067" y="5351901"/>
                <a:ext cx="3387787" cy="8453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min</m:t>
                          </m:r>
                        </m:fName>
                        <m:e>
                          <m:nary>
                            <m:naryPr>
                              <m:chr m:val="∑"/>
                              <m:supHide m:val="on"/>
                              <m:ctrlPr>
                                <a:rPr lang="de-DE" i="1">
                                  <a:latin typeface="Cambria Math" panose="02040503050406030204" pitchFamily="18" charset="0"/>
                                </a:rPr>
                              </m:ctrlPr>
                            </m:naryPr>
                            <m:sub>
                              <m:sSup>
                                <m:sSupPr>
                                  <m:ctrlPr>
                                    <a:rPr lang="de-DE" b="0" i="1" smtClean="0">
                                      <a:latin typeface="Cambria Math" panose="02040503050406030204" pitchFamily="18" charset="0"/>
                                    </a:rPr>
                                  </m:ctrlPr>
                                </m:sSupPr>
                                <m:e>
                                  <m:r>
                                    <a:rPr lang="de-DE" i="1">
                                      <a:latin typeface="Cambria Math" panose="02040503050406030204" pitchFamily="18" charset="0"/>
                                    </a:rPr>
                                    <m:t>𝑡</m:t>
                                  </m:r>
                                </m:e>
                                <m:sup>
                                  <m:r>
                                    <a:rPr lang="de-DE" b="0" i="1" smtClean="0">
                                      <a:latin typeface="Cambria Math" panose="02040503050406030204" pitchFamily="18" charset="0"/>
                                    </a:rPr>
                                    <m:t>′</m:t>
                                  </m:r>
                                </m:sup>
                              </m:sSup>
                              <m:r>
                                <a:rPr lang="de-DE" i="1">
                                  <a:latin typeface="Cambria Math" panose="02040503050406030204" pitchFamily="18" charset="0"/>
                                </a:rPr>
                                <m:t>∈</m:t>
                              </m:r>
                              <m:sSubSup>
                                <m:sSubSupPr>
                                  <m:ctrlPr>
                                    <a:rPr lang="de-DE" b="0" i="1" smtClean="0">
                                      <a:latin typeface="Cambria Math" panose="02040503050406030204" pitchFamily="18" charset="0"/>
                                    </a:rPr>
                                  </m:ctrlPr>
                                </m:sSubSupPr>
                                <m:e>
                                  <m:r>
                                    <a:rPr lang="de-DE" i="1">
                                      <a:latin typeface="Cambria Math" panose="02040503050406030204" pitchFamily="18" charset="0"/>
                                    </a:rPr>
                                    <m:t>𝑇</m:t>
                                  </m:r>
                                </m:e>
                                <m:sub>
                                  <m:r>
                                    <a:rPr lang="de-DE" i="1">
                                      <a:latin typeface="Cambria Math" panose="02040503050406030204" pitchFamily="18" charset="0"/>
                                    </a:rPr>
                                    <m:t>𝑜𝑏𝑠</m:t>
                                  </m:r>
                                </m:sub>
                                <m:sup>
                                  <m:r>
                                    <a:rPr lang="de-DE" b="0" i="1" smtClean="0">
                                      <a:latin typeface="Cambria Math" panose="02040503050406030204" pitchFamily="18" charset="0"/>
                                    </a:rPr>
                                    <m:t>′</m:t>
                                  </m:r>
                                </m:sup>
                              </m:sSubSup>
                            </m:sub>
                            <m:sup/>
                            <m:e>
                              <m:func>
                                <m:funcPr>
                                  <m:ctrlPr>
                                    <a:rPr lang="de-DE" i="1">
                                      <a:latin typeface="Cambria Math" panose="02040503050406030204" pitchFamily="18" charset="0"/>
                                    </a:rPr>
                                  </m:ctrlPr>
                                </m:funcPr>
                                <m:fName>
                                  <m:r>
                                    <m:rPr>
                                      <m:sty m:val="p"/>
                                    </m:rPr>
                                    <a:rPr lang="de-DE">
                                      <a:latin typeface="Cambria Math" panose="02040503050406030204" pitchFamily="18" charset="0"/>
                                    </a:rPr>
                                    <m:t>arg</m:t>
                                  </m:r>
                                </m:fName>
                                <m:e>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min</m:t>
                                          </m:r>
                                        </m:e>
                                        <m:lim>
                                          <m:r>
                                            <a:rPr lang="de-DE" i="1">
                                              <a:latin typeface="Cambria Math" panose="02040503050406030204" pitchFamily="18" charset="0"/>
                                            </a:rPr>
                                            <m:t>𝑡</m:t>
                                          </m:r>
                                          <m:r>
                                            <a:rPr lang="de-DE" i="1">
                                              <a:latin typeface="Cambria Math" panose="02040503050406030204" pitchFamily="18" charset="0"/>
                                            </a:rPr>
                                            <m:t>∈</m:t>
                                          </m:r>
                                          <m:sSub>
                                            <m:sSubPr>
                                              <m:ctrlPr>
                                                <a:rPr lang="de-DE" b="0" i="1" smtClean="0">
                                                  <a:latin typeface="Cambria Math" panose="02040503050406030204" pitchFamily="18" charset="0"/>
                                                </a:rPr>
                                              </m:ctrlPr>
                                            </m:sSubPr>
                                            <m:e>
                                              <m:r>
                                                <a:rPr lang="de-DE" i="1">
                                                  <a:latin typeface="Cambria Math" panose="02040503050406030204" pitchFamily="18" charset="0"/>
                                                </a:rPr>
                                                <m:t>𝑇</m:t>
                                              </m:r>
                                            </m:e>
                                            <m:sub>
                                              <m:r>
                                                <a:rPr lang="de-DE" b="0" i="1" smtClean="0">
                                                  <a:latin typeface="Cambria Math" panose="02040503050406030204" pitchFamily="18" charset="0"/>
                                                </a:rPr>
                                                <m:t>𝑜𝑏𝑠</m:t>
                                              </m:r>
                                            </m:sub>
                                          </m:sSub>
                                        </m:lim>
                                      </m:limLow>
                                    </m:fName>
                                    <m:e>
                                      <m:r>
                                        <a:rPr lang="de-DE" i="1">
                                          <a:latin typeface="Cambria Math" panose="02040503050406030204" pitchFamily="18" charset="0"/>
                                        </a:rPr>
                                        <m:t>𝑑𝑖𝑠𝑡</m:t>
                                      </m:r>
                                      <m:r>
                                        <a:rPr lang="de-DE" i="1">
                                          <a:latin typeface="Cambria Math" panose="02040503050406030204" pitchFamily="18" charset="0"/>
                                        </a:rPr>
                                        <m:t>(</m:t>
                                      </m:r>
                                      <m:r>
                                        <a:rPr lang="de-DE" i="1">
                                          <a:latin typeface="Cambria Math" panose="02040503050406030204" pitchFamily="18" charset="0"/>
                                        </a:rPr>
                                        <m:t>𝑡</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e>
                                  </m:func>
                                </m:e>
                              </m:func>
                            </m:e>
                          </m:nary>
                        </m:e>
                      </m:func>
                    </m:oMath>
                  </m:oMathPara>
                </a14:m>
                <a:endParaRPr lang="de-DE" dirty="0"/>
              </a:p>
            </p:txBody>
          </p:sp>
        </mc:Choice>
        <mc:Fallback xmlns="">
          <p:sp>
            <p:nvSpPr>
              <p:cNvPr id="156" name="Rechteck 155"/>
              <p:cNvSpPr>
                <a:spLocks noRot="1" noChangeAspect="1" noMove="1" noResize="1" noEditPoints="1" noAdjustHandles="1" noChangeArrowheads="1" noChangeShapeType="1" noTextEdit="1"/>
              </p:cNvSpPr>
              <p:nvPr/>
            </p:nvSpPr>
            <p:spPr>
              <a:xfrm>
                <a:off x="4654067" y="5351901"/>
                <a:ext cx="3387787" cy="845360"/>
              </a:xfrm>
              <a:prstGeom prst="rect">
                <a:avLst/>
              </a:prstGeom>
              <a:blipFill>
                <a:blip r:embed="rId10"/>
                <a:stretch>
                  <a:fillRect/>
                </a:stretch>
              </a:blipFill>
            </p:spPr>
            <p:txBody>
              <a:bodyPr/>
              <a:lstStyle/>
              <a:p>
                <a:r>
                  <a:rPr lang="de-DE">
                    <a:noFill/>
                  </a:rPr>
                  <a:t> </a:t>
                </a:r>
              </a:p>
            </p:txBody>
          </p:sp>
        </mc:Fallback>
      </mc:AlternateContent>
      <p:sp>
        <p:nvSpPr>
          <p:cNvPr id="8" name="Pfeil nach unten 7"/>
          <p:cNvSpPr/>
          <p:nvPr/>
        </p:nvSpPr>
        <p:spPr>
          <a:xfrm>
            <a:off x="1109699" y="2958778"/>
            <a:ext cx="913460" cy="57958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p:nvPr/>
        </p:nvSpPr>
        <p:spPr>
          <a:xfrm flipH="1">
            <a:off x="7988147" y="5350867"/>
            <a:ext cx="597302" cy="85980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oliennummernplatzhalter 9"/>
          <p:cNvSpPr>
            <a:spLocks noGrp="1"/>
          </p:cNvSpPr>
          <p:nvPr>
            <p:ph type="sldNum" sz="quarter" idx="12"/>
          </p:nvPr>
        </p:nvSpPr>
        <p:spPr/>
        <p:txBody>
          <a:bodyPr/>
          <a:lstStyle/>
          <a:p>
            <a:fld id="{A7A230D6-15B1-493D-97B8-047FCCA8A2D5}" type="slidenum">
              <a:rPr lang="de-DE" smtClean="0"/>
              <a:t>17</a:t>
            </a:fld>
            <a:endParaRPr lang="de-DE"/>
          </a:p>
        </p:txBody>
      </p:sp>
      <mc:AlternateContent xmlns:mc="http://schemas.openxmlformats.org/markup-compatibility/2006" xmlns:a14="http://schemas.microsoft.com/office/drawing/2010/main">
        <mc:Choice Requires="a14">
          <p:sp>
            <p:nvSpPr>
              <p:cNvPr id="50" name="Textfeld 49"/>
              <p:cNvSpPr txBox="1"/>
              <p:nvPr/>
            </p:nvSpPr>
            <p:spPr>
              <a:xfrm>
                <a:off x="9510011" y="3859305"/>
                <a:ext cx="50526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𝑇</m:t>
                          </m:r>
                        </m:sub>
                      </m:sSub>
                    </m:oMath>
                  </m:oMathPara>
                </a14:m>
                <a:endParaRPr lang="de-DE" sz="2800" dirty="0"/>
              </a:p>
            </p:txBody>
          </p:sp>
        </mc:Choice>
        <mc:Fallback xmlns="">
          <p:sp>
            <p:nvSpPr>
              <p:cNvPr id="50" name="Textfeld 49"/>
              <p:cNvSpPr txBox="1">
                <a:spLocks noRot="1" noChangeAspect="1" noMove="1" noResize="1" noEditPoints="1" noAdjustHandles="1" noChangeArrowheads="1" noChangeShapeType="1" noTextEdit="1"/>
              </p:cNvSpPr>
              <p:nvPr/>
            </p:nvSpPr>
            <p:spPr>
              <a:xfrm>
                <a:off x="9510011" y="3859305"/>
                <a:ext cx="505267" cy="430887"/>
              </a:xfrm>
              <a:prstGeom prst="rect">
                <a:avLst/>
              </a:prstGeom>
              <a:blipFill>
                <a:blip r:embed="rId1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feld 50"/>
              <p:cNvSpPr txBox="1"/>
              <p:nvPr/>
            </p:nvSpPr>
            <p:spPr>
              <a:xfrm>
                <a:off x="9617689" y="2987737"/>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9617689" y="2987737"/>
                <a:ext cx="289909" cy="430887"/>
              </a:xfrm>
              <a:prstGeom prst="rect">
                <a:avLst/>
              </a:prstGeom>
              <a:blipFill>
                <a:blip r:embed="rId12"/>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193161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bgerundetes Rechteck 164"/>
          <p:cNvSpPr/>
          <p:nvPr/>
        </p:nvSpPr>
        <p:spPr>
          <a:xfrm>
            <a:off x="4734450" y="5379867"/>
            <a:ext cx="3197538" cy="791423"/>
          </a:xfrm>
          <a:prstGeom prst="roundRect">
            <a:avLst/>
          </a:prstGeom>
          <a:solidFill>
            <a:schemeClr val="accent2">
              <a:alpha val="47000"/>
            </a:schemeClr>
          </a:solidFill>
          <a:ln>
            <a:solidFill>
              <a:schemeClr val="lt1">
                <a:alpha val="9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164" name="Abgerundetes Rechteck 163"/>
          <p:cNvSpPr/>
          <p:nvPr/>
        </p:nvSpPr>
        <p:spPr>
          <a:xfrm>
            <a:off x="8640781" y="5377690"/>
            <a:ext cx="3197538" cy="791423"/>
          </a:xfrm>
          <a:prstGeom prst="roundRect">
            <a:avLst/>
          </a:prstGeom>
          <a:solidFill>
            <a:schemeClr val="accent2">
              <a:alpha val="47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162" name="Abgerundetes Rechteck 161"/>
          <p:cNvSpPr/>
          <p:nvPr/>
        </p:nvSpPr>
        <p:spPr>
          <a:xfrm>
            <a:off x="468336" y="3538365"/>
            <a:ext cx="2223460" cy="864857"/>
          </a:xfrm>
          <a:prstGeom prst="roundRect">
            <a:avLst/>
          </a:prstGeom>
          <a:solidFill>
            <a:schemeClr val="accent1">
              <a:alpha val="47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7" name="Abgerundetes Rechteck 6"/>
          <p:cNvSpPr/>
          <p:nvPr/>
        </p:nvSpPr>
        <p:spPr>
          <a:xfrm>
            <a:off x="468336" y="2132704"/>
            <a:ext cx="2223460" cy="772058"/>
          </a:xfrm>
          <a:prstGeom prst="roundRect">
            <a:avLst/>
          </a:prstGeom>
          <a:solidFill>
            <a:schemeClr val="accent1">
              <a:alpha val="47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Mutation </a:t>
            </a:r>
            <a:r>
              <a:rPr lang="de-DE" dirty="0" err="1" smtClean="0"/>
              <a:t>Coverage</a:t>
            </a:r>
            <a:endParaRPr lang="de-DE" dirty="0"/>
          </a:p>
        </p:txBody>
      </p:sp>
      <p:sp>
        <p:nvSpPr>
          <p:cNvPr id="4" name="Inhaltsplatzhalter 2"/>
          <p:cNvSpPr>
            <a:spLocks noGrp="1"/>
          </p:cNvSpPr>
          <p:nvPr>
            <p:ph idx="1"/>
          </p:nvPr>
        </p:nvSpPr>
        <p:spPr>
          <a:xfrm>
            <a:off x="838200" y="1825625"/>
            <a:ext cx="10515600" cy="4351338"/>
          </a:xfrm>
        </p:spPr>
        <p:txBody>
          <a:bodyPr>
            <a:normAutofit/>
          </a:bodyPr>
          <a:lstStyle/>
          <a:p>
            <a:pPr marL="0" indent="0">
              <a:buNone/>
            </a:pPr>
            <a:endParaRPr lang="de-DE" b="0" i="1" dirty="0" smtClean="0">
              <a:latin typeface="Cambria Math" panose="02040503050406030204" pitchFamily="18" charset="0"/>
            </a:endParaRPr>
          </a:p>
          <a:p>
            <a:pPr marL="0" indent="0">
              <a:buNone/>
            </a:pPr>
            <a:endParaRPr lang="de-DE" i="1" dirty="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i="1" dirty="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dirty="0" smtClean="0"/>
          </a:p>
          <a:p>
            <a:pPr marL="0" indent="0">
              <a:buNone/>
            </a:pPr>
            <a:endParaRPr lang="de-DE" b="0" dirty="0" smtClean="0"/>
          </a:p>
          <a:p>
            <a:pPr marL="0" indent="0">
              <a:buNone/>
            </a:pPr>
            <a:endParaRPr lang="de-DE" dirty="0" smtClean="0"/>
          </a:p>
          <a:p>
            <a:pPr marL="0" indent="0">
              <a:buNone/>
            </a:pPr>
            <a:endParaRPr lang="de-DE" dirty="0"/>
          </a:p>
        </p:txBody>
      </p:sp>
      <p:grpSp>
        <p:nvGrpSpPr>
          <p:cNvPr id="118" name="Gruppieren 117"/>
          <p:cNvGrpSpPr/>
          <p:nvPr/>
        </p:nvGrpSpPr>
        <p:grpSpPr>
          <a:xfrm>
            <a:off x="2787800" y="1690688"/>
            <a:ext cx="6864859" cy="3335744"/>
            <a:chOff x="1854118" y="1690688"/>
            <a:chExt cx="6864859" cy="3335744"/>
          </a:xfrm>
        </p:grpSpPr>
        <p:grpSp>
          <p:nvGrpSpPr>
            <p:cNvPr id="119" name="Gruppieren 118"/>
            <p:cNvGrpSpPr/>
            <p:nvPr/>
          </p:nvGrpSpPr>
          <p:grpSpPr>
            <a:xfrm>
              <a:off x="1854118" y="1690688"/>
              <a:ext cx="6864859" cy="3335744"/>
              <a:chOff x="3921222" y="2842040"/>
              <a:chExt cx="4758131" cy="2312053"/>
            </a:xfrm>
          </p:grpSpPr>
          <p:sp>
            <p:nvSpPr>
              <p:cNvPr id="127" name="Wolke 126"/>
              <p:cNvSpPr/>
              <p:nvPr/>
            </p:nvSpPr>
            <p:spPr>
              <a:xfrm>
                <a:off x="3921222" y="3423751"/>
                <a:ext cx="4758131" cy="1730342"/>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tx1"/>
                    </a:solidFill>
                  </a:ln>
                </a:endParaRPr>
              </a:p>
            </p:txBody>
          </p:sp>
          <p:sp>
            <p:nvSpPr>
              <p:cNvPr id="128" name="Ellipse 127"/>
              <p:cNvSpPr/>
              <p:nvPr/>
            </p:nvSpPr>
            <p:spPr>
              <a:xfrm>
                <a:off x="4534830" y="3725811"/>
                <a:ext cx="2726195" cy="954194"/>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129" name="Gruppierung 11"/>
              <p:cNvGrpSpPr/>
              <p:nvPr/>
            </p:nvGrpSpPr>
            <p:grpSpPr>
              <a:xfrm>
                <a:off x="4942981" y="3583226"/>
                <a:ext cx="508606" cy="770333"/>
                <a:chOff x="1540316" y="4587377"/>
                <a:chExt cx="357189" cy="642943"/>
              </a:xfrm>
              <a:solidFill>
                <a:schemeClr val="accent3">
                  <a:lumMod val="60000"/>
                  <a:lumOff val="40000"/>
                </a:schemeClr>
              </a:solidFill>
            </p:grpSpPr>
            <p:sp>
              <p:nvSpPr>
                <p:cNvPr id="143" name="Ellipse 142"/>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44" name="Freihandform 67"/>
                <p:cNvSpPr/>
                <p:nvPr/>
              </p:nvSpPr>
              <p:spPr>
                <a:xfrm rot="1410277">
                  <a:off x="1540316"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grpSp>
            <p:nvGrpSpPr>
              <p:cNvPr id="130" name="Gruppierung 11"/>
              <p:cNvGrpSpPr/>
              <p:nvPr/>
            </p:nvGrpSpPr>
            <p:grpSpPr>
              <a:xfrm>
                <a:off x="6362688" y="3370839"/>
                <a:ext cx="508606" cy="770333"/>
                <a:chOff x="1540317" y="4587377"/>
                <a:chExt cx="357189" cy="642943"/>
              </a:xfrm>
              <a:solidFill>
                <a:schemeClr val="accent3">
                  <a:lumMod val="60000"/>
                  <a:lumOff val="40000"/>
                </a:schemeClr>
              </a:solidFill>
            </p:grpSpPr>
            <p:sp>
              <p:nvSpPr>
                <p:cNvPr id="141" name="Ellipse 140"/>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42"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sp>
            <p:nvSpPr>
              <p:cNvPr id="131" name="Abgerundetes Rechteck 130"/>
              <p:cNvSpPr/>
              <p:nvPr/>
            </p:nvSpPr>
            <p:spPr>
              <a:xfrm>
                <a:off x="4671744" y="2842040"/>
                <a:ext cx="2495211" cy="335225"/>
              </a:xfrm>
              <a:prstGeom prst="roundRect">
                <a:avLst/>
              </a:prstGeom>
              <a:solidFill>
                <a:schemeClr val="accent2"/>
              </a:solidFill>
              <a:ln/>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de-DE" sz="2400" dirty="0" err="1" smtClean="0"/>
                  <a:t>Reconfiguration</a:t>
                </a:r>
                <a:r>
                  <a:rPr lang="de-DE" sz="2000" dirty="0" smtClean="0"/>
                  <a:t> </a:t>
                </a:r>
                <a:r>
                  <a:rPr lang="de-DE" sz="2400" dirty="0" smtClean="0"/>
                  <a:t>Mechanism</a:t>
                </a:r>
                <a:endParaRPr lang="de-DE" sz="2400" dirty="0"/>
              </a:p>
            </p:txBody>
          </p:sp>
          <p:cxnSp>
            <p:nvCxnSpPr>
              <p:cNvPr id="132" name="Gerade Verbindung mit Pfeil 131"/>
              <p:cNvCxnSpPr/>
              <p:nvPr/>
            </p:nvCxnSpPr>
            <p:spPr>
              <a:xfrm flipV="1">
                <a:off x="5498207" y="3885695"/>
                <a:ext cx="776744" cy="13973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Gerade Verbindung mit Pfeil 132"/>
              <p:cNvCxnSpPr/>
              <p:nvPr/>
            </p:nvCxnSpPr>
            <p:spPr>
              <a:xfrm>
                <a:off x="5428226" y="4219958"/>
                <a:ext cx="331143" cy="9874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4" name="Gerade Verbindung mit Pfeil 133"/>
              <p:cNvCxnSpPr/>
              <p:nvPr/>
            </p:nvCxnSpPr>
            <p:spPr>
              <a:xfrm flipV="1">
                <a:off x="6274953" y="4141176"/>
                <a:ext cx="243875" cy="25314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5" name="Gruppierung 11"/>
              <p:cNvGrpSpPr/>
              <p:nvPr/>
            </p:nvGrpSpPr>
            <p:grpSpPr>
              <a:xfrm>
                <a:off x="5774772" y="3916423"/>
                <a:ext cx="508606" cy="770333"/>
                <a:chOff x="1540317" y="4587377"/>
                <a:chExt cx="357189" cy="642943"/>
              </a:xfrm>
              <a:solidFill>
                <a:schemeClr val="accent3">
                  <a:lumMod val="60000"/>
                  <a:lumOff val="40000"/>
                </a:schemeClr>
              </a:solidFill>
            </p:grpSpPr>
            <p:sp>
              <p:nvSpPr>
                <p:cNvPr id="139" name="Ellipse 138"/>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40"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cxnSp>
            <p:nvCxnSpPr>
              <p:cNvPr id="136" name="Gerade Verbindung mit Pfeil 135"/>
              <p:cNvCxnSpPr>
                <a:stCxn id="143" idx="0"/>
              </p:cNvCxnSpPr>
              <p:nvPr/>
            </p:nvCxnSpPr>
            <p:spPr>
              <a:xfrm flipV="1">
                <a:off x="5172329" y="3177264"/>
                <a:ext cx="255900" cy="405966"/>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37" name="Gerade Verbindung mit Pfeil 136"/>
              <p:cNvCxnSpPr>
                <a:stCxn id="139" idx="0"/>
              </p:cNvCxnSpPr>
              <p:nvPr/>
            </p:nvCxnSpPr>
            <p:spPr>
              <a:xfrm flipV="1">
                <a:off x="6004120" y="3199696"/>
                <a:ext cx="3229" cy="716732"/>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38" name="Gerade Verbindung mit Pfeil 137"/>
              <p:cNvCxnSpPr>
                <a:stCxn id="141" idx="0"/>
              </p:cNvCxnSpPr>
              <p:nvPr/>
            </p:nvCxnSpPr>
            <p:spPr>
              <a:xfrm flipH="1" flipV="1">
                <a:off x="6439578" y="3177264"/>
                <a:ext cx="152457" cy="193579"/>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grpSp>
        <mc:AlternateContent xmlns:mc="http://schemas.openxmlformats.org/markup-compatibility/2006" xmlns:a14="http://schemas.microsoft.com/office/drawing/2010/main">
          <mc:Choice Requires="a14">
            <p:sp>
              <p:nvSpPr>
                <p:cNvPr id="120" name="Textfeld 119"/>
                <p:cNvSpPr txBox="1"/>
                <p:nvPr/>
              </p:nvSpPr>
              <p:spPr>
                <a:xfrm>
                  <a:off x="6722423" y="2955894"/>
                  <a:ext cx="4634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𝑆</m:t>
                            </m:r>
                          </m:sub>
                        </m:sSub>
                      </m:oMath>
                    </m:oMathPara>
                  </a14:m>
                  <a:endParaRPr lang="de-DE" sz="2800" dirty="0"/>
                </a:p>
              </p:txBody>
            </p:sp>
          </mc:Choice>
          <mc:Fallback xmlns="">
            <p:sp>
              <p:nvSpPr>
                <p:cNvPr id="53" name="Textfeld 52"/>
                <p:cNvSpPr txBox="1">
                  <a:spLocks noRot="1" noChangeAspect="1" noMove="1" noResize="1" noEditPoints="1" noAdjustHandles="1" noChangeArrowheads="1" noChangeShapeType="1" noTextEdit="1"/>
                </p:cNvSpPr>
                <p:nvPr/>
              </p:nvSpPr>
              <p:spPr>
                <a:xfrm>
                  <a:off x="6722423" y="2955894"/>
                  <a:ext cx="463460" cy="43088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1" name="Textfeld 120"/>
                <p:cNvSpPr txBox="1"/>
                <p:nvPr/>
              </p:nvSpPr>
              <p:spPr>
                <a:xfrm>
                  <a:off x="6782650" y="3907190"/>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54" name="Textfeld 53"/>
                <p:cNvSpPr txBox="1">
                  <a:spLocks noRot="1" noChangeAspect="1" noMove="1" noResize="1" noEditPoints="1" noAdjustHandles="1" noChangeArrowheads="1" noChangeShapeType="1" noTextEdit="1"/>
                </p:cNvSpPr>
                <p:nvPr/>
              </p:nvSpPr>
              <p:spPr>
                <a:xfrm>
                  <a:off x="6782650" y="3907190"/>
                  <a:ext cx="289909" cy="430887"/>
                </a:xfrm>
                <a:prstGeom prst="rect">
                  <a:avLst/>
                </a:prstGeom>
                <a:blipFill>
                  <a:blip r:embed="rId4"/>
                  <a:stretch>
                    <a:fillRect/>
                  </a:stretch>
                </a:blipFill>
              </p:spPr>
              <p:txBody>
                <a:bodyPr/>
                <a:lstStyle/>
                <a:p>
                  <a:r>
                    <a:rPr lang="de-DE">
                      <a:noFill/>
                    </a:rPr>
                    <a:t> </a:t>
                  </a:r>
                </a:p>
              </p:txBody>
            </p:sp>
          </mc:Fallback>
        </mc:AlternateContent>
        <p:sp>
          <p:nvSpPr>
            <p:cNvPr id="122" name="Nach unten gekrümmter Pfeil 121"/>
            <p:cNvSpPr/>
            <p:nvPr/>
          </p:nvSpPr>
          <p:spPr>
            <a:xfrm>
              <a:off x="6219597"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123" name="Nach unten gekrümmter Pfeil 122"/>
            <p:cNvSpPr/>
            <p:nvPr/>
          </p:nvSpPr>
          <p:spPr>
            <a:xfrm flipH="1" flipV="1">
              <a:off x="6168503"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124" name="Ellipse 123"/>
            <p:cNvSpPr/>
            <p:nvPr/>
          </p:nvSpPr>
          <p:spPr>
            <a:xfrm>
              <a:off x="4609017" y="2604570"/>
              <a:ext cx="199561" cy="19956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3</a:t>
              </a:r>
              <a:endParaRPr lang="de-DE" sz="1400" dirty="0"/>
            </a:p>
          </p:txBody>
        </p:sp>
        <p:sp>
          <p:nvSpPr>
            <p:cNvPr id="125" name="Ellipse 124"/>
            <p:cNvSpPr/>
            <p:nvPr/>
          </p:nvSpPr>
          <p:spPr>
            <a:xfrm>
              <a:off x="5457282" y="3766793"/>
              <a:ext cx="199561" cy="19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1</a:t>
              </a:r>
              <a:endParaRPr lang="de-DE" sz="1400" dirty="0"/>
            </a:p>
          </p:txBody>
        </p:sp>
        <p:sp>
          <p:nvSpPr>
            <p:cNvPr id="126" name="Ellipse 125"/>
            <p:cNvSpPr/>
            <p:nvPr/>
          </p:nvSpPr>
          <p:spPr>
            <a:xfrm>
              <a:off x="6827823" y="2665745"/>
              <a:ext cx="199561" cy="19956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a:t>2</a:t>
              </a:r>
            </a:p>
          </p:txBody>
        </p:sp>
      </p:grpSp>
      <p:sp>
        <p:nvSpPr>
          <p:cNvPr id="145" name="Nach unten gekrümmter Pfeil 144"/>
          <p:cNvSpPr/>
          <p:nvPr/>
        </p:nvSpPr>
        <p:spPr>
          <a:xfrm>
            <a:off x="8973615"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146" name="Nach unten gekrümmter Pfeil 145"/>
          <p:cNvSpPr/>
          <p:nvPr/>
        </p:nvSpPr>
        <p:spPr>
          <a:xfrm flipH="1" flipV="1">
            <a:off x="8922521"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149" name="Textfeld 148"/>
          <p:cNvSpPr txBox="1"/>
          <p:nvPr/>
        </p:nvSpPr>
        <p:spPr>
          <a:xfrm>
            <a:off x="10483534" y="3195158"/>
            <a:ext cx="1975391" cy="461665"/>
          </a:xfrm>
          <a:prstGeom prst="rect">
            <a:avLst/>
          </a:prstGeom>
          <a:noFill/>
        </p:spPr>
        <p:txBody>
          <a:bodyPr wrap="square" rtlCol="0">
            <a:spAutoFit/>
          </a:bodyPr>
          <a:lstStyle/>
          <a:p>
            <a:r>
              <a:rPr lang="de-DE" sz="2400" dirty="0" smtClean="0"/>
              <a:t>Test </a:t>
            </a:r>
            <a:r>
              <a:rPr lang="de-DE" sz="2400" dirty="0" err="1" smtClean="0"/>
              <a:t>Process</a:t>
            </a:r>
            <a:endParaRPr lang="de-DE" sz="2400" dirty="0"/>
          </a:p>
        </p:txBody>
      </p:sp>
      <p:sp>
        <p:nvSpPr>
          <p:cNvPr id="150" name="Zylinder 149"/>
          <p:cNvSpPr/>
          <p:nvPr/>
        </p:nvSpPr>
        <p:spPr>
          <a:xfrm>
            <a:off x="10479324" y="3818149"/>
            <a:ext cx="1366102" cy="878990"/>
          </a:xfrm>
          <a:prstGeom prst="can">
            <a:avLst/>
          </a:prstGeom>
          <a:solidFill>
            <a:schemeClr val="accent1">
              <a:lumMod val="20000"/>
              <a:lumOff val="80000"/>
            </a:schemeClr>
          </a:solidFill>
          <a:ln w="19050" cap="flat" cmpd="sng" algn="ctr">
            <a:solidFill>
              <a:schemeClr val="dk1"/>
            </a:solidFill>
            <a:prstDash val="solid"/>
            <a:round/>
            <a:headEnd type="none" w="med" len="med"/>
            <a:tailEnd type="none" w="med" len="med"/>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de-DE" sz="2400" dirty="0" smtClean="0"/>
              <a:t>Test Suite</a:t>
            </a:r>
            <a:endParaRPr lang="de-DE" sz="2400" dirty="0"/>
          </a:p>
        </p:txBody>
      </p:sp>
      <mc:AlternateContent xmlns:mc="http://schemas.openxmlformats.org/markup-compatibility/2006" xmlns:a14="http://schemas.microsoft.com/office/drawing/2010/main">
        <mc:Choice Requires="a14">
          <p:sp>
            <p:nvSpPr>
              <p:cNvPr id="6" name="Rechteck 5"/>
              <p:cNvSpPr/>
              <p:nvPr/>
            </p:nvSpPr>
            <p:spPr>
              <a:xfrm>
                <a:off x="435535" y="2142203"/>
                <a:ext cx="2272482" cy="7107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max</m:t>
                          </m:r>
                        </m:fName>
                        <m:e>
                          <m:f>
                            <m:fPr>
                              <m:ctrlPr>
                                <a:rPr lang="de-DE" i="1">
                                  <a:latin typeface="Cambria Math" panose="02040503050406030204" pitchFamily="18" charset="0"/>
                                </a:rPr>
                              </m:ctrlPr>
                            </m:fPr>
                            <m:num>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m:t>
                                      </m:r>
                                    </m:e>
                                    <m:sub>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𝑇</m:t>
                                          </m:r>
                                        </m:e>
                                        <m:sup>
                                          <m:r>
                                            <a:rPr lang="de-DE" i="1">
                                              <a:latin typeface="Cambria Math" panose="02040503050406030204" pitchFamily="18" charset="0"/>
                                            </a:rPr>
                                            <m:t>′</m:t>
                                          </m:r>
                                        </m:sup>
                                      </m:sSup>
                                    </m:sub>
                                  </m:sSub>
                                  <m:r>
                                    <a:rPr lang="de-DE" i="1">
                                      <a:latin typeface="Cambria Math" panose="02040503050406030204" pitchFamily="18" charset="0"/>
                                    </a:rPr>
                                    <m:t>𝐶𝐶</m:t>
                                  </m:r>
                                  <m:d>
                                    <m:dPr>
                                      <m:ctrlPr>
                                        <a:rPr lang="de-DE" i="1">
                                          <a:latin typeface="Cambria Math" panose="02040503050406030204" pitchFamily="18" charset="0"/>
                                        </a:rPr>
                                      </m:ctrlPr>
                                    </m:dPr>
                                    <m:e>
                                      <m:r>
                                        <a:rPr lang="de-DE" i="1">
                                          <a:latin typeface="Cambria Math" panose="02040503050406030204" pitchFamily="18" charset="0"/>
                                        </a:rPr>
                                        <m:t>𝑡</m:t>
                                      </m:r>
                                      <m:r>
                                        <a:rPr lang="de-DE" i="1">
                                          <a:latin typeface="Cambria Math" panose="02040503050406030204" pitchFamily="18" charset="0"/>
                                        </a:rPr>
                                        <m:t>′</m:t>
                                      </m:r>
                                    </m:e>
                                  </m:d>
                                </m:e>
                              </m:d>
                              <m:r>
                                <m:rPr>
                                  <m:lit/>
                                </m:rPr>
                                <a:rPr lang="de-DE" i="1">
                                  <a:latin typeface="Cambria Math" panose="02040503050406030204" pitchFamily="18" charset="0"/>
                                </a:rPr>
                                <m:t> </m:t>
                              </m:r>
                            </m:num>
                            <m:den>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m:t>
                                  </m:r>
                                </m:e>
                                <m:sub>
                                  <m:r>
                                    <a:rPr lang="de-DE" i="1">
                                      <a:latin typeface="Cambria Math" panose="02040503050406030204" pitchFamily="18" charset="0"/>
                                    </a:rPr>
                                    <m:t>𝑡</m:t>
                                  </m:r>
                                  <m:r>
                                    <a:rPr lang="de-DE" i="1">
                                      <a:latin typeface="Cambria Math" panose="02040503050406030204" pitchFamily="18" charset="0"/>
                                    </a:rPr>
                                    <m:t>∈</m:t>
                                  </m:r>
                                  <m:r>
                                    <a:rPr lang="de-DE" i="1">
                                      <a:latin typeface="Cambria Math" panose="02040503050406030204" pitchFamily="18" charset="0"/>
                                    </a:rPr>
                                    <m:t>𝑇</m:t>
                                  </m:r>
                                </m:sub>
                              </m:sSub>
                              <m:r>
                                <a:rPr lang="de-DE" i="1">
                                  <a:latin typeface="Cambria Math" panose="02040503050406030204" pitchFamily="18" charset="0"/>
                                </a:rPr>
                                <m:t>𝐶𝐶</m:t>
                              </m:r>
                              <m:d>
                                <m:dPr>
                                  <m:ctrlPr>
                                    <a:rPr lang="de-DE" i="1">
                                      <a:latin typeface="Cambria Math" panose="02040503050406030204" pitchFamily="18" charset="0"/>
                                    </a:rPr>
                                  </m:ctrlPr>
                                </m:dPr>
                                <m:e>
                                  <m:r>
                                    <a:rPr lang="de-DE" i="1">
                                      <a:latin typeface="Cambria Math" panose="02040503050406030204" pitchFamily="18" charset="0"/>
                                    </a:rPr>
                                    <m:t>𝑡</m:t>
                                  </m:r>
                                </m:e>
                              </m:d>
                              <m:r>
                                <a:rPr lang="de-DE" i="1">
                                  <a:latin typeface="Cambria Math" panose="02040503050406030204" pitchFamily="18" charset="0"/>
                                </a:rPr>
                                <m:t>|</m:t>
                              </m:r>
                            </m:den>
                          </m:f>
                        </m:e>
                      </m:func>
                    </m:oMath>
                  </m:oMathPara>
                </a14:m>
                <a:endParaRPr lang="de-DE" dirty="0"/>
              </a:p>
            </p:txBody>
          </p:sp>
        </mc:Choice>
        <mc:Fallback xmlns="">
          <p:sp>
            <p:nvSpPr>
              <p:cNvPr id="6" name="Rechteck 5"/>
              <p:cNvSpPr>
                <a:spLocks noRot="1" noChangeAspect="1" noMove="1" noResize="1" noEditPoints="1" noAdjustHandles="1" noChangeArrowheads="1" noChangeShapeType="1" noTextEdit="1"/>
              </p:cNvSpPr>
              <p:nvPr/>
            </p:nvSpPr>
            <p:spPr>
              <a:xfrm>
                <a:off x="435535" y="2142203"/>
                <a:ext cx="2272482" cy="710707"/>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4" name="Rechteck 153"/>
              <p:cNvSpPr/>
              <p:nvPr/>
            </p:nvSpPr>
            <p:spPr>
              <a:xfrm>
                <a:off x="463277" y="3518758"/>
                <a:ext cx="1449275" cy="8456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max</m:t>
                          </m:r>
                        </m:fName>
                        <m:e>
                          <m:f>
                            <m:fPr>
                              <m:ctrlPr>
                                <a:rPr lang="de-DE" i="1">
                                  <a:latin typeface="Cambria Math" panose="02040503050406030204" pitchFamily="18" charset="0"/>
                                </a:rPr>
                              </m:ctrlPr>
                            </m:fPr>
                            <m:num>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m:t>
                                      </m:r>
                                    </m:e>
                                    <m:sub>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𝑇</m:t>
                                          </m:r>
                                        </m:e>
                                        <m:sub>
                                          <m:r>
                                            <a:rPr lang="de-DE" i="1">
                                              <a:latin typeface="Cambria Math" panose="02040503050406030204" pitchFamily="18" charset="0"/>
                                            </a:rPr>
                                            <m:t>𝑜𝑏𝑠</m:t>
                                          </m:r>
                                        </m:sub>
                                        <m:sup>
                                          <m:r>
                                            <a:rPr lang="de-DE" i="1">
                                              <a:latin typeface="Cambria Math" panose="02040503050406030204" pitchFamily="18" charset="0"/>
                                            </a:rPr>
                                            <m:t>′</m:t>
                                          </m:r>
                                        </m:sup>
                                      </m:sSubSup>
                                    </m:sub>
                                  </m:sSub>
                                  <m:r>
                                    <a:rPr lang="de-DE" i="1">
                                      <a:latin typeface="Cambria Math" panose="02040503050406030204" pitchFamily="18" charset="0"/>
                                    </a:rPr>
                                    <m:t>𝐾</m:t>
                                  </m:r>
                                  <m:d>
                                    <m:dPr>
                                      <m:ctrlPr>
                                        <a:rPr lang="de-DE" i="1">
                                          <a:latin typeface="Cambria Math" panose="02040503050406030204" pitchFamily="18" charset="0"/>
                                        </a:rPr>
                                      </m:ctrlPr>
                                    </m:dPr>
                                    <m:e>
                                      <m:r>
                                        <a:rPr lang="de-DE" i="1">
                                          <a:latin typeface="Cambria Math" panose="02040503050406030204" pitchFamily="18" charset="0"/>
                                        </a:rPr>
                                        <m:t>𝑡</m:t>
                                      </m:r>
                                      <m:r>
                                        <a:rPr lang="de-DE" i="1">
                                          <a:latin typeface="Cambria Math" panose="02040503050406030204" pitchFamily="18" charset="0"/>
                                        </a:rPr>
                                        <m:t>′</m:t>
                                      </m:r>
                                    </m:e>
                                  </m:d>
                                </m:e>
                              </m:d>
                              <m:r>
                                <m:rPr>
                                  <m:lit/>
                                </m:rPr>
                                <a:rPr lang="de-DE" i="1">
                                  <a:latin typeface="Cambria Math" panose="02040503050406030204" pitchFamily="18" charset="0"/>
                                </a:rPr>
                                <m:t> </m:t>
                              </m:r>
                            </m:num>
                            <m:den>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m:t>
                                  </m:r>
                                </m:e>
                                <m:sub>
                                  <m:r>
                                    <a:rPr lang="de-DE" i="1">
                                      <a:latin typeface="Cambria Math" panose="02040503050406030204" pitchFamily="18" charset="0"/>
                                    </a:rPr>
                                    <m:t>𝑡</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i="1">
                                          <a:latin typeface="Cambria Math" panose="02040503050406030204" pitchFamily="18" charset="0"/>
                                        </a:rPr>
                                        <m:t>𝑜𝑏𝑠</m:t>
                                      </m:r>
                                    </m:sub>
                                  </m:sSub>
                                </m:sub>
                              </m:sSub>
                              <m:r>
                                <a:rPr lang="de-DE" i="1">
                                  <a:latin typeface="Cambria Math" panose="02040503050406030204" pitchFamily="18" charset="0"/>
                                </a:rPr>
                                <m:t>𝐾</m:t>
                              </m:r>
                              <m:d>
                                <m:dPr>
                                  <m:ctrlPr>
                                    <a:rPr lang="de-DE" i="1">
                                      <a:latin typeface="Cambria Math" panose="02040503050406030204" pitchFamily="18" charset="0"/>
                                    </a:rPr>
                                  </m:ctrlPr>
                                </m:dPr>
                                <m:e>
                                  <m:r>
                                    <a:rPr lang="de-DE" i="1">
                                      <a:latin typeface="Cambria Math" panose="02040503050406030204" pitchFamily="18" charset="0"/>
                                    </a:rPr>
                                    <m:t>𝑡</m:t>
                                  </m:r>
                                </m:e>
                              </m:d>
                              <m:r>
                                <a:rPr lang="de-DE" i="1">
                                  <a:latin typeface="Cambria Math" panose="02040503050406030204" pitchFamily="18" charset="0"/>
                                </a:rPr>
                                <m:t>|</m:t>
                              </m:r>
                            </m:den>
                          </m:f>
                        </m:e>
                      </m:func>
                    </m:oMath>
                  </m:oMathPara>
                </a14:m>
                <a:endParaRPr lang="de-DE" dirty="0"/>
              </a:p>
            </p:txBody>
          </p:sp>
        </mc:Choice>
        <mc:Fallback xmlns="">
          <p:sp>
            <p:nvSpPr>
              <p:cNvPr id="154" name="Rechteck 153"/>
              <p:cNvSpPr>
                <a:spLocks noRot="1" noChangeAspect="1" noMove="1" noResize="1" noEditPoints="1" noAdjustHandles="1" noChangeArrowheads="1" noChangeShapeType="1" noTextEdit="1"/>
              </p:cNvSpPr>
              <p:nvPr/>
            </p:nvSpPr>
            <p:spPr>
              <a:xfrm>
                <a:off x="463277" y="3518758"/>
                <a:ext cx="1449275" cy="845681"/>
              </a:xfrm>
              <a:prstGeom prst="rect">
                <a:avLst/>
              </a:prstGeom>
              <a:blipFill>
                <a:blip r:embed="rId8"/>
                <a:stretch>
                  <a:fillRect r="-5042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5" name="Rechteck 154"/>
              <p:cNvSpPr/>
              <p:nvPr/>
            </p:nvSpPr>
            <p:spPr>
              <a:xfrm>
                <a:off x="8696471" y="5386135"/>
                <a:ext cx="2978059" cy="773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de-DE" i="1">
                              <a:latin typeface="Cambria Math" panose="02040503050406030204" pitchFamily="18" charset="0"/>
                            </a:rPr>
                          </m:ctrlPr>
                        </m:funcPr>
                        <m:fName>
                          <m:r>
                            <a:rPr lang="de-DE" i="1">
                              <a:latin typeface="Cambria Math" panose="02040503050406030204" pitchFamily="18" charset="0"/>
                            </a:rPr>
                            <m:t>!</m:t>
                          </m:r>
                          <m:r>
                            <m:rPr>
                              <m:sty m:val="p"/>
                            </m:rPr>
                            <a:rPr lang="de-DE">
                              <a:latin typeface="Cambria Math" panose="02040503050406030204" pitchFamily="18" charset="0"/>
                            </a:rPr>
                            <m:t>min</m:t>
                          </m:r>
                        </m:fName>
                        <m:e>
                          <m:nary>
                            <m:naryPr>
                              <m:chr m:val="∑"/>
                              <m:supHide m:val="on"/>
                              <m:ctrlPr>
                                <a:rPr lang="de-DE" i="1">
                                  <a:latin typeface="Cambria Math" panose="02040503050406030204" pitchFamily="18" charset="0"/>
                                </a:rPr>
                              </m:ctrlPr>
                            </m:naryPr>
                            <m:sub>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𝑇</m:t>
                                  </m:r>
                                </m:e>
                                <m:sup>
                                  <m:r>
                                    <a:rPr lang="de-DE" i="1">
                                      <a:latin typeface="Cambria Math" panose="02040503050406030204" pitchFamily="18" charset="0"/>
                                    </a:rPr>
                                    <m:t>′</m:t>
                                  </m:r>
                                </m:sup>
                              </m:sSup>
                            </m:sub>
                            <m:sup/>
                            <m:e>
                              <m:func>
                                <m:funcPr>
                                  <m:ctrlPr>
                                    <a:rPr lang="de-DE" i="1">
                                      <a:latin typeface="Cambria Math" panose="02040503050406030204" pitchFamily="18" charset="0"/>
                                    </a:rPr>
                                  </m:ctrlPr>
                                </m:funcPr>
                                <m:fName>
                                  <m:r>
                                    <m:rPr>
                                      <m:sty m:val="p"/>
                                    </m:rPr>
                                    <a:rPr lang="de-DE">
                                      <a:latin typeface="Cambria Math" panose="02040503050406030204" pitchFamily="18" charset="0"/>
                                    </a:rPr>
                                    <m:t>arg</m:t>
                                  </m:r>
                                </m:fName>
                                <m:e>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min</m:t>
                                          </m:r>
                                        </m:e>
                                        <m:lim>
                                          <m:r>
                                            <a:rPr lang="de-DE" i="1">
                                              <a:latin typeface="Cambria Math" panose="02040503050406030204" pitchFamily="18" charset="0"/>
                                            </a:rPr>
                                            <m:t>𝑡</m:t>
                                          </m:r>
                                          <m:r>
                                            <a:rPr lang="de-DE" i="1">
                                              <a:latin typeface="Cambria Math" panose="02040503050406030204" pitchFamily="18" charset="0"/>
                                            </a:rPr>
                                            <m:t>∈</m:t>
                                          </m:r>
                                          <m:r>
                                            <a:rPr lang="de-DE" i="1">
                                              <a:latin typeface="Cambria Math" panose="02040503050406030204" pitchFamily="18" charset="0"/>
                                            </a:rPr>
                                            <m:t>𝑇</m:t>
                                          </m:r>
                                        </m:lim>
                                      </m:limLow>
                                    </m:fName>
                                    <m:e>
                                      <m:r>
                                        <a:rPr lang="de-DE" i="1">
                                          <a:latin typeface="Cambria Math" panose="02040503050406030204" pitchFamily="18" charset="0"/>
                                        </a:rPr>
                                        <m:t>𝑑𝑖𝑠𝑡</m:t>
                                      </m:r>
                                      <m:r>
                                        <a:rPr lang="de-DE" i="1">
                                          <a:latin typeface="Cambria Math" panose="02040503050406030204" pitchFamily="18" charset="0"/>
                                        </a:rPr>
                                        <m:t>(</m:t>
                                      </m:r>
                                      <m:r>
                                        <a:rPr lang="de-DE" i="1">
                                          <a:latin typeface="Cambria Math" panose="02040503050406030204" pitchFamily="18" charset="0"/>
                                        </a:rPr>
                                        <m:t>𝑡</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e>
                                  </m:func>
                                </m:e>
                              </m:func>
                            </m:e>
                          </m:nary>
                        </m:e>
                      </m:func>
                    </m:oMath>
                  </m:oMathPara>
                </a14:m>
                <a:endParaRPr lang="de-DE" dirty="0"/>
              </a:p>
            </p:txBody>
          </p:sp>
        </mc:Choice>
        <mc:Fallback xmlns="">
          <p:sp>
            <p:nvSpPr>
              <p:cNvPr id="155" name="Rechteck 154"/>
              <p:cNvSpPr>
                <a:spLocks noRot="1" noChangeAspect="1" noMove="1" noResize="1" noEditPoints="1" noAdjustHandles="1" noChangeArrowheads="1" noChangeShapeType="1" noTextEdit="1"/>
              </p:cNvSpPr>
              <p:nvPr/>
            </p:nvSpPr>
            <p:spPr>
              <a:xfrm>
                <a:off x="8696471" y="5386135"/>
                <a:ext cx="2978059" cy="773738"/>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6" name="Rechteck 155"/>
              <p:cNvSpPr/>
              <p:nvPr/>
            </p:nvSpPr>
            <p:spPr>
              <a:xfrm>
                <a:off x="4654067" y="5351901"/>
                <a:ext cx="3387787" cy="8453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min</m:t>
                          </m:r>
                        </m:fName>
                        <m:e>
                          <m:nary>
                            <m:naryPr>
                              <m:chr m:val="∑"/>
                              <m:supHide m:val="on"/>
                              <m:ctrlPr>
                                <a:rPr lang="de-DE" i="1">
                                  <a:latin typeface="Cambria Math" panose="02040503050406030204" pitchFamily="18" charset="0"/>
                                </a:rPr>
                              </m:ctrlPr>
                            </m:naryPr>
                            <m:sub>
                              <m:sSup>
                                <m:sSupPr>
                                  <m:ctrlPr>
                                    <a:rPr lang="de-DE" b="0" i="1" smtClean="0">
                                      <a:latin typeface="Cambria Math" panose="02040503050406030204" pitchFamily="18" charset="0"/>
                                    </a:rPr>
                                  </m:ctrlPr>
                                </m:sSupPr>
                                <m:e>
                                  <m:r>
                                    <a:rPr lang="de-DE" i="1">
                                      <a:latin typeface="Cambria Math" panose="02040503050406030204" pitchFamily="18" charset="0"/>
                                    </a:rPr>
                                    <m:t>𝑡</m:t>
                                  </m:r>
                                </m:e>
                                <m:sup>
                                  <m:r>
                                    <a:rPr lang="de-DE" b="0" i="1" smtClean="0">
                                      <a:latin typeface="Cambria Math" panose="02040503050406030204" pitchFamily="18" charset="0"/>
                                    </a:rPr>
                                    <m:t>′</m:t>
                                  </m:r>
                                </m:sup>
                              </m:sSup>
                              <m:r>
                                <a:rPr lang="de-DE" i="1">
                                  <a:latin typeface="Cambria Math" panose="02040503050406030204" pitchFamily="18" charset="0"/>
                                </a:rPr>
                                <m:t>∈</m:t>
                              </m:r>
                              <m:sSubSup>
                                <m:sSubSupPr>
                                  <m:ctrlPr>
                                    <a:rPr lang="de-DE" b="0" i="1" smtClean="0">
                                      <a:latin typeface="Cambria Math" panose="02040503050406030204" pitchFamily="18" charset="0"/>
                                    </a:rPr>
                                  </m:ctrlPr>
                                </m:sSubSupPr>
                                <m:e>
                                  <m:r>
                                    <a:rPr lang="de-DE" i="1">
                                      <a:latin typeface="Cambria Math" panose="02040503050406030204" pitchFamily="18" charset="0"/>
                                    </a:rPr>
                                    <m:t>𝑇</m:t>
                                  </m:r>
                                </m:e>
                                <m:sub>
                                  <m:r>
                                    <a:rPr lang="de-DE" i="1">
                                      <a:latin typeface="Cambria Math" panose="02040503050406030204" pitchFamily="18" charset="0"/>
                                    </a:rPr>
                                    <m:t>𝑜𝑏𝑠</m:t>
                                  </m:r>
                                </m:sub>
                                <m:sup>
                                  <m:r>
                                    <a:rPr lang="de-DE" b="0" i="1" smtClean="0">
                                      <a:latin typeface="Cambria Math" panose="02040503050406030204" pitchFamily="18" charset="0"/>
                                    </a:rPr>
                                    <m:t>′</m:t>
                                  </m:r>
                                </m:sup>
                              </m:sSubSup>
                            </m:sub>
                            <m:sup/>
                            <m:e>
                              <m:func>
                                <m:funcPr>
                                  <m:ctrlPr>
                                    <a:rPr lang="de-DE" i="1">
                                      <a:latin typeface="Cambria Math" panose="02040503050406030204" pitchFamily="18" charset="0"/>
                                    </a:rPr>
                                  </m:ctrlPr>
                                </m:funcPr>
                                <m:fName>
                                  <m:r>
                                    <m:rPr>
                                      <m:sty m:val="p"/>
                                    </m:rPr>
                                    <a:rPr lang="de-DE">
                                      <a:latin typeface="Cambria Math" panose="02040503050406030204" pitchFamily="18" charset="0"/>
                                    </a:rPr>
                                    <m:t>arg</m:t>
                                  </m:r>
                                </m:fName>
                                <m:e>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min</m:t>
                                          </m:r>
                                        </m:e>
                                        <m:lim>
                                          <m:r>
                                            <a:rPr lang="de-DE" i="1">
                                              <a:latin typeface="Cambria Math" panose="02040503050406030204" pitchFamily="18" charset="0"/>
                                            </a:rPr>
                                            <m:t>𝑡</m:t>
                                          </m:r>
                                          <m:r>
                                            <a:rPr lang="de-DE" i="1">
                                              <a:latin typeface="Cambria Math" panose="02040503050406030204" pitchFamily="18" charset="0"/>
                                            </a:rPr>
                                            <m:t>∈</m:t>
                                          </m:r>
                                          <m:sSub>
                                            <m:sSubPr>
                                              <m:ctrlPr>
                                                <a:rPr lang="de-DE" b="0" i="1" smtClean="0">
                                                  <a:latin typeface="Cambria Math" panose="02040503050406030204" pitchFamily="18" charset="0"/>
                                                </a:rPr>
                                              </m:ctrlPr>
                                            </m:sSubPr>
                                            <m:e>
                                              <m:r>
                                                <a:rPr lang="de-DE" i="1">
                                                  <a:latin typeface="Cambria Math" panose="02040503050406030204" pitchFamily="18" charset="0"/>
                                                </a:rPr>
                                                <m:t>𝑇</m:t>
                                              </m:r>
                                            </m:e>
                                            <m:sub>
                                              <m:r>
                                                <a:rPr lang="de-DE" b="0" i="1" smtClean="0">
                                                  <a:latin typeface="Cambria Math" panose="02040503050406030204" pitchFamily="18" charset="0"/>
                                                </a:rPr>
                                                <m:t>𝑜𝑏𝑠</m:t>
                                              </m:r>
                                            </m:sub>
                                          </m:sSub>
                                        </m:lim>
                                      </m:limLow>
                                    </m:fName>
                                    <m:e>
                                      <m:r>
                                        <a:rPr lang="de-DE" i="1">
                                          <a:latin typeface="Cambria Math" panose="02040503050406030204" pitchFamily="18" charset="0"/>
                                        </a:rPr>
                                        <m:t>𝑑𝑖𝑠𝑡</m:t>
                                      </m:r>
                                      <m:r>
                                        <a:rPr lang="de-DE" i="1">
                                          <a:latin typeface="Cambria Math" panose="02040503050406030204" pitchFamily="18" charset="0"/>
                                        </a:rPr>
                                        <m:t>(</m:t>
                                      </m:r>
                                      <m:r>
                                        <a:rPr lang="de-DE" i="1">
                                          <a:latin typeface="Cambria Math" panose="02040503050406030204" pitchFamily="18" charset="0"/>
                                        </a:rPr>
                                        <m:t>𝑡</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e>
                                  </m:func>
                                </m:e>
                              </m:func>
                            </m:e>
                          </m:nary>
                        </m:e>
                      </m:func>
                    </m:oMath>
                  </m:oMathPara>
                </a14:m>
                <a:endParaRPr lang="de-DE" dirty="0"/>
              </a:p>
            </p:txBody>
          </p:sp>
        </mc:Choice>
        <mc:Fallback xmlns="">
          <p:sp>
            <p:nvSpPr>
              <p:cNvPr id="156" name="Rechteck 155"/>
              <p:cNvSpPr>
                <a:spLocks noRot="1" noChangeAspect="1" noMove="1" noResize="1" noEditPoints="1" noAdjustHandles="1" noChangeArrowheads="1" noChangeShapeType="1" noTextEdit="1"/>
              </p:cNvSpPr>
              <p:nvPr/>
            </p:nvSpPr>
            <p:spPr>
              <a:xfrm>
                <a:off x="4654067" y="5351901"/>
                <a:ext cx="3387787" cy="845360"/>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9" name="Rechteck 158"/>
              <p:cNvSpPr/>
              <p:nvPr/>
            </p:nvSpPr>
            <p:spPr>
              <a:xfrm>
                <a:off x="7170628" y="531255"/>
                <a:ext cx="5498296" cy="100854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de-DE" sz="2000" b="1" i="0" smtClean="0">
                          <a:latin typeface="Cambria Math" panose="02040503050406030204" pitchFamily="18" charset="0"/>
                        </a:rPr>
                        <m:t>𝐥𝐚𝐛𝐞𝐥</m:t>
                      </m:r>
                      <m:r>
                        <a:rPr lang="de-DE" sz="2000" b="1" i="0" smtClean="0">
                          <a:latin typeface="Cambria Math" panose="02040503050406030204" pitchFamily="18" charset="0"/>
                        </a:rPr>
                        <m:t> </m:t>
                      </m:r>
                      <m:r>
                        <a:rPr lang="de-DE" sz="2000" b="1" i="0" smtClean="0">
                          <a:latin typeface="Cambria Math" panose="02040503050406030204" pitchFamily="18" charset="0"/>
                        </a:rPr>
                        <m:t>𝐯𝐞𝐜𝐭𝐨𝐫</m:t>
                      </m:r>
                      <m:r>
                        <a:rPr lang="de-DE" sz="2000" b="1" i="0" smtClean="0">
                          <a:latin typeface="Cambria Math" panose="02040503050406030204" pitchFamily="18" charset="0"/>
                        </a:rPr>
                        <m:t> </m:t>
                      </m:r>
                      <m:r>
                        <a:rPr lang="de-DE" sz="2000" b="1" i="0" smtClean="0">
                          <a:latin typeface="Cambria Math" panose="02040503050406030204" pitchFamily="18" charset="0"/>
                        </a:rPr>
                        <m:t>𝐯</m:t>
                      </m:r>
                      <m:r>
                        <a:rPr lang="de-DE" sz="2000" b="1" i="0" smtClean="0">
                          <a:latin typeface="Cambria Math" panose="02040503050406030204" pitchFamily="18" charset="0"/>
                        </a:rPr>
                        <m:t>: </m:t>
                      </m:r>
                    </m:oMath>
                  </m:oMathPara>
                </a14:m>
                <a:endParaRPr lang="de-DE" sz="2000" b="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𝑣</m:t>
                          </m:r>
                        </m:e>
                      </m:d>
                      <m:r>
                        <a:rPr lang="de-DE" sz="2000" b="0" i="1" smtClean="0">
                          <a:latin typeface="Cambria Math" panose="02040503050406030204" pitchFamily="18" charset="0"/>
                        </a:rPr>
                        <m:t>=</m:t>
                      </m:r>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𝑀𝑂𝑃</m:t>
                          </m:r>
                        </m:e>
                      </m:d>
                      <m:r>
                        <a:rPr lang="de-DE" sz="2000" b="0" i="1" smtClean="0">
                          <a:latin typeface="Cambria Math" panose="02040503050406030204" pitchFamily="18" charset="0"/>
                        </a:rPr>
                        <m:t> </m:t>
                      </m:r>
                      <m:r>
                        <a:rPr lang="de-DE" sz="2000" b="0" i="1" smtClean="0">
                          <a:latin typeface="Cambria Math" panose="02040503050406030204" pitchFamily="18" charset="0"/>
                        </a:rPr>
                        <m:t>𝑎𝑛𝑑</m:t>
                      </m:r>
                      <m:r>
                        <a:rPr lang="de-DE" sz="2000" b="0" i="1" smtClean="0">
                          <a:latin typeface="Cambria Math" panose="02040503050406030204" pitchFamily="18" charset="0"/>
                        </a:rPr>
                        <m:t> </m:t>
                      </m:r>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𝑣</m:t>
                          </m:r>
                        </m:e>
                        <m:sub>
                          <m:r>
                            <a:rPr lang="de-DE" sz="2000" b="0" i="1" smtClean="0">
                              <a:latin typeface="Cambria Math" panose="02040503050406030204" pitchFamily="18" charset="0"/>
                            </a:rPr>
                            <m:t>𝑖</m:t>
                          </m:r>
                        </m:sub>
                      </m:sSub>
                      <m:r>
                        <a:rPr lang="de-DE" sz="2000" b="0" i="1" smtClean="0">
                          <a:latin typeface="Cambria Math" panose="02040503050406030204" pitchFamily="18" charset="0"/>
                        </a:rPr>
                        <m:t>=1 </m:t>
                      </m:r>
                      <m:r>
                        <a:rPr lang="de-DE" sz="2000" b="0" i="1" smtClean="0">
                          <a:latin typeface="Cambria Math" panose="02040503050406030204" pitchFamily="18" charset="0"/>
                        </a:rPr>
                        <m:t>𝑖𝑓</m:t>
                      </m:r>
                      <m:r>
                        <a:rPr lang="de-DE" sz="2000" b="0" i="1" smtClean="0">
                          <a:latin typeface="Cambria Math" panose="02040503050406030204" pitchFamily="18" charset="0"/>
                        </a:rPr>
                        <m:t> </m:t>
                      </m:r>
                    </m:oMath>
                  </m:oMathPara>
                </a14:m>
                <a:endParaRPr lang="de-DE" sz="2000" b="0" i="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de-DE" sz="2000" b="0" i="1" smtClean="0">
                          <a:latin typeface="Cambria Math" panose="02040503050406030204" pitchFamily="18" charset="0"/>
                        </a:rPr>
                        <m:t>𝑀𝑢𝑡𝑎𝑛𝑡</m:t>
                      </m:r>
                      <m:d>
                        <m:dPr>
                          <m:ctrlPr>
                            <a:rPr lang="de-DE" sz="2000" b="0" i="1" smtClean="0">
                              <a:latin typeface="Cambria Math" panose="02040503050406030204" pitchFamily="18" charset="0"/>
                            </a:rPr>
                          </m:ctrlPr>
                        </m:dPr>
                        <m:e>
                          <m:r>
                            <a:rPr lang="de-DE" sz="2000" b="0" i="1" smtClean="0">
                              <a:latin typeface="Cambria Math" panose="02040503050406030204" pitchFamily="18" charset="0"/>
                            </a:rPr>
                            <m:t>𝑀</m:t>
                          </m:r>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𝑂𝑃</m:t>
                              </m:r>
                            </m:e>
                            <m:sub>
                              <m:r>
                                <a:rPr lang="de-DE" sz="2000" b="0" i="1" smtClean="0">
                                  <a:latin typeface="Cambria Math" panose="02040503050406030204" pitchFamily="18" charset="0"/>
                                </a:rPr>
                                <m:t>𝑖</m:t>
                              </m:r>
                            </m:sub>
                          </m:sSub>
                        </m:e>
                      </m:d>
                      <m:r>
                        <a:rPr lang="de-DE" sz="2000" b="0" i="1" smtClean="0">
                          <a:latin typeface="Cambria Math" panose="02040503050406030204" pitchFamily="18" charset="0"/>
                        </a:rPr>
                        <m:t>∈</m:t>
                      </m:r>
                      <m:r>
                        <a:rPr lang="de-DE" sz="2000" b="0" i="1" smtClean="0">
                          <a:latin typeface="Cambria Math" panose="02040503050406030204" pitchFamily="18" charset="0"/>
                        </a:rPr>
                        <m:t>𝐾</m:t>
                      </m:r>
                      <m:d>
                        <m:dPr>
                          <m:ctrlPr>
                            <a:rPr lang="de-DE" sz="2000" b="0" i="1" smtClean="0">
                              <a:latin typeface="Cambria Math" panose="02040503050406030204" pitchFamily="18" charset="0"/>
                            </a:rPr>
                          </m:ctrlPr>
                        </m:dPr>
                        <m:e>
                          <m:r>
                            <a:rPr lang="de-DE" sz="2000" b="0" i="1" smtClean="0">
                              <a:latin typeface="Cambria Math" panose="02040503050406030204" pitchFamily="18" charset="0"/>
                            </a:rPr>
                            <m:t>𝑡</m:t>
                          </m:r>
                        </m:e>
                      </m:d>
                      <m:r>
                        <a:rPr lang="de-DE" sz="2000" b="0" i="1" smtClean="0">
                          <a:latin typeface="Cambria Math" panose="02040503050406030204" pitchFamily="18" charset="0"/>
                        </a:rPr>
                        <m:t> </m:t>
                      </m:r>
                      <m:r>
                        <a:rPr lang="de-DE" sz="2000" b="0" i="1" smtClean="0">
                          <a:latin typeface="Cambria Math" panose="02040503050406030204" pitchFamily="18" charset="0"/>
                        </a:rPr>
                        <m:t>𝑒𝑙𝑠𝑒</m:t>
                      </m:r>
                      <m:r>
                        <a:rPr lang="de-DE" sz="2000" b="0" i="1" smtClean="0">
                          <a:latin typeface="Cambria Math" panose="02040503050406030204" pitchFamily="18" charset="0"/>
                        </a:rPr>
                        <m:t> 0 </m:t>
                      </m:r>
                    </m:oMath>
                  </m:oMathPara>
                </a14:m>
                <a:endParaRPr lang="de-DE" sz="2000" dirty="0"/>
              </a:p>
            </p:txBody>
          </p:sp>
        </mc:Choice>
        <mc:Fallback xmlns="">
          <p:sp>
            <p:nvSpPr>
              <p:cNvPr id="159" name="Rechteck 158"/>
              <p:cNvSpPr>
                <a:spLocks noRot="1" noChangeAspect="1" noMove="1" noResize="1" noEditPoints="1" noAdjustHandles="1" noChangeArrowheads="1" noChangeShapeType="1" noTextEdit="1"/>
              </p:cNvSpPr>
              <p:nvPr/>
            </p:nvSpPr>
            <p:spPr>
              <a:xfrm>
                <a:off x="7170628" y="531255"/>
                <a:ext cx="5498296" cy="1008546"/>
              </a:xfrm>
              <a:prstGeom prst="rect">
                <a:avLst/>
              </a:prstGeom>
              <a:blipFill>
                <a:blip r:embed="rId11"/>
                <a:stretch>
                  <a:fillRect b="-602"/>
                </a:stretch>
              </a:blipFill>
            </p:spPr>
            <p:txBody>
              <a:bodyPr/>
              <a:lstStyle/>
              <a:p>
                <a:r>
                  <a:rPr lang="de-DE">
                    <a:noFill/>
                  </a:rPr>
                  <a:t> </a:t>
                </a:r>
              </a:p>
            </p:txBody>
          </p:sp>
        </mc:Fallback>
      </mc:AlternateContent>
      <p:sp>
        <p:nvSpPr>
          <p:cNvPr id="8" name="Pfeil nach unten 7"/>
          <p:cNvSpPr/>
          <p:nvPr/>
        </p:nvSpPr>
        <p:spPr>
          <a:xfrm>
            <a:off x="1109699" y="2958778"/>
            <a:ext cx="913460" cy="57958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p:nvPr/>
        </p:nvSpPr>
        <p:spPr>
          <a:xfrm flipH="1">
            <a:off x="7988147" y="5350867"/>
            <a:ext cx="597302" cy="85980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oliennummernplatzhalter 9"/>
          <p:cNvSpPr>
            <a:spLocks noGrp="1"/>
          </p:cNvSpPr>
          <p:nvPr>
            <p:ph type="sldNum" sz="quarter" idx="12"/>
          </p:nvPr>
        </p:nvSpPr>
        <p:spPr/>
        <p:txBody>
          <a:bodyPr/>
          <a:lstStyle/>
          <a:p>
            <a:fld id="{A7A230D6-15B1-493D-97B8-047FCCA8A2D5}" type="slidenum">
              <a:rPr lang="de-DE" smtClean="0"/>
              <a:t>18</a:t>
            </a:fld>
            <a:endParaRPr lang="de-DE"/>
          </a:p>
        </p:txBody>
      </p:sp>
      <mc:AlternateContent xmlns:mc="http://schemas.openxmlformats.org/markup-compatibility/2006" xmlns:a14="http://schemas.microsoft.com/office/drawing/2010/main">
        <mc:Choice Requires="a14">
          <p:sp>
            <p:nvSpPr>
              <p:cNvPr id="51" name="Textfeld 50"/>
              <p:cNvSpPr txBox="1"/>
              <p:nvPr/>
            </p:nvSpPr>
            <p:spPr>
              <a:xfrm>
                <a:off x="9510011" y="3859305"/>
                <a:ext cx="50526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𝑇</m:t>
                          </m:r>
                        </m:sub>
                      </m:sSub>
                    </m:oMath>
                  </m:oMathPara>
                </a14:m>
                <a:endParaRPr lang="de-DE" sz="28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9510011" y="3859305"/>
                <a:ext cx="505267" cy="430887"/>
              </a:xfrm>
              <a:prstGeom prst="rect">
                <a:avLst/>
              </a:prstGeom>
              <a:blipFill>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Textfeld 51"/>
              <p:cNvSpPr txBox="1"/>
              <p:nvPr/>
            </p:nvSpPr>
            <p:spPr>
              <a:xfrm>
                <a:off x="9617689" y="2987737"/>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52" name="Textfeld 51"/>
              <p:cNvSpPr txBox="1">
                <a:spLocks noRot="1" noChangeAspect="1" noMove="1" noResize="1" noEditPoints="1" noAdjustHandles="1" noChangeArrowheads="1" noChangeShapeType="1" noTextEdit="1"/>
              </p:cNvSpPr>
              <p:nvPr/>
            </p:nvSpPr>
            <p:spPr>
              <a:xfrm>
                <a:off x="9617689" y="2987737"/>
                <a:ext cx="289909" cy="430887"/>
              </a:xfrm>
              <a:prstGeom prst="rect">
                <a:avLst/>
              </a:prstGeom>
              <a:blipFill>
                <a:blip r:embed="rId13"/>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343319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feil nach links und rechts 15"/>
          <p:cNvSpPr/>
          <p:nvPr/>
        </p:nvSpPr>
        <p:spPr>
          <a:xfrm rot="1294853">
            <a:off x="1338012" y="4633940"/>
            <a:ext cx="2757328" cy="1694330"/>
          </a:xfrm>
          <a:prstGeom prst="leftRightArrow">
            <a:avLst/>
          </a:prstGeom>
          <a:gradFill flip="none" rotWithShape="1">
            <a:gsLst>
              <a:gs pos="0">
                <a:schemeClr val="accent1">
                  <a:alpha val="58000"/>
                </a:schemeClr>
              </a:gs>
              <a:gs pos="100000">
                <a:schemeClr val="accent2">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Abgerundetes Rechteck 164"/>
          <p:cNvSpPr/>
          <p:nvPr/>
        </p:nvSpPr>
        <p:spPr>
          <a:xfrm>
            <a:off x="4734450" y="5379867"/>
            <a:ext cx="3197538" cy="791423"/>
          </a:xfrm>
          <a:prstGeom prst="roundRect">
            <a:avLst/>
          </a:prstGeom>
          <a:solidFill>
            <a:schemeClr val="accent2">
              <a:alpha val="47000"/>
            </a:schemeClr>
          </a:solidFill>
          <a:ln>
            <a:solidFill>
              <a:schemeClr val="lt1">
                <a:alpha val="9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164" name="Abgerundetes Rechteck 163"/>
          <p:cNvSpPr/>
          <p:nvPr/>
        </p:nvSpPr>
        <p:spPr>
          <a:xfrm>
            <a:off x="8640781" y="5377690"/>
            <a:ext cx="3197538" cy="791423"/>
          </a:xfrm>
          <a:prstGeom prst="roundRect">
            <a:avLst/>
          </a:prstGeom>
          <a:solidFill>
            <a:schemeClr val="accent2">
              <a:alpha val="47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162" name="Abgerundetes Rechteck 161"/>
          <p:cNvSpPr/>
          <p:nvPr/>
        </p:nvSpPr>
        <p:spPr>
          <a:xfrm>
            <a:off x="468336" y="3538365"/>
            <a:ext cx="2223460" cy="864857"/>
          </a:xfrm>
          <a:prstGeom prst="roundRect">
            <a:avLst/>
          </a:prstGeom>
          <a:solidFill>
            <a:schemeClr val="accent1">
              <a:alpha val="47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7" name="Abgerundetes Rechteck 6"/>
          <p:cNvSpPr/>
          <p:nvPr/>
        </p:nvSpPr>
        <p:spPr>
          <a:xfrm>
            <a:off x="468336" y="2132704"/>
            <a:ext cx="2223460" cy="772058"/>
          </a:xfrm>
          <a:prstGeom prst="roundRect">
            <a:avLst/>
          </a:prstGeom>
          <a:solidFill>
            <a:schemeClr val="accent1">
              <a:alpha val="47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Mutation </a:t>
            </a:r>
            <a:r>
              <a:rPr lang="de-DE" dirty="0" err="1" smtClean="0"/>
              <a:t>Coverage</a:t>
            </a:r>
            <a:endParaRPr lang="de-DE" dirty="0"/>
          </a:p>
        </p:txBody>
      </p:sp>
      <p:sp>
        <p:nvSpPr>
          <p:cNvPr id="4" name="Inhaltsplatzhalter 2"/>
          <p:cNvSpPr>
            <a:spLocks noGrp="1"/>
          </p:cNvSpPr>
          <p:nvPr>
            <p:ph idx="1"/>
          </p:nvPr>
        </p:nvSpPr>
        <p:spPr>
          <a:xfrm>
            <a:off x="838200" y="1825625"/>
            <a:ext cx="10515600" cy="4351338"/>
          </a:xfrm>
        </p:spPr>
        <p:txBody>
          <a:bodyPr>
            <a:normAutofit/>
          </a:bodyPr>
          <a:lstStyle/>
          <a:p>
            <a:pPr marL="0" indent="0">
              <a:buNone/>
            </a:pPr>
            <a:endParaRPr lang="de-DE" b="0" i="1" dirty="0" smtClean="0">
              <a:latin typeface="Cambria Math" panose="02040503050406030204" pitchFamily="18" charset="0"/>
            </a:endParaRPr>
          </a:p>
          <a:p>
            <a:pPr marL="0" indent="0">
              <a:buNone/>
            </a:pPr>
            <a:endParaRPr lang="de-DE" i="1" dirty="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i="1" dirty="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dirty="0" smtClean="0"/>
          </a:p>
          <a:p>
            <a:pPr marL="0" indent="0">
              <a:buNone/>
            </a:pPr>
            <a:endParaRPr lang="de-DE" b="0" dirty="0" smtClean="0"/>
          </a:p>
          <a:p>
            <a:pPr marL="0" indent="0">
              <a:buNone/>
            </a:pPr>
            <a:endParaRPr lang="de-DE" dirty="0" smtClean="0"/>
          </a:p>
          <a:p>
            <a:pPr marL="0" indent="0">
              <a:buNone/>
            </a:pPr>
            <a:endParaRPr lang="de-DE" dirty="0"/>
          </a:p>
        </p:txBody>
      </p:sp>
      <p:grpSp>
        <p:nvGrpSpPr>
          <p:cNvPr id="118" name="Gruppieren 117"/>
          <p:cNvGrpSpPr/>
          <p:nvPr/>
        </p:nvGrpSpPr>
        <p:grpSpPr>
          <a:xfrm>
            <a:off x="2787800" y="1690688"/>
            <a:ext cx="6864859" cy="3335744"/>
            <a:chOff x="1854118" y="1690688"/>
            <a:chExt cx="6864859" cy="3335744"/>
          </a:xfrm>
        </p:grpSpPr>
        <p:grpSp>
          <p:nvGrpSpPr>
            <p:cNvPr id="119" name="Gruppieren 118"/>
            <p:cNvGrpSpPr/>
            <p:nvPr/>
          </p:nvGrpSpPr>
          <p:grpSpPr>
            <a:xfrm>
              <a:off x="1854118" y="1690688"/>
              <a:ext cx="6864859" cy="3335744"/>
              <a:chOff x="3921222" y="2842040"/>
              <a:chExt cx="4758131" cy="2312053"/>
            </a:xfrm>
          </p:grpSpPr>
          <p:sp>
            <p:nvSpPr>
              <p:cNvPr id="127" name="Wolke 126"/>
              <p:cNvSpPr/>
              <p:nvPr/>
            </p:nvSpPr>
            <p:spPr>
              <a:xfrm>
                <a:off x="3921222" y="3423751"/>
                <a:ext cx="4758131" cy="1730342"/>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tx1"/>
                    </a:solidFill>
                  </a:ln>
                </a:endParaRPr>
              </a:p>
            </p:txBody>
          </p:sp>
          <p:sp>
            <p:nvSpPr>
              <p:cNvPr id="128" name="Ellipse 127"/>
              <p:cNvSpPr/>
              <p:nvPr/>
            </p:nvSpPr>
            <p:spPr>
              <a:xfrm>
                <a:off x="4534830" y="3725811"/>
                <a:ext cx="2726195" cy="954194"/>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129" name="Gruppierung 11"/>
              <p:cNvGrpSpPr/>
              <p:nvPr/>
            </p:nvGrpSpPr>
            <p:grpSpPr>
              <a:xfrm>
                <a:off x="4942981" y="3583226"/>
                <a:ext cx="508606" cy="770333"/>
                <a:chOff x="1540316" y="4587377"/>
                <a:chExt cx="357189" cy="642943"/>
              </a:xfrm>
              <a:solidFill>
                <a:schemeClr val="accent3">
                  <a:lumMod val="60000"/>
                  <a:lumOff val="40000"/>
                </a:schemeClr>
              </a:solidFill>
            </p:grpSpPr>
            <p:sp>
              <p:nvSpPr>
                <p:cNvPr id="143" name="Ellipse 142"/>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44" name="Freihandform 67"/>
                <p:cNvSpPr/>
                <p:nvPr/>
              </p:nvSpPr>
              <p:spPr>
                <a:xfrm rot="1410277">
                  <a:off x="1540316"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grpSp>
            <p:nvGrpSpPr>
              <p:cNvPr id="130" name="Gruppierung 11"/>
              <p:cNvGrpSpPr/>
              <p:nvPr/>
            </p:nvGrpSpPr>
            <p:grpSpPr>
              <a:xfrm>
                <a:off x="6362688" y="3370839"/>
                <a:ext cx="508606" cy="770333"/>
                <a:chOff x="1540317" y="4587377"/>
                <a:chExt cx="357189" cy="642943"/>
              </a:xfrm>
              <a:solidFill>
                <a:schemeClr val="accent3">
                  <a:lumMod val="60000"/>
                  <a:lumOff val="40000"/>
                </a:schemeClr>
              </a:solidFill>
            </p:grpSpPr>
            <p:sp>
              <p:nvSpPr>
                <p:cNvPr id="141" name="Ellipse 140"/>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42"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sp>
            <p:nvSpPr>
              <p:cNvPr id="131" name="Abgerundetes Rechteck 130"/>
              <p:cNvSpPr/>
              <p:nvPr/>
            </p:nvSpPr>
            <p:spPr>
              <a:xfrm>
                <a:off x="4671744" y="2842040"/>
                <a:ext cx="2495211" cy="335225"/>
              </a:xfrm>
              <a:prstGeom prst="roundRect">
                <a:avLst/>
              </a:prstGeom>
              <a:solidFill>
                <a:schemeClr val="accent2"/>
              </a:solidFill>
              <a:ln/>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de-DE" sz="2400" dirty="0" err="1" smtClean="0"/>
                  <a:t>Reconfiguration</a:t>
                </a:r>
                <a:r>
                  <a:rPr lang="de-DE" sz="2000" dirty="0" smtClean="0"/>
                  <a:t> </a:t>
                </a:r>
                <a:r>
                  <a:rPr lang="de-DE" sz="2400" dirty="0" smtClean="0"/>
                  <a:t>Mechanism</a:t>
                </a:r>
                <a:endParaRPr lang="de-DE" sz="2400" dirty="0"/>
              </a:p>
            </p:txBody>
          </p:sp>
          <p:cxnSp>
            <p:nvCxnSpPr>
              <p:cNvPr id="132" name="Gerade Verbindung mit Pfeil 131"/>
              <p:cNvCxnSpPr/>
              <p:nvPr/>
            </p:nvCxnSpPr>
            <p:spPr>
              <a:xfrm flipV="1">
                <a:off x="5498207" y="3885695"/>
                <a:ext cx="776744" cy="13973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Gerade Verbindung mit Pfeil 132"/>
              <p:cNvCxnSpPr/>
              <p:nvPr/>
            </p:nvCxnSpPr>
            <p:spPr>
              <a:xfrm>
                <a:off x="5428226" y="4219958"/>
                <a:ext cx="331143" cy="9874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4" name="Gerade Verbindung mit Pfeil 133"/>
              <p:cNvCxnSpPr/>
              <p:nvPr/>
            </p:nvCxnSpPr>
            <p:spPr>
              <a:xfrm flipV="1">
                <a:off x="6274953" y="4141176"/>
                <a:ext cx="243875" cy="25314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5" name="Gruppierung 11"/>
              <p:cNvGrpSpPr/>
              <p:nvPr/>
            </p:nvGrpSpPr>
            <p:grpSpPr>
              <a:xfrm>
                <a:off x="5774772" y="3916423"/>
                <a:ext cx="508606" cy="770333"/>
                <a:chOff x="1540317" y="4587377"/>
                <a:chExt cx="357189" cy="642943"/>
              </a:xfrm>
              <a:solidFill>
                <a:schemeClr val="accent3">
                  <a:lumMod val="60000"/>
                  <a:lumOff val="40000"/>
                </a:schemeClr>
              </a:solidFill>
            </p:grpSpPr>
            <p:sp>
              <p:nvSpPr>
                <p:cNvPr id="139" name="Ellipse 138"/>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40"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cxnSp>
            <p:nvCxnSpPr>
              <p:cNvPr id="136" name="Gerade Verbindung mit Pfeil 135"/>
              <p:cNvCxnSpPr>
                <a:stCxn id="143" idx="0"/>
              </p:cNvCxnSpPr>
              <p:nvPr/>
            </p:nvCxnSpPr>
            <p:spPr>
              <a:xfrm flipV="1">
                <a:off x="5172329" y="3177264"/>
                <a:ext cx="255900" cy="405966"/>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37" name="Gerade Verbindung mit Pfeil 136"/>
              <p:cNvCxnSpPr>
                <a:stCxn id="139" idx="0"/>
              </p:cNvCxnSpPr>
              <p:nvPr/>
            </p:nvCxnSpPr>
            <p:spPr>
              <a:xfrm flipV="1">
                <a:off x="6004120" y="3199696"/>
                <a:ext cx="3229" cy="716732"/>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38" name="Gerade Verbindung mit Pfeil 137"/>
              <p:cNvCxnSpPr>
                <a:stCxn id="141" idx="0"/>
              </p:cNvCxnSpPr>
              <p:nvPr/>
            </p:nvCxnSpPr>
            <p:spPr>
              <a:xfrm flipH="1" flipV="1">
                <a:off x="6439578" y="3177264"/>
                <a:ext cx="152457" cy="193579"/>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grpSp>
        <mc:AlternateContent xmlns:mc="http://schemas.openxmlformats.org/markup-compatibility/2006" xmlns:a14="http://schemas.microsoft.com/office/drawing/2010/main">
          <mc:Choice Requires="a14">
            <p:sp>
              <p:nvSpPr>
                <p:cNvPr id="120" name="Textfeld 119"/>
                <p:cNvSpPr txBox="1"/>
                <p:nvPr/>
              </p:nvSpPr>
              <p:spPr>
                <a:xfrm>
                  <a:off x="6722423" y="2955894"/>
                  <a:ext cx="4634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𝑆</m:t>
                            </m:r>
                          </m:sub>
                        </m:sSub>
                      </m:oMath>
                    </m:oMathPara>
                  </a14:m>
                  <a:endParaRPr lang="de-DE" sz="2800" dirty="0"/>
                </a:p>
              </p:txBody>
            </p:sp>
          </mc:Choice>
          <mc:Fallback xmlns="">
            <p:sp>
              <p:nvSpPr>
                <p:cNvPr id="53" name="Textfeld 52"/>
                <p:cNvSpPr txBox="1">
                  <a:spLocks noRot="1" noChangeAspect="1" noMove="1" noResize="1" noEditPoints="1" noAdjustHandles="1" noChangeArrowheads="1" noChangeShapeType="1" noTextEdit="1"/>
                </p:cNvSpPr>
                <p:nvPr/>
              </p:nvSpPr>
              <p:spPr>
                <a:xfrm>
                  <a:off x="6722423" y="2955894"/>
                  <a:ext cx="463460" cy="43088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1" name="Textfeld 120"/>
                <p:cNvSpPr txBox="1"/>
                <p:nvPr/>
              </p:nvSpPr>
              <p:spPr>
                <a:xfrm>
                  <a:off x="6782650" y="3907190"/>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54" name="Textfeld 53"/>
                <p:cNvSpPr txBox="1">
                  <a:spLocks noRot="1" noChangeAspect="1" noMove="1" noResize="1" noEditPoints="1" noAdjustHandles="1" noChangeArrowheads="1" noChangeShapeType="1" noTextEdit="1"/>
                </p:cNvSpPr>
                <p:nvPr/>
              </p:nvSpPr>
              <p:spPr>
                <a:xfrm>
                  <a:off x="6782650" y="3907190"/>
                  <a:ext cx="289909" cy="430887"/>
                </a:xfrm>
                <a:prstGeom prst="rect">
                  <a:avLst/>
                </a:prstGeom>
                <a:blipFill>
                  <a:blip r:embed="rId4"/>
                  <a:stretch>
                    <a:fillRect/>
                  </a:stretch>
                </a:blipFill>
              </p:spPr>
              <p:txBody>
                <a:bodyPr/>
                <a:lstStyle/>
                <a:p>
                  <a:r>
                    <a:rPr lang="de-DE">
                      <a:noFill/>
                    </a:rPr>
                    <a:t> </a:t>
                  </a:r>
                </a:p>
              </p:txBody>
            </p:sp>
          </mc:Fallback>
        </mc:AlternateContent>
        <p:sp>
          <p:nvSpPr>
            <p:cNvPr id="122" name="Nach unten gekrümmter Pfeil 121"/>
            <p:cNvSpPr/>
            <p:nvPr/>
          </p:nvSpPr>
          <p:spPr>
            <a:xfrm>
              <a:off x="6219597"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123" name="Nach unten gekrümmter Pfeil 122"/>
            <p:cNvSpPr/>
            <p:nvPr/>
          </p:nvSpPr>
          <p:spPr>
            <a:xfrm flipH="1" flipV="1">
              <a:off x="6168503"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124" name="Ellipse 123"/>
            <p:cNvSpPr/>
            <p:nvPr/>
          </p:nvSpPr>
          <p:spPr>
            <a:xfrm>
              <a:off x="4609017" y="2604570"/>
              <a:ext cx="199561" cy="19956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3</a:t>
              </a:r>
              <a:endParaRPr lang="de-DE" sz="1400" dirty="0"/>
            </a:p>
          </p:txBody>
        </p:sp>
        <p:sp>
          <p:nvSpPr>
            <p:cNvPr id="125" name="Ellipse 124"/>
            <p:cNvSpPr/>
            <p:nvPr/>
          </p:nvSpPr>
          <p:spPr>
            <a:xfrm>
              <a:off x="5457282" y="3766793"/>
              <a:ext cx="199561" cy="19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1</a:t>
              </a:r>
              <a:endParaRPr lang="de-DE" sz="1400" dirty="0"/>
            </a:p>
          </p:txBody>
        </p:sp>
        <p:sp>
          <p:nvSpPr>
            <p:cNvPr id="126" name="Ellipse 125"/>
            <p:cNvSpPr/>
            <p:nvPr/>
          </p:nvSpPr>
          <p:spPr>
            <a:xfrm>
              <a:off x="6827823" y="2665745"/>
              <a:ext cx="199561" cy="19956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a:t>2</a:t>
              </a:r>
            </a:p>
          </p:txBody>
        </p:sp>
      </p:grpSp>
      <p:sp>
        <p:nvSpPr>
          <p:cNvPr id="145" name="Nach unten gekrümmter Pfeil 144"/>
          <p:cNvSpPr/>
          <p:nvPr/>
        </p:nvSpPr>
        <p:spPr>
          <a:xfrm>
            <a:off x="8973615"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146" name="Nach unten gekrümmter Pfeil 145"/>
          <p:cNvSpPr/>
          <p:nvPr/>
        </p:nvSpPr>
        <p:spPr>
          <a:xfrm flipH="1" flipV="1">
            <a:off x="8922521"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149" name="Textfeld 148"/>
          <p:cNvSpPr txBox="1"/>
          <p:nvPr/>
        </p:nvSpPr>
        <p:spPr>
          <a:xfrm>
            <a:off x="10483534" y="3195158"/>
            <a:ext cx="1975391" cy="461665"/>
          </a:xfrm>
          <a:prstGeom prst="rect">
            <a:avLst/>
          </a:prstGeom>
          <a:noFill/>
        </p:spPr>
        <p:txBody>
          <a:bodyPr wrap="square" rtlCol="0">
            <a:spAutoFit/>
          </a:bodyPr>
          <a:lstStyle/>
          <a:p>
            <a:r>
              <a:rPr lang="de-DE" sz="2400" dirty="0" smtClean="0"/>
              <a:t>Test </a:t>
            </a:r>
            <a:r>
              <a:rPr lang="de-DE" sz="2400" dirty="0" err="1" smtClean="0"/>
              <a:t>Process</a:t>
            </a:r>
            <a:endParaRPr lang="de-DE" sz="2400" dirty="0"/>
          </a:p>
        </p:txBody>
      </p:sp>
      <p:sp>
        <p:nvSpPr>
          <p:cNvPr id="150" name="Zylinder 149"/>
          <p:cNvSpPr/>
          <p:nvPr/>
        </p:nvSpPr>
        <p:spPr>
          <a:xfrm>
            <a:off x="10479324" y="3818149"/>
            <a:ext cx="1366102" cy="878990"/>
          </a:xfrm>
          <a:prstGeom prst="can">
            <a:avLst/>
          </a:prstGeom>
          <a:solidFill>
            <a:schemeClr val="accent1">
              <a:lumMod val="20000"/>
              <a:lumOff val="80000"/>
            </a:schemeClr>
          </a:solidFill>
          <a:ln w="19050" cap="flat" cmpd="sng" algn="ctr">
            <a:solidFill>
              <a:schemeClr val="dk1"/>
            </a:solidFill>
            <a:prstDash val="solid"/>
            <a:round/>
            <a:headEnd type="none" w="med" len="med"/>
            <a:tailEnd type="none" w="med" len="med"/>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de-DE" sz="2400" dirty="0" smtClean="0"/>
              <a:t>Test Suite</a:t>
            </a:r>
            <a:endParaRPr lang="de-DE" sz="2400" dirty="0"/>
          </a:p>
        </p:txBody>
      </p:sp>
      <mc:AlternateContent xmlns:mc="http://schemas.openxmlformats.org/markup-compatibility/2006" xmlns:a14="http://schemas.microsoft.com/office/drawing/2010/main">
        <mc:Choice Requires="a14">
          <p:sp>
            <p:nvSpPr>
              <p:cNvPr id="6" name="Rechteck 5"/>
              <p:cNvSpPr/>
              <p:nvPr/>
            </p:nvSpPr>
            <p:spPr>
              <a:xfrm>
                <a:off x="435535" y="2142203"/>
                <a:ext cx="2272482" cy="7107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max</m:t>
                          </m:r>
                        </m:fName>
                        <m:e>
                          <m:f>
                            <m:fPr>
                              <m:ctrlPr>
                                <a:rPr lang="de-DE" i="1">
                                  <a:latin typeface="Cambria Math" panose="02040503050406030204" pitchFamily="18" charset="0"/>
                                </a:rPr>
                              </m:ctrlPr>
                            </m:fPr>
                            <m:num>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m:t>
                                      </m:r>
                                    </m:e>
                                    <m:sub>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𝑇</m:t>
                                          </m:r>
                                        </m:e>
                                        <m:sup>
                                          <m:r>
                                            <a:rPr lang="de-DE" i="1">
                                              <a:latin typeface="Cambria Math" panose="02040503050406030204" pitchFamily="18" charset="0"/>
                                            </a:rPr>
                                            <m:t>′</m:t>
                                          </m:r>
                                        </m:sup>
                                      </m:sSup>
                                    </m:sub>
                                  </m:sSub>
                                  <m:r>
                                    <a:rPr lang="de-DE" i="1">
                                      <a:latin typeface="Cambria Math" panose="02040503050406030204" pitchFamily="18" charset="0"/>
                                    </a:rPr>
                                    <m:t>𝐶𝐶</m:t>
                                  </m:r>
                                  <m:d>
                                    <m:dPr>
                                      <m:ctrlPr>
                                        <a:rPr lang="de-DE" i="1">
                                          <a:latin typeface="Cambria Math" panose="02040503050406030204" pitchFamily="18" charset="0"/>
                                        </a:rPr>
                                      </m:ctrlPr>
                                    </m:dPr>
                                    <m:e>
                                      <m:r>
                                        <a:rPr lang="de-DE" i="1">
                                          <a:latin typeface="Cambria Math" panose="02040503050406030204" pitchFamily="18" charset="0"/>
                                        </a:rPr>
                                        <m:t>𝑡</m:t>
                                      </m:r>
                                      <m:r>
                                        <a:rPr lang="de-DE" i="1">
                                          <a:latin typeface="Cambria Math" panose="02040503050406030204" pitchFamily="18" charset="0"/>
                                        </a:rPr>
                                        <m:t>′</m:t>
                                      </m:r>
                                    </m:e>
                                  </m:d>
                                </m:e>
                              </m:d>
                              <m:r>
                                <m:rPr>
                                  <m:lit/>
                                </m:rPr>
                                <a:rPr lang="de-DE" i="1">
                                  <a:latin typeface="Cambria Math" panose="02040503050406030204" pitchFamily="18" charset="0"/>
                                </a:rPr>
                                <m:t> </m:t>
                              </m:r>
                            </m:num>
                            <m:den>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m:t>
                                  </m:r>
                                </m:e>
                                <m:sub>
                                  <m:r>
                                    <a:rPr lang="de-DE" i="1">
                                      <a:latin typeface="Cambria Math" panose="02040503050406030204" pitchFamily="18" charset="0"/>
                                    </a:rPr>
                                    <m:t>𝑡</m:t>
                                  </m:r>
                                  <m:r>
                                    <a:rPr lang="de-DE" i="1">
                                      <a:latin typeface="Cambria Math" panose="02040503050406030204" pitchFamily="18" charset="0"/>
                                    </a:rPr>
                                    <m:t>∈</m:t>
                                  </m:r>
                                  <m:r>
                                    <a:rPr lang="de-DE" i="1">
                                      <a:latin typeface="Cambria Math" panose="02040503050406030204" pitchFamily="18" charset="0"/>
                                    </a:rPr>
                                    <m:t>𝑇</m:t>
                                  </m:r>
                                </m:sub>
                              </m:sSub>
                              <m:r>
                                <a:rPr lang="de-DE" i="1">
                                  <a:latin typeface="Cambria Math" panose="02040503050406030204" pitchFamily="18" charset="0"/>
                                </a:rPr>
                                <m:t>𝐶𝐶</m:t>
                              </m:r>
                              <m:d>
                                <m:dPr>
                                  <m:ctrlPr>
                                    <a:rPr lang="de-DE" i="1">
                                      <a:latin typeface="Cambria Math" panose="02040503050406030204" pitchFamily="18" charset="0"/>
                                    </a:rPr>
                                  </m:ctrlPr>
                                </m:dPr>
                                <m:e>
                                  <m:r>
                                    <a:rPr lang="de-DE" i="1">
                                      <a:latin typeface="Cambria Math" panose="02040503050406030204" pitchFamily="18" charset="0"/>
                                    </a:rPr>
                                    <m:t>𝑡</m:t>
                                  </m:r>
                                </m:e>
                              </m:d>
                              <m:r>
                                <a:rPr lang="de-DE" i="1">
                                  <a:latin typeface="Cambria Math" panose="02040503050406030204" pitchFamily="18" charset="0"/>
                                </a:rPr>
                                <m:t>|</m:t>
                              </m:r>
                            </m:den>
                          </m:f>
                        </m:e>
                      </m:func>
                    </m:oMath>
                  </m:oMathPara>
                </a14:m>
                <a:endParaRPr lang="de-DE" dirty="0"/>
              </a:p>
            </p:txBody>
          </p:sp>
        </mc:Choice>
        <mc:Fallback xmlns="">
          <p:sp>
            <p:nvSpPr>
              <p:cNvPr id="6" name="Rechteck 5"/>
              <p:cNvSpPr>
                <a:spLocks noRot="1" noChangeAspect="1" noMove="1" noResize="1" noEditPoints="1" noAdjustHandles="1" noChangeArrowheads="1" noChangeShapeType="1" noTextEdit="1"/>
              </p:cNvSpPr>
              <p:nvPr/>
            </p:nvSpPr>
            <p:spPr>
              <a:xfrm>
                <a:off x="435535" y="2142203"/>
                <a:ext cx="2272482" cy="710707"/>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4" name="Rechteck 153"/>
              <p:cNvSpPr/>
              <p:nvPr/>
            </p:nvSpPr>
            <p:spPr>
              <a:xfrm>
                <a:off x="463277" y="3518758"/>
                <a:ext cx="1449275" cy="8456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max</m:t>
                          </m:r>
                        </m:fName>
                        <m:e>
                          <m:f>
                            <m:fPr>
                              <m:ctrlPr>
                                <a:rPr lang="de-DE" i="1">
                                  <a:latin typeface="Cambria Math" panose="02040503050406030204" pitchFamily="18" charset="0"/>
                                </a:rPr>
                              </m:ctrlPr>
                            </m:fPr>
                            <m:num>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m:t>
                                      </m:r>
                                    </m:e>
                                    <m:sub>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𝑇</m:t>
                                          </m:r>
                                        </m:e>
                                        <m:sub>
                                          <m:r>
                                            <a:rPr lang="de-DE" i="1">
                                              <a:latin typeface="Cambria Math" panose="02040503050406030204" pitchFamily="18" charset="0"/>
                                            </a:rPr>
                                            <m:t>𝑜𝑏𝑠</m:t>
                                          </m:r>
                                        </m:sub>
                                        <m:sup>
                                          <m:r>
                                            <a:rPr lang="de-DE" i="1">
                                              <a:latin typeface="Cambria Math" panose="02040503050406030204" pitchFamily="18" charset="0"/>
                                            </a:rPr>
                                            <m:t>′</m:t>
                                          </m:r>
                                        </m:sup>
                                      </m:sSubSup>
                                    </m:sub>
                                  </m:sSub>
                                  <m:r>
                                    <a:rPr lang="de-DE" i="1">
                                      <a:latin typeface="Cambria Math" panose="02040503050406030204" pitchFamily="18" charset="0"/>
                                    </a:rPr>
                                    <m:t>𝐾</m:t>
                                  </m:r>
                                  <m:d>
                                    <m:dPr>
                                      <m:ctrlPr>
                                        <a:rPr lang="de-DE" i="1">
                                          <a:latin typeface="Cambria Math" panose="02040503050406030204" pitchFamily="18" charset="0"/>
                                        </a:rPr>
                                      </m:ctrlPr>
                                    </m:dPr>
                                    <m:e>
                                      <m:r>
                                        <a:rPr lang="de-DE" i="1">
                                          <a:latin typeface="Cambria Math" panose="02040503050406030204" pitchFamily="18" charset="0"/>
                                        </a:rPr>
                                        <m:t>𝑡</m:t>
                                      </m:r>
                                      <m:r>
                                        <a:rPr lang="de-DE" i="1">
                                          <a:latin typeface="Cambria Math" panose="02040503050406030204" pitchFamily="18" charset="0"/>
                                        </a:rPr>
                                        <m:t>′</m:t>
                                      </m:r>
                                    </m:e>
                                  </m:d>
                                </m:e>
                              </m:d>
                              <m:r>
                                <m:rPr>
                                  <m:lit/>
                                </m:rPr>
                                <a:rPr lang="de-DE" i="1">
                                  <a:latin typeface="Cambria Math" panose="02040503050406030204" pitchFamily="18" charset="0"/>
                                </a:rPr>
                                <m:t> </m:t>
                              </m:r>
                            </m:num>
                            <m:den>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m:t>
                                  </m:r>
                                </m:e>
                                <m:sub>
                                  <m:r>
                                    <a:rPr lang="de-DE" i="1">
                                      <a:latin typeface="Cambria Math" panose="02040503050406030204" pitchFamily="18" charset="0"/>
                                    </a:rPr>
                                    <m:t>𝑡</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i="1">
                                          <a:latin typeface="Cambria Math" panose="02040503050406030204" pitchFamily="18" charset="0"/>
                                        </a:rPr>
                                        <m:t>𝑜𝑏𝑠</m:t>
                                      </m:r>
                                    </m:sub>
                                  </m:sSub>
                                </m:sub>
                              </m:sSub>
                              <m:r>
                                <a:rPr lang="de-DE" i="1">
                                  <a:latin typeface="Cambria Math" panose="02040503050406030204" pitchFamily="18" charset="0"/>
                                </a:rPr>
                                <m:t>𝐾</m:t>
                              </m:r>
                              <m:d>
                                <m:dPr>
                                  <m:ctrlPr>
                                    <a:rPr lang="de-DE" i="1">
                                      <a:latin typeface="Cambria Math" panose="02040503050406030204" pitchFamily="18" charset="0"/>
                                    </a:rPr>
                                  </m:ctrlPr>
                                </m:dPr>
                                <m:e>
                                  <m:r>
                                    <a:rPr lang="de-DE" i="1">
                                      <a:latin typeface="Cambria Math" panose="02040503050406030204" pitchFamily="18" charset="0"/>
                                    </a:rPr>
                                    <m:t>𝑡</m:t>
                                  </m:r>
                                </m:e>
                              </m:d>
                              <m:r>
                                <a:rPr lang="de-DE" i="1">
                                  <a:latin typeface="Cambria Math" panose="02040503050406030204" pitchFamily="18" charset="0"/>
                                </a:rPr>
                                <m:t>|</m:t>
                              </m:r>
                            </m:den>
                          </m:f>
                        </m:e>
                      </m:func>
                    </m:oMath>
                  </m:oMathPara>
                </a14:m>
                <a:endParaRPr lang="de-DE" dirty="0"/>
              </a:p>
            </p:txBody>
          </p:sp>
        </mc:Choice>
        <mc:Fallback xmlns="">
          <p:sp>
            <p:nvSpPr>
              <p:cNvPr id="154" name="Rechteck 153"/>
              <p:cNvSpPr>
                <a:spLocks noRot="1" noChangeAspect="1" noMove="1" noResize="1" noEditPoints="1" noAdjustHandles="1" noChangeArrowheads="1" noChangeShapeType="1" noTextEdit="1"/>
              </p:cNvSpPr>
              <p:nvPr/>
            </p:nvSpPr>
            <p:spPr>
              <a:xfrm>
                <a:off x="463277" y="3518758"/>
                <a:ext cx="1449275" cy="845681"/>
              </a:xfrm>
              <a:prstGeom prst="rect">
                <a:avLst/>
              </a:prstGeom>
              <a:blipFill>
                <a:blip r:embed="rId8"/>
                <a:stretch>
                  <a:fillRect r="-5042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5" name="Rechteck 154"/>
              <p:cNvSpPr/>
              <p:nvPr/>
            </p:nvSpPr>
            <p:spPr>
              <a:xfrm>
                <a:off x="8696471" y="5386135"/>
                <a:ext cx="2978059" cy="773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de-DE" i="1">
                              <a:latin typeface="Cambria Math" panose="02040503050406030204" pitchFamily="18" charset="0"/>
                            </a:rPr>
                          </m:ctrlPr>
                        </m:funcPr>
                        <m:fName>
                          <m:r>
                            <a:rPr lang="de-DE" i="1">
                              <a:latin typeface="Cambria Math" panose="02040503050406030204" pitchFamily="18" charset="0"/>
                            </a:rPr>
                            <m:t>!</m:t>
                          </m:r>
                          <m:r>
                            <m:rPr>
                              <m:sty m:val="p"/>
                            </m:rPr>
                            <a:rPr lang="de-DE">
                              <a:latin typeface="Cambria Math" panose="02040503050406030204" pitchFamily="18" charset="0"/>
                            </a:rPr>
                            <m:t>min</m:t>
                          </m:r>
                        </m:fName>
                        <m:e>
                          <m:nary>
                            <m:naryPr>
                              <m:chr m:val="∑"/>
                              <m:supHide m:val="on"/>
                              <m:ctrlPr>
                                <a:rPr lang="de-DE" i="1">
                                  <a:latin typeface="Cambria Math" panose="02040503050406030204" pitchFamily="18" charset="0"/>
                                </a:rPr>
                              </m:ctrlPr>
                            </m:naryPr>
                            <m:sub>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𝑇</m:t>
                                  </m:r>
                                </m:e>
                                <m:sup>
                                  <m:r>
                                    <a:rPr lang="de-DE" i="1">
                                      <a:latin typeface="Cambria Math" panose="02040503050406030204" pitchFamily="18" charset="0"/>
                                    </a:rPr>
                                    <m:t>′</m:t>
                                  </m:r>
                                </m:sup>
                              </m:sSup>
                            </m:sub>
                            <m:sup/>
                            <m:e>
                              <m:func>
                                <m:funcPr>
                                  <m:ctrlPr>
                                    <a:rPr lang="de-DE" i="1">
                                      <a:latin typeface="Cambria Math" panose="02040503050406030204" pitchFamily="18" charset="0"/>
                                    </a:rPr>
                                  </m:ctrlPr>
                                </m:funcPr>
                                <m:fName>
                                  <m:r>
                                    <m:rPr>
                                      <m:sty m:val="p"/>
                                    </m:rPr>
                                    <a:rPr lang="de-DE">
                                      <a:latin typeface="Cambria Math" panose="02040503050406030204" pitchFamily="18" charset="0"/>
                                    </a:rPr>
                                    <m:t>arg</m:t>
                                  </m:r>
                                </m:fName>
                                <m:e>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min</m:t>
                                          </m:r>
                                        </m:e>
                                        <m:lim>
                                          <m:r>
                                            <a:rPr lang="de-DE" i="1">
                                              <a:latin typeface="Cambria Math" panose="02040503050406030204" pitchFamily="18" charset="0"/>
                                            </a:rPr>
                                            <m:t>𝑡</m:t>
                                          </m:r>
                                          <m:r>
                                            <a:rPr lang="de-DE" i="1">
                                              <a:latin typeface="Cambria Math" panose="02040503050406030204" pitchFamily="18" charset="0"/>
                                            </a:rPr>
                                            <m:t>∈</m:t>
                                          </m:r>
                                          <m:r>
                                            <a:rPr lang="de-DE" i="1">
                                              <a:latin typeface="Cambria Math" panose="02040503050406030204" pitchFamily="18" charset="0"/>
                                            </a:rPr>
                                            <m:t>𝑇</m:t>
                                          </m:r>
                                        </m:lim>
                                      </m:limLow>
                                    </m:fName>
                                    <m:e>
                                      <m:r>
                                        <a:rPr lang="de-DE" i="1">
                                          <a:latin typeface="Cambria Math" panose="02040503050406030204" pitchFamily="18" charset="0"/>
                                        </a:rPr>
                                        <m:t>𝑑𝑖𝑠𝑡</m:t>
                                      </m:r>
                                      <m:r>
                                        <a:rPr lang="de-DE" i="1">
                                          <a:latin typeface="Cambria Math" panose="02040503050406030204" pitchFamily="18" charset="0"/>
                                        </a:rPr>
                                        <m:t>(</m:t>
                                      </m:r>
                                      <m:r>
                                        <a:rPr lang="de-DE" i="1">
                                          <a:latin typeface="Cambria Math" panose="02040503050406030204" pitchFamily="18" charset="0"/>
                                        </a:rPr>
                                        <m:t>𝑡</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e>
                                  </m:func>
                                </m:e>
                              </m:func>
                            </m:e>
                          </m:nary>
                        </m:e>
                      </m:func>
                    </m:oMath>
                  </m:oMathPara>
                </a14:m>
                <a:endParaRPr lang="de-DE" dirty="0"/>
              </a:p>
            </p:txBody>
          </p:sp>
        </mc:Choice>
        <mc:Fallback xmlns="">
          <p:sp>
            <p:nvSpPr>
              <p:cNvPr id="155" name="Rechteck 154"/>
              <p:cNvSpPr>
                <a:spLocks noRot="1" noChangeAspect="1" noMove="1" noResize="1" noEditPoints="1" noAdjustHandles="1" noChangeArrowheads="1" noChangeShapeType="1" noTextEdit="1"/>
              </p:cNvSpPr>
              <p:nvPr/>
            </p:nvSpPr>
            <p:spPr>
              <a:xfrm>
                <a:off x="8696471" y="5386135"/>
                <a:ext cx="2978059" cy="773738"/>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6" name="Rechteck 155"/>
              <p:cNvSpPr/>
              <p:nvPr/>
            </p:nvSpPr>
            <p:spPr>
              <a:xfrm>
                <a:off x="4654067" y="5351901"/>
                <a:ext cx="3387787" cy="8453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min</m:t>
                          </m:r>
                        </m:fName>
                        <m:e>
                          <m:nary>
                            <m:naryPr>
                              <m:chr m:val="∑"/>
                              <m:supHide m:val="on"/>
                              <m:ctrlPr>
                                <a:rPr lang="de-DE" i="1">
                                  <a:latin typeface="Cambria Math" panose="02040503050406030204" pitchFamily="18" charset="0"/>
                                </a:rPr>
                              </m:ctrlPr>
                            </m:naryPr>
                            <m:sub>
                              <m:sSup>
                                <m:sSupPr>
                                  <m:ctrlPr>
                                    <a:rPr lang="de-DE" b="0" i="1" smtClean="0">
                                      <a:latin typeface="Cambria Math" panose="02040503050406030204" pitchFamily="18" charset="0"/>
                                    </a:rPr>
                                  </m:ctrlPr>
                                </m:sSupPr>
                                <m:e>
                                  <m:r>
                                    <a:rPr lang="de-DE" i="1">
                                      <a:latin typeface="Cambria Math" panose="02040503050406030204" pitchFamily="18" charset="0"/>
                                    </a:rPr>
                                    <m:t>𝑡</m:t>
                                  </m:r>
                                </m:e>
                                <m:sup>
                                  <m:r>
                                    <a:rPr lang="de-DE" b="0" i="1" smtClean="0">
                                      <a:latin typeface="Cambria Math" panose="02040503050406030204" pitchFamily="18" charset="0"/>
                                    </a:rPr>
                                    <m:t>′</m:t>
                                  </m:r>
                                </m:sup>
                              </m:sSup>
                              <m:r>
                                <a:rPr lang="de-DE" i="1">
                                  <a:latin typeface="Cambria Math" panose="02040503050406030204" pitchFamily="18" charset="0"/>
                                </a:rPr>
                                <m:t>∈</m:t>
                              </m:r>
                              <m:sSubSup>
                                <m:sSubSupPr>
                                  <m:ctrlPr>
                                    <a:rPr lang="de-DE" b="0" i="1" smtClean="0">
                                      <a:latin typeface="Cambria Math" panose="02040503050406030204" pitchFamily="18" charset="0"/>
                                    </a:rPr>
                                  </m:ctrlPr>
                                </m:sSubSupPr>
                                <m:e>
                                  <m:r>
                                    <a:rPr lang="de-DE" i="1">
                                      <a:latin typeface="Cambria Math" panose="02040503050406030204" pitchFamily="18" charset="0"/>
                                    </a:rPr>
                                    <m:t>𝑇</m:t>
                                  </m:r>
                                </m:e>
                                <m:sub>
                                  <m:r>
                                    <a:rPr lang="de-DE" i="1">
                                      <a:latin typeface="Cambria Math" panose="02040503050406030204" pitchFamily="18" charset="0"/>
                                    </a:rPr>
                                    <m:t>𝑜𝑏𝑠</m:t>
                                  </m:r>
                                </m:sub>
                                <m:sup>
                                  <m:r>
                                    <a:rPr lang="de-DE" b="0" i="1" smtClean="0">
                                      <a:latin typeface="Cambria Math" panose="02040503050406030204" pitchFamily="18" charset="0"/>
                                    </a:rPr>
                                    <m:t>′</m:t>
                                  </m:r>
                                </m:sup>
                              </m:sSubSup>
                            </m:sub>
                            <m:sup/>
                            <m:e>
                              <m:func>
                                <m:funcPr>
                                  <m:ctrlPr>
                                    <a:rPr lang="de-DE" i="1">
                                      <a:latin typeface="Cambria Math" panose="02040503050406030204" pitchFamily="18" charset="0"/>
                                    </a:rPr>
                                  </m:ctrlPr>
                                </m:funcPr>
                                <m:fName>
                                  <m:r>
                                    <m:rPr>
                                      <m:sty m:val="p"/>
                                    </m:rPr>
                                    <a:rPr lang="de-DE">
                                      <a:latin typeface="Cambria Math" panose="02040503050406030204" pitchFamily="18" charset="0"/>
                                    </a:rPr>
                                    <m:t>arg</m:t>
                                  </m:r>
                                </m:fName>
                                <m:e>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min</m:t>
                                          </m:r>
                                        </m:e>
                                        <m:lim>
                                          <m:r>
                                            <a:rPr lang="de-DE" i="1">
                                              <a:latin typeface="Cambria Math" panose="02040503050406030204" pitchFamily="18" charset="0"/>
                                            </a:rPr>
                                            <m:t>𝑡</m:t>
                                          </m:r>
                                          <m:r>
                                            <a:rPr lang="de-DE" i="1">
                                              <a:latin typeface="Cambria Math" panose="02040503050406030204" pitchFamily="18" charset="0"/>
                                            </a:rPr>
                                            <m:t>∈</m:t>
                                          </m:r>
                                          <m:sSub>
                                            <m:sSubPr>
                                              <m:ctrlPr>
                                                <a:rPr lang="de-DE" b="0" i="1" smtClean="0">
                                                  <a:latin typeface="Cambria Math" panose="02040503050406030204" pitchFamily="18" charset="0"/>
                                                </a:rPr>
                                              </m:ctrlPr>
                                            </m:sSubPr>
                                            <m:e>
                                              <m:r>
                                                <a:rPr lang="de-DE" i="1">
                                                  <a:latin typeface="Cambria Math" panose="02040503050406030204" pitchFamily="18" charset="0"/>
                                                </a:rPr>
                                                <m:t>𝑇</m:t>
                                              </m:r>
                                            </m:e>
                                            <m:sub>
                                              <m:r>
                                                <a:rPr lang="de-DE" b="0" i="1" smtClean="0">
                                                  <a:latin typeface="Cambria Math" panose="02040503050406030204" pitchFamily="18" charset="0"/>
                                                </a:rPr>
                                                <m:t>𝑜𝑏𝑠</m:t>
                                              </m:r>
                                            </m:sub>
                                          </m:sSub>
                                        </m:lim>
                                      </m:limLow>
                                    </m:fName>
                                    <m:e>
                                      <m:r>
                                        <a:rPr lang="de-DE" i="1">
                                          <a:latin typeface="Cambria Math" panose="02040503050406030204" pitchFamily="18" charset="0"/>
                                        </a:rPr>
                                        <m:t>𝑑𝑖𝑠𝑡</m:t>
                                      </m:r>
                                      <m:r>
                                        <a:rPr lang="de-DE" i="1">
                                          <a:latin typeface="Cambria Math" panose="02040503050406030204" pitchFamily="18" charset="0"/>
                                        </a:rPr>
                                        <m:t>(</m:t>
                                      </m:r>
                                      <m:r>
                                        <a:rPr lang="de-DE" i="1">
                                          <a:latin typeface="Cambria Math" panose="02040503050406030204" pitchFamily="18" charset="0"/>
                                        </a:rPr>
                                        <m:t>𝑡</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e>
                                  </m:func>
                                </m:e>
                              </m:func>
                            </m:e>
                          </m:nary>
                        </m:e>
                      </m:func>
                    </m:oMath>
                  </m:oMathPara>
                </a14:m>
                <a:endParaRPr lang="de-DE" dirty="0"/>
              </a:p>
            </p:txBody>
          </p:sp>
        </mc:Choice>
        <mc:Fallback xmlns="">
          <p:sp>
            <p:nvSpPr>
              <p:cNvPr id="156" name="Rechteck 155"/>
              <p:cNvSpPr>
                <a:spLocks noRot="1" noChangeAspect="1" noMove="1" noResize="1" noEditPoints="1" noAdjustHandles="1" noChangeArrowheads="1" noChangeShapeType="1" noTextEdit="1"/>
              </p:cNvSpPr>
              <p:nvPr/>
            </p:nvSpPr>
            <p:spPr>
              <a:xfrm>
                <a:off x="4654067" y="5351901"/>
                <a:ext cx="3387787" cy="845360"/>
              </a:xfrm>
              <a:prstGeom prst="rect">
                <a:avLst/>
              </a:prstGeom>
              <a:blipFill>
                <a:blip r:embed="rId10"/>
                <a:stretch>
                  <a:fillRect/>
                </a:stretch>
              </a:blipFill>
            </p:spPr>
            <p:txBody>
              <a:bodyPr/>
              <a:lstStyle/>
              <a:p>
                <a:r>
                  <a:rPr lang="de-DE">
                    <a:noFill/>
                  </a:rPr>
                  <a:t> </a:t>
                </a:r>
              </a:p>
            </p:txBody>
          </p:sp>
        </mc:Fallback>
      </mc:AlternateContent>
      <p:sp>
        <p:nvSpPr>
          <p:cNvPr id="8" name="Pfeil nach unten 7"/>
          <p:cNvSpPr/>
          <p:nvPr/>
        </p:nvSpPr>
        <p:spPr>
          <a:xfrm>
            <a:off x="1109699" y="2958778"/>
            <a:ext cx="913460" cy="57958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p:nvPr/>
        </p:nvSpPr>
        <p:spPr>
          <a:xfrm flipH="1">
            <a:off x="7988147" y="5350867"/>
            <a:ext cx="597302" cy="85980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oliennummernplatzhalter 9"/>
          <p:cNvSpPr>
            <a:spLocks noGrp="1"/>
          </p:cNvSpPr>
          <p:nvPr>
            <p:ph type="sldNum" sz="quarter" idx="12"/>
          </p:nvPr>
        </p:nvSpPr>
        <p:spPr/>
        <p:txBody>
          <a:bodyPr/>
          <a:lstStyle/>
          <a:p>
            <a:fld id="{A7A230D6-15B1-493D-97B8-047FCCA8A2D5}" type="slidenum">
              <a:rPr lang="de-DE" smtClean="0"/>
              <a:t>19</a:t>
            </a:fld>
            <a:endParaRPr lang="de-DE"/>
          </a:p>
        </p:txBody>
      </p:sp>
      <p:grpSp>
        <p:nvGrpSpPr>
          <p:cNvPr id="60" name="Gruppieren 59"/>
          <p:cNvGrpSpPr/>
          <p:nvPr/>
        </p:nvGrpSpPr>
        <p:grpSpPr>
          <a:xfrm>
            <a:off x="44460" y="5081227"/>
            <a:ext cx="4581528" cy="817747"/>
            <a:chOff x="114716" y="4965566"/>
            <a:chExt cx="4581528" cy="1008406"/>
          </a:xfrm>
        </p:grpSpPr>
        <p:sp>
          <p:nvSpPr>
            <p:cNvPr id="61" name="Abgerundetes Rechteck 60"/>
            <p:cNvSpPr/>
            <p:nvPr/>
          </p:nvSpPr>
          <p:spPr>
            <a:xfrm>
              <a:off x="114716" y="4976666"/>
              <a:ext cx="4581528" cy="997306"/>
            </a:xfrm>
            <a:prstGeom prst="roundRect">
              <a:avLst/>
            </a:prstGeom>
            <a:solidFill>
              <a:schemeClr val="lt1">
                <a:alpha val="69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62" name="Rechteck 61"/>
                <p:cNvSpPr/>
                <p:nvPr/>
              </p:nvSpPr>
              <p:spPr>
                <a:xfrm>
                  <a:off x="741871" y="4965566"/>
                  <a:ext cx="3725764" cy="6006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000" b="0" i="1" smtClean="0">
                            <a:latin typeface="Cambria Math" panose="02040503050406030204" pitchFamily="18" charset="0"/>
                          </a:rPr>
                          <m:t>𝑑𝑖𝑠𝑡</m:t>
                        </m:r>
                        <m:d>
                          <m:dPr>
                            <m:ctrlPr>
                              <a:rPr lang="de-DE" sz="2000" b="0" i="1" smtClean="0">
                                <a:latin typeface="Cambria Math" panose="02040503050406030204" pitchFamily="18" charset="0"/>
                              </a:rPr>
                            </m:ctrlPr>
                          </m:dPr>
                          <m:e>
                            <m:r>
                              <a:rPr lang="de-DE" sz="2000" b="0" i="1" smtClean="0">
                                <a:latin typeface="Cambria Math" panose="02040503050406030204" pitchFamily="18" charset="0"/>
                              </a:rPr>
                              <m:t>𝑡</m:t>
                            </m:r>
                            <m:r>
                              <a:rPr lang="de-DE" sz="2000" b="0" i="1" smtClean="0">
                                <a:latin typeface="Cambria Math" panose="02040503050406030204" pitchFamily="18" charset="0"/>
                              </a:rPr>
                              <m:t>, </m:t>
                            </m:r>
                            <m:sSup>
                              <m:sSupPr>
                                <m:ctrlPr>
                                  <a:rPr lang="de-DE" sz="2000" b="0" i="1" smtClean="0">
                                    <a:latin typeface="Cambria Math" panose="02040503050406030204" pitchFamily="18" charset="0"/>
                                  </a:rPr>
                                </m:ctrlPr>
                              </m:sSupPr>
                              <m:e>
                                <m:r>
                                  <a:rPr lang="de-DE" sz="2000" b="0" i="1" smtClean="0">
                                    <a:latin typeface="Cambria Math" panose="02040503050406030204" pitchFamily="18" charset="0"/>
                                  </a:rPr>
                                  <m:t>𝑡</m:t>
                                </m:r>
                              </m:e>
                              <m:sup>
                                <m:r>
                                  <a:rPr lang="de-DE" sz="2000" b="0" i="1" smtClean="0">
                                    <a:latin typeface="Cambria Math" panose="02040503050406030204" pitchFamily="18" charset="0"/>
                                  </a:rPr>
                                  <m:t>′</m:t>
                                </m:r>
                              </m:sup>
                            </m:sSup>
                          </m:e>
                        </m:d>
                        <m:r>
                          <a:rPr lang="de-DE" sz="2000" b="0" i="1" smtClean="0">
                            <a:latin typeface="Cambria Math" panose="02040503050406030204" pitchFamily="18" charset="0"/>
                          </a:rPr>
                          <m:t>= </m:t>
                        </m:r>
                        <m:r>
                          <a:rPr lang="de-DE" sz="2000" b="0" i="1" smtClean="0">
                            <a:latin typeface="Cambria Math" panose="02040503050406030204" pitchFamily="18" charset="0"/>
                          </a:rPr>
                          <m:t>𝑑𝑖𝑠𝑡</m:t>
                        </m:r>
                        <m:d>
                          <m:dPr>
                            <m:ctrlPr>
                              <a:rPr lang="de-DE" sz="2000" b="0" i="1" smtClean="0">
                                <a:latin typeface="Cambria Math" panose="02040503050406030204" pitchFamily="18" charset="0"/>
                              </a:rPr>
                            </m:ctrlPr>
                          </m:dPr>
                          <m:e>
                            <m:r>
                              <a:rPr lang="de-DE" sz="2000" b="0" i="1" smtClean="0">
                                <a:latin typeface="Cambria Math" panose="02040503050406030204" pitchFamily="18" charset="0"/>
                              </a:rPr>
                              <m:t>𝑡</m:t>
                            </m:r>
                            <m:r>
                              <a:rPr lang="de-DE" sz="2000" b="0" i="1" smtClean="0">
                                <a:latin typeface="Cambria Math" panose="02040503050406030204" pitchFamily="18" charset="0"/>
                              </a:rPr>
                              <m:t>.</m:t>
                            </m:r>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𝑣</m:t>
                                </m:r>
                              </m:e>
                              <m:sub>
                                <m:r>
                                  <a:rPr lang="de-DE" sz="2000" b="0" i="1" smtClean="0">
                                    <a:latin typeface="Cambria Math" panose="02040503050406030204" pitchFamily="18" charset="0"/>
                                  </a:rPr>
                                  <m:t>1</m:t>
                                </m:r>
                              </m:sub>
                            </m:sSub>
                            <m:r>
                              <a:rPr lang="de-DE" sz="2000" b="0" i="1" smtClean="0">
                                <a:latin typeface="Cambria Math" panose="02040503050406030204" pitchFamily="18" charset="0"/>
                              </a:rPr>
                              <m:t>, </m:t>
                            </m:r>
                            <m:sSub>
                              <m:sSubPr>
                                <m:ctrlPr>
                                  <a:rPr lang="de-DE" sz="2000" b="0" i="1" smtClean="0">
                                    <a:latin typeface="Cambria Math" panose="02040503050406030204" pitchFamily="18" charset="0"/>
                                  </a:rPr>
                                </m:ctrlPr>
                              </m:sSubPr>
                              <m:e>
                                <m:sSup>
                                  <m:sSupPr>
                                    <m:ctrlPr>
                                      <a:rPr lang="de-DE" sz="2000" b="0" i="1" smtClean="0">
                                        <a:latin typeface="Cambria Math" panose="02040503050406030204" pitchFamily="18" charset="0"/>
                                      </a:rPr>
                                    </m:ctrlPr>
                                  </m:sSupPr>
                                  <m:e>
                                    <m:r>
                                      <a:rPr lang="de-DE" sz="2000" b="0" i="1" smtClean="0">
                                        <a:latin typeface="Cambria Math" panose="02040503050406030204" pitchFamily="18" charset="0"/>
                                      </a:rPr>
                                      <m:t>𝑡</m:t>
                                    </m:r>
                                  </m:e>
                                  <m:sup>
                                    <m:r>
                                      <a:rPr lang="de-DE" sz="2000" b="0" i="1" smtClean="0">
                                        <a:latin typeface="Cambria Math" panose="02040503050406030204" pitchFamily="18" charset="0"/>
                                      </a:rPr>
                                      <m:t>′</m:t>
                                    </m:r>
                                  </m:sup>
                                </m:sSup>
                                <m:r>
                                  <a:rPr lang="de-DE" sz="2000" b="0" i="1" smtClean="0">
                                    <a:latin typeface="Cambria Math" panose="02040503050406030204" pitchFamily="18" charset="0"/>
                                  </a:rPr>
                                  <m:t>.</m:t>
                                </m:r>
                                <m:r>
                                  <a:rPr lang="de-DE" sz="2000" b="0" i="1" smtClean="0">
                                    <a:latin typeface="Cambria Math" panose="02040503050406030204" pitchFamily="18" charset="0"/>
                                  </a:rPr>
                                  <m:t>𝑣</m:t>
                                </m:r>
                              </m:e>
                              <m:sub>
                                <m:r>
                                  <a:rPr lang="de-DE" sz="2000" b="0" i="1" smtClean="0">
                                    <a:latin typeface="Cambria Math" panose="02040503050406030204" pitchFamily="18" charset="0"/>
                                  </a:rPr>
                                  <m:t>2</m:t>
                                </m:r>
                              </m:sub>
                            </m:sSub>
                          </m:e>
                        </m:d>
                        <m:r>
                          <a:rPr lang="de-DE" sz="2000" b="0" i="1" smtClean="0">
                            <a:latin typeface="Cambria Math" panose="02040503050406030204" pitchFamily="18" charset="0"/>
                          </a:rPr>
                          <m:t>=</m:t>
                        </m:r>
                      </m:oMath>
                    </m:oMathPara>
                  </a14:m>
                  <a:endParaRPr lang="de-DE" sz="20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m:t>
                            </m:r>
                            <m:r>
                              <a:rPr lang="de-DE" sz="2000" b="0" i="1" smtClean="0">
                                <a:latin typeface="Cambria Math" panose="02040503050406030204" pitchFamily="18" charset="0"/>
                              </a:rPr>
                              <m:t>𝑙</m:t>
                            </m:r>
                            <m:r>
                              <a:rPr lang="de-DE" sz="2000" b="0" i="1" smtClean="0">
                                <a:latin typeface="Cambria Math" panose="02040503050406030204" pitchFamily="18" charset="0"/>
                              </a:rPr>
                              <m:t>∈</m:t>
                            </m:r>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1,…,</m:t>
                                </m:r>
                                <m:r>
                                  <a:rPr lang="de-DE" sz="2000" b="0" i="1" smtClean="0">
                                    <a:latin typeface="Cambria Math" panose="02040503050406030204" pitchFamily="18" charset="0"/>
                                  </a:rPr>
                                  <m:t>𝑛</m:t>
                                </m:r>
                              </m:e>
                            </m:d>
                          </m:e>
                        </m:d>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𝑣</m:t>
                            </m:r>
                          </m:e>
                          <m:sub>
                            <m:r>
                              <a:rPr lang="de-DE" sz="2000" b="0" i="1" smtClean="0">
                                <a:latin typeface="Cambria Math" panose="02040503050406030204" pitchFamily="18" charset="0"/>
                              </a:rPr>
                              <m:t>1</m:t>
                            </m:r>
                          </m:sub>
                        </m:sSub>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𝑙</m:t>
                            </m:r>
                          </m:e>
                        </m:d>
                        <m:r>
                          <a:rPr lang="de-DE" sz="2000" b="0" i="1" smtClean="0">
                            <a:latin typeface="Cambria Math" panose="02040503050406030204" pitchFamily="18" charset="0"/>
                          </a:rPr>
                          <m:t>≠</m:t>
                        </m:r>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𝑣</m:t>
                            </m:r>
                          </m:e>
                          <m:sub>
                            <m:r>
                              <a:rPr lang="de-DE" sz="2000" b="0" i="1" smtClean="0">
                                <a:latin typeface="Cambria Math" panose="02040503050406030204" pitchFamily="18" charset="0"/>
                              </a:rPr>
                              <m:t>2</m:t>
                            </m:r>
                          </m:sub>
                        </m:sSub>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𝑙</m:t>
                            </m:r>
                          </m:e>
                        </m:d>
                        <m:r>
                          <a:rPr lang="de-DE" sz="2000" b="0" i="1" smtClean="0">
                            <a:latin typeface="Cambria Math" panose="02040503050406030204" pitchFamily="18" charset="0"/>
                          </a:rPr>
                          <m:t>}|</m:t>
                        </m:r>
                      </m:oMath>
                    </m:oMathPara>
                  </a14:m>
                  <a:endParaRPr lang="de-DE" sz="2000" dirty="0"/>
                </a:p>
              </p:txBody>
            </p:sp>
          </mc:Choice>
          <mc:Fallback xmlns="">
            <p:sp>
              <p:nvSpPr>
                <p:cNvPr id="161" name="Rechteck 160"/>
                <p:cNvSpPr>
                  <a:spLocks noRot="1" noChangeAspect="1" noMove="1" noResize="1" noEditPoints="1" noAdjustHandles="1" noChangeArrowheads="1" noChangeShapeType="1" noTextEdit="1"/>
                </p:cNvSpPr>
                <p:nvPr/>
              </p:nvSpPr>
              <p:spPr>
                <a:xfrm>
                  <a:off x="741871" y="4965566"/>
                  <a:ext cx="3725764" cy="600609"/>
                </a:xfrm>
                <a:prstGeom prst="rect">
                  <a:avLst/>
                </a:prstGeom>
                <a:blipFill>
                  <a:blip r:embed="rId12"/>
                  <a:stretch>
                    <a:fillRect b="-7759"/>
                  </a:stretch>
                </a:blipFill>
              </p:spPr>
              <p:txBody>
                <a:bodyPr/>
                <a:lstStyle/>
                <a:p>
                  <a:r>
                    <a:rPr lang="de-DE">
                      <a:noFill/>
                    </a:rPr>
                    <a:t> </a:t>
                  </a:r>
                </a:p>
              </p:txBody>
            </p:sp>
          </mc:Fallback>
        </mc:AlternateContent>
      </p:grpSp>
      <mc:AlternateContent xmlns:mc="http://schemas.openxmlformats.org/markup-compatibility/2006" xmlns:a14="http://schemas.microsoft.com/office/drawing/2010/main">
        <mc:Choice Requires="a14">
          <p:sp>
            <p:nvSpPr>
              <p:cNvPr id="54" name="Rechteck 53"/>
              <p:cNvSpPr/>
              <p:nvPr/>
            </p:nvSpPr>
            <p:spPr>
              <a:xfrm>
                <a:off x="7170628" y="531255"/>
                <a:ext cx="5498296" cy="100854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de-DE" sz="2000" b="1" i="0" smtClean="0">
                          <a:latin typeface="Cambria Math" panose="02040503050406030204" pitchFamily="18" charset="0"/>
                        </a:rPr>
                        <m:t>𝐥𝐚𝐛𝐞𝐥</m:t>
                      </m:r>
                      <m:r>
                        <a:rPr lang="de-DE" sz="2000" b="1" i="0" smtClean="0">
                          <a:latin typeface="Cambria Math" panose="02040503050406030204" pitchFamily="18" charset="0"/>
                        </a:rPr>
                        <m:t> </m:t>
                      </m:r>
                      <m:r>
                        <a:rPr lang="de-DE" sz="2000" b="1" i="0" smtClean="0">
                          <a:latin typeface="Cambria Math" panose="02040503050406030204" pitchFamily="18" charset="0"/>
                        </a:rPr>
                        <m:t>𝐯𝐞𝐜𝐭𝐨𝐫</m:t>
                      </m:r>
                      <m:r>
                        <a:rPr lang="de-DE" sz="2000" b="1" i="0" smtClean="0">
                          <a:latin typeface="Cambria Math" panose="02040503050406030204" pitchFamily="18" charset="0"/>
                        </a:rPr>
                        <m:t> </m:t>
                      </m:r>
                      <m:r>
                        <a:rPr lang="de-DE" sz="2000" b="1" i="0" smtClean="0">
                          <a:latin typeface="Cambria Math" panose="02040503050406030204" pitchFamily="18" charset="0"/>
                        </a:rPr>
                        <m:t>𝐯</m:t>
                      </m:r>
                      <m:r>
                        <a:rPr lang="de-DE" sz="2000" b="1" i="0" smtClean="0">
                          <a:latin typeface="Cambria Math" panose="02040503050406030204" pitchFamily="18" charset="0"/>
                        </a:rPr>
                        <m:t>: </m:t>
                      </m:r>
                    </m:oMath>
                  </m:oMathPara>
                </a14:m>
                <a:endParaRPr lang="de-DE" sz="2000" b="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𝑣</m:t>
                          </m:r>
                        </m:e>
                      </m:d>
                      <m:r>
                        <a:rPr lang="de-DE" sz="2000" b="0" i="1" smtClean="0">
                          <a:latin typeface="Cambria Math" panose="02040503050406030204" pitchFamily="18" charset="0"/>
                        </a:rPr>
                        <m:t>=</m:t>
                      </m:r>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𝑀𝑂𝑃</m:t>
                          </m:r>
                        </m:e>
                      </m:d>
                      <m:r>
                        <a:rPr lang="de-DE" sz="2000" b="0" i="1" smtClean="0">
                          <a:latin typeface="Cambria Math" panose="02040503050406030204" pitchFamily="18" charset="0"/>
                        </a:rPr>
                        <m:t> </m:t>
                      </m:r>
                      <m:r>
                        <a:rPr lang="de-DE" sz="2000" b="0" i="1" smtClean="0">
                          <a:latin typeface="Cambria Math" panose="02040503050406030204" pitchFamily="18" charset="0"/>
                        </a:rPr>
                        <m:t>𝑎𝑛𝑑</m:t>
                      </m:r>
                      <m:r>
                        <a:rPr lang="de-DE" sz="2000" b="0" i="1" smtClean="0">
                          <a:latin typeface="Cambria Math" panose="02040503050406030204" pitchFamily="18" charset="0"/>
                        </a:rPr>
                        <m:t> </m:t>
                      </m:r>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𝑣</m:t>
                          </m:r>
                        </m:e>
                        <m:sub>
                          <m:r>
                            <a:rPr lang="de-DE" sz="2000" b="0" i="1" smtClean="0">
                              <a:latin typeface="Cambria Math" panose="02040503050406030204" pitchFamily="18" charset="0"/>
                            </a:rPr>
                            <m:t>𝑖</m:t>
                          </m:r>
                        </m:sub>
                      </m:sSub>
                      <m:r>
                        <a:rPr lang="de-DE" sz="2000" b="0" i="1" smtClean="0">
                          <a:latin typeface="Cambria Math" panose="02040503050406030204" pitchFamily="18" charset="0"/>
                        </a:rPr>
                        <m:t>=1 </m:t>
                      </m:r>
                      <m:r>
                        <a:rPr lang="de-DE" sz="2000" b="0" i="1" smtClean="0">
                          <a:latin typeface="Cambria Math" panose="02040503050406030204" pitchFamily="18" charset="0"/>
                        </a:rPr>
                        <m:t>𝑖𝑓</m:t>
                      </m:r>
                      <m:r>
                        <a:rPr lang="de-DE" sz="2000" b="0" i="1" smtClean="0">
                          <a:latin typeface="Cambria Math" panose="02040503050406030204" pitchFamily="18" charset="0"/>
                        </a:rPr>
                        <m:t> </m:t>
                      </m:r>
                    </m:oMath>
                  </m:oMathPara>
                </a14:m>
                <a:endParaRPr lang="de-DE" sz="2000" b="0" i="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de-DE" sz="2000" b="0" i="1" smtClean="0">
                          <a:latin typeface="Cambria Math" panose="02040503050406030204" pitchFamily="18" charset="0"/>
                        </a:rPr>
                        <m:t>𝑀𝑢𝑡𝑎𝑛𝑡</m:t>
                      </m:r>
                      <m:d>
                        <m:dPr>
                          <m:ctrlPr>
                            <a:rPr lang="de-DE" sz="2000" b="0" i="1" smtClean="0">
                              <a:latin typeface="Cambria Math" panose="02040503050406030204" pitchFamily="18" charset="0"/>
                            </a:rPr>
                          </m:ctrlPr>
                        </m:dPr>
                        <m:e>
                          <m:r>
                            <a:rPr lang="de-DE" sz="2000" b="0" i="1" smtClean="0">
                              <a:latin typeface="Cambria Math" panose="02040503050406030204" pitchFamily="18" charset="0"/>
                            </a:rPr>
                            <m:t>𝑀</m:t>
                          </m:r>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𝑂𝑃</m:t>
                              </m:r>
                            </m:e>
                            <m:sub>
                              <m:r>
                                <a:rPr lang="de-DE" sz="2000" b="0" i="1" smtClean="0">
                                  <a:latin typeface="Cambria Math" panose="02040503050406030204" pitchFamily="18" charset="0"/>
                                </a:rPr>
                                <m:t>𝑖</m:t>
                              </m:r>
                            </m:sub>
                          </m:sSub>
                        </m:e>
                      </m:d>
                      <m:r>
                        <a:rPr lang="de-DE" sz="2000" b="0" i="1" smtClean="0">
                          <a:latin typeface="Cambria Math" panose="02040503050406030204" pitchFamily="18" charset="0"/>
                        </a:rPr>
                        <m:t>∈</m:t>
                      </m:r>
                      <m:r>
                        <a:rPr lang="de-DE" sz="2000" b="0" i="1" smtClean="0">
                          <a:latin typeface="Cambria Math" panose="02040503050406030204" pitchFamily="18" charset="0"/>
                        </a:rPr>
                        <m:t>𝐾</m:t>
                      </m:r>
                      <m:d>
                        <m:dPr>
                          <m:ctrlPr>
                            <a:rPr lang="de-DE" sz="2000" b="0" i="1" smtClean="0">
                              <a:latin typeface="Cambria Math" panose="02040503050406030204" pitchFamily="18" charset="0"/>
                            </a:rPr>
                          </m:ctrlPr>
                        </m:dPr>
                        <m:e>
                          <m:r>
                            <a:rPr lang="de-DE" sz="2000" b="0" i="1" smtClean="0">
                              <a:latin typeface="Cambria Math" panose="02040503050406030204" pitchFamily="18" charset="0"/>
                            </a:rPr>
                            <m:t>𝑡</m:t>
                          </m:r>
                        </m:e>
                      </m:d>
                      <m:r>
                        <a:rPr lang="de-DE" sz="2000" b="0" i="1" smtClean="0">
                          <a:latin typeface="Cambria Math" panose="02040503050406030204" pitchFamily="18" charset="0"/>
                        </a:rPr>
                        <m:t> </m:t>
                      </m:r>
                      <m:r>
                        <a:rPr lang="de-DE" sz="2000" b="0" i="1" smtClean="0">
                          <a:latin typeface="Cambria Math" panose="02040503050406030204" pitchFamily="18" charset="0"/>
                        </a:rPr>
                        <m:t>𝑒𝑙𝑠𝑒</m:t>
                      </m:r>
                      <m:r>
                        <a:rPr lang="de-DE" sz="2000" b="0" i="1" smtClean="0">
                          <a:latin typeface="Cambria Math" panose="02040503050406030204" pitchFamily="18" charset="0"/>
                        </a:rPr>
                        <m:t> 0 </m:t>
                      </m:r>
                    </m:oMath>
                  </m:oMathPara>
                </a14:m>
                <a:endParaRPr lang="de-DE" sz="2000" dirty="0"/>
              </a:p>
            </p:txBody>
          </p:sp>
        </mc:Choice>
        <mc:Fallback xmlns="">
          <p:sp>
            <p:nvSpPr>
              <p:cNvPr id="54" name="Rechteck 53"/>
              <p:cNvSpPr>
                <a:spLocks noRot="1" noChangeAspect="1" noMove="1" noResize="1" noEditPoints="1" noAdjustHandles="1" noChangeArrowheads="1" noChangeShapeType="1" noTextEdit="1"/>
              </p:cNvSpPr>
              <p:nvPr/>
            </p:nvSpPr>
            <p:spPr>
              <a:xfrm>
                <a:off x="7170628" y="531255"/>
                <a:ext cx="5498296" cy="1008546"/>
              </a:xfrm>
              <a:prstGeom prst="rect">
                <a:avLst/>
              </a:prstGeom>
              <a:blipFill>
                <a:blip r:embed="rId13"/>
                <a:stretch>
                  <a:fillRect b="-60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Textfeld 56"/>
              <p:cNvSpPr txBox="1"/>
              <p:nvPr/>
            </p:nvSpPr>
            <p:spPr>
              <a:xfrm>
                <a:off x="9510011" y="3859305"/>
                <a:ext cx="50526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𝑇</m:t>
                          </m:r>
                        </m:sub>
                      </m:sSub>
                    </m:oMath>
                  </m:oMathPara>
                </a14:m>
                <a:endParaRPr lang="de-DE" sz="2800" dirty="0"/>
              </a:p>
            </p:txBody>
          </p:sp>
        </mc:Choice>
        <mc:Fallback xmlns="">
          <p:sp>
            <p:nvSpPr>
              <p:cNvPr id="57" name="Textfeld 56"/>
              <p:cNvSpPr txBox="1">
                <a:spLocks noRot="1" noChangeAspect="1" noMove="1" noResize="1" noEditPoints="1" noAdjustHandles="1" noChangeArrowheads="1" noChangeShapeType="1" noTextEdit="1"/>
              </p:cNvSpPr>
              <p:nvPr/>
            </p:nvSpPr>
            <p:spPr>
              <a:xfrm>
                <a:off x="9510011" y="3859305"/>
                <a:ext cx="505267" cy="430887"/>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Textfeld 57"/>
              <p:cNvSpPr txBox="1"/>
              <p:nvPr/>
            </p:nvSpPr>
            <p:spPr>
              <a:xfrm>
                <a:off x="9617689" y="2987737"/>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58" name="Textfeld 57"/>
              <p:cNvSpPr txBox="1">
                <a:spLocks noRot="1" noChangeAspect="1" noMove="1" noResize="1" noEditPoints="1" noAdjustHandles="1" noChangeArrowheads="1" noChangeShapeType="1" noTextEdit="1"/>
              </p:cNvSpPr>
              <p:nvPr/>
            </p:nvSpPr>
            <p:spPr>
              <a:xfrm>
                <a:off x="9617689" y="2987737"/>
                <a:ext cx="289909" cy="430887"/>
              </a:xfrm>
              <a:prstGeom prst="rect">
                <a:avLst/>
              </a:prstGeom>
              <a:blipFill>
                <a:blip r:embed="rId1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823863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342686"/>
            <a:ext cx="10515600" cy="1325563"/>
          </a:xfrm>
        </p:spPr>
        <p:txBody>
          <a:bodyPr/>
          <a:lstStyle/>
          <a:p>
            <a:r>
              <a:rPr lang="de-DE" dirty="0" err="1" smtClean="0">
                <a:solidFill>
                  <a:schemeClr val="accent1"/>
                </a:solidFill>
              </a:rPr>
              <a:t>Testing</a:t>
            </a:r>
            <a:r>
              <a:rPr lang="de-DE" dirty="0" smtClean="0"/>
              <a:t> </a:t>
            </a:r>
            <a:r>
              <a:rPr lang="de-DE" dirty="0" err="1" smtClean="0"/>
              <a:t>meets</a:t>
            </a:r>
            <a:r>
              <a:rPr lang="de-DE" dirty="0" smtClean="0"/>
              <a:t> </a:t>
            </a:r>
            <a:r>
              <a:rPr lang="de-DE" dirty="0" smtClean="0">
                <a:solidFill>
                  <a:schemeClr val="accent2"/>
                </a:solidFill>
              </a:rPr>
              <a:t>AI</a:t>
            </a:r>
            <a:endParaRPr lang="de-DE" dirty="0">
              <a:solidFill>
                <a:schemeClr val="accent2"/>
              </a:solidFill>
            </a:endParaRPr>
          </a:p>
        </p:txBody>
      </p:sp>
      <p:grpSp>
        <p:nvGrpSpPr>
          <p:cNvPr id="7" name="Gruppieren 6"/>
          <p:cNvGrpSpPr/>
          <p:nvPr/>
        </p:nvGrpSpPr>
        <p:grpSpPr>
          <a:xfrm>
            <a:off x="353956" y="1379123"/>
            <a:ext cx="11287548" cy="5114760"/>
            <a:chOff x="353956" y="1379123"/>
            <a:chExt cx="11287548" cy="5114760"/>
          </a:xfrm>
        </p:grpSpPr>
        <p:sp>
          <p:nvSpPr>
            <p:cNvPr id="19" name="Ellipse 18"/>
            <p:cNvSpPr/>
            <p:nvPr/>
          </p:nvSpPr>
          <p:spPr>
            <a:xfrm>
              <a:off x="5990750" y="1379123"/>
              <a:ext cx="5536477" cy="5114760"/>
            </a:xfrm>
            <a:prstGeom prst="ellipse">
              <a:avLst/>
            </a:prstGeom>
            <a:solidFill>
              <a:schemeClr val="accent2">
                <a:lumMod val="40000"/>
                <a:lumOff val="60000"/>
                <a:alpha val="5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de-DE" dirty="0">
                <a:solidFill>
                  <a:schemeClr val="tx1"/>
                </a:solidFill>
              </a:endParaRPr>
            </a:p>
          </p:txBody>
        </p:sp>
        <p:sp>
          <p:nvSpPr>
            <p:cNvPr id="6" name="Ellipse 5"/>
            <p:cNvSpPr/>
            <p:nvPr/>
          </p:nvSpPr>
          <p:spPr>
            <a:xfrm>
              <a:off x="839788" y="1379123"/>
              <a:ext cx="5332024" cy="5114760"/>
            </a:xfrm>
            <a:prstGeom prst="ellipse">
              <a:avLst/>
            </a:prstGeom>
            <a:solidFill>
              <a:schemeClr val="accent1">
                <a:lumMod val="40000"/>
                <a:lumOff val="60000"/>
                <a:alpha val="5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de-DE" dirty="0">
                <a:solidFill>
                  <a:schemeClr val="tx1"/>
                </a:solidFill>
              </a:endParaRPr>
            </a:p>
          </p:txBody>
        </p:sp>
        <mc:AlternateContent xmlns:mc="http://schemas.openxmlformats.org/markup-compatibility/2006" xmlns:a14="http://schemas.microsoft.com/office/drawing/2010/main">
          <mc:Choice Requires="a14">
            <p:sp>
              <p:nvSpPr>
                <p:cNvPr id="3" name="Textfeld 2"/>
                <p:cNvSpPr txBox="1"/>
                <p:nvPr/>
              </p:nvSpPr>
              <p:spPr>
                <a:xfrm>
                  <a:off x="1066487" y="2088382"/>
                  <a:ext cx="4878626" cy="4271554"/>
                </a:xfrm>
                <a:prstGeom prst="rect">
                  <a:avLst/>
                </a:prstGeom>
                <a:noFill/>
              </p:spPr>
              <p:txBody>
                <a:bodyPr wrap="square" rtlCol="0">
                  <a:spAutoFit/>
                </a:bodyPr>
                <a:lstStyle/>
                <a:p>
                  <a:pPr algn="ctr"/>
                  <a:r>
                    <a:rPr lang="de-DE" sz="3200" dirty="0" smtClean="0">
                      <a:solidFill>
                        <a:schemeClr val="accent1"/>
                      </a:solidFill>
                    </a:rPr>
                    <a:t>Test Suite </a:t>
                  </a:r>
                  <a:r>
                    <a:rPr lang="de-DE" sz="3200" dirty="0" err="1">
                      <a:solidFill>
                        <a:schemeClr val="accent1"/>
                      </a:solidFill>
                    </a:rPr>
                    <a:t>Reduction</a:t>
                  </a:r>
                  <a:endParaRPr lang="de-DE" sz="3200" dirty="0">
                    <a:solidFill>
                      <a:schemeClr val="accent1"/>
                    </a:solidFill>
                  </a:endParaRPr>
                </a:p>
                <a:p>
                  <a:pPr algn="ctr"/>
                  <a:endParaRPr lang="de-DE" dirty="0"/>
                </a:p>
                <a:p>
                  <a:pPr algn="ctr"/>
                  <a:r>
                    <a:rPr lang="de-DE" sz="2000" dirty="0" smtClean="0"/>
                    <a:t>„</a:t>
                  </a:r>
                  <a:r>
                    <a:rPr lang="en-US" sz="2000" dirty="0"/>
                    <a:t>I</a:t>
                  </a:r>
                  <a:r>
                    <a:rPr lang="en-US" sz="2000" dirty="0" smtClean="0"/>
                    <a:t>dentify </a:t>
                  </a:r>
                  <a:r>
                    <a:rPr lang="en-US" sz="2000" dirty="0"/>
                    <a:t>a reduced test suite that provides the same coverage of the software as the original test suite” </a:t>
                  </a:r>
                  <a:r>
                    <a:rPr lang="en-US" dirty="0"/>
                    <a:t>(Jones and Harrold 2004)</a:t>
                  </a:r>
                  <a:endParaRPr lang="de-DE" dirty="0"/>
                </a:p>
                <a:p>
                  <a:pPr algn="ctr"/>
                  <a:endParaRPr lang="de-DE" dirty="0" smtClean="0"/>
                </a:p>
                <a:p>
                  <a:pPr algn="ct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m:t>
                        </m:r>
                        <m:func>
                          <m:funcPr>
                            <m:ctrlPr>
                              <a:rPr lang="de-DE" sz="2400" i="1" smtClean="0">
                                <a:latin typeface="Cambria Math" panose="02040503050406030204" pitchFamily="18" charset="0"/>
                              </a:rPr>
                            </m:ctrlPr>
                          </m:funcPr>
                          <m:fName>
                            <m:limLow>
                              <m:limLowPr>
                                <m:ctrlPr>
                                  <a:rPr lang="de-DE" sz="2400" i="1" smtClean="0">
                                    <a:latin typeface="Cambria Math" panose="02040503050406030204" pitchFamily="18" charset="0"/>
                                  </a:rPr>
                                </m:ctrlPr>
                              </m:limLowPr>
                              <m:e>
                                <m:r>
                                  <m:rPr>
                                    <m:sty m:val="p"/>
                                  </m:rPr>
                                  <a:rPr lang="de-DE" sz="2400" i="0" smtClean="0">
                                    <a:latin typeface="Cambria Math" panose="02040503050406030204" pitchFamily="18" charset="0"/>
                                  </a:rPr>
                                  <m:t>max</m:t>
                                </m:r>
                              </m:e>
                              <m:lim>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𝑇</m:t>
                                    </m:r>
                                  </m:e>
                                  <m:sup>
                                    <m:r>
                                      <a:rPr lang="de-DE" sz="2400" b="0" i="1" smtClean="0">
                                        <a:latin typeface="Cambria Math" panose="02040503050406030204" pitchFamily="18" charset="0"/>
                                      </a:rPr>
                                      <m:t>′</m:t>
                                    </m:r>
                                  </m:sup>
                                </m:sSup>
                                <m:r>
                                  <a:rPr lang="de-DE" sz="2400" b="0" i="1" smtClean="0">
                                    <a:latin typeface="Cambria Math" panose="02040503050406030204" pitchFamily="18" charset="0"/>
                                  </a:rPr>
                                  <m:t>⊂ </m:t>
                                </m:r>
                                <m:r>
                                  <a:rPr lang="de-DE" sz="2400" b="0" i="1" smtClean="0">
                                    <a:latin typeface="Cambria Math" panose="02040503050406030204" pitchFamily="18" charset="0"/>
                                  </a:rPr>
                                  <m:t>𝑇</m:t>
                                </m:r>
                              </m:lim>
                            </m:limLow>
                          </m:fName>
                          <m:e>
                            <m:f>
                              <m:fPr>
                                <m:ctrlPr>
                                  <a:rPr lang="de-DE" sz="2400" i="1">
                                    <a:latin typeface="Cambria Math" panose="02040503050406030204" pitchFamily="18" charset="0"/>
                                  </a:rPr>
                                </m:ctrlPr>
                              </m:fPr>
                              <m:num>
                                <m:d>
                                  <m:dPr>
                                    <m:begChr m:val="|"/>
                                    <m:endChr m:val="|"/>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m:t>
                                        </m:r>
                                      </m:e>
                                      <m:sub>
                                        <m:sSup>
                                          <m:sSupPr>
                                            <m:ctrlPr>
                                              <a:rPr lang="de-DE" sz="2400" i="1">
                                                <a:latin typeface="Cambria Math" panose="02040503050406030204" pitchFamily="18" charset="0"/>
                                              </a:rPr>
                                            </m:ctrlPr>
                                          </m:sSupPr>
                                          <m:e>
                                            <m:r>
                                              <a:rPr lang="de-DE" sz="2400" i="1">
                                                <a:latin typeface="Cambria Math" panose="02040503050406030204" pitchFamily="18" charset="0"/>
                                              </a:rPr>
                                              <m:t>𝑡</m:t>
                                            </m:r>
                                          </m:e>
                                          <m:sup>
                                            <m:r>
                                              <a:rPr lang="de-DE" sz="2400" i="1">
                                                <a:latin typeface="Cambria Math" panose="02040503050406030204" pitchFamily="18" charset="0"/>
                                              </a:rPr>
                                              <m:t>′</m:t>
                                            </m:r>
                                          </m:sup>
                                        </m:sSup>
                                        <m:r>
                                          <a:rPr lang="de-DE" sz="2400" i="1">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𝑇</m:t>
                                            </m:r>
                                          </m:e>
                                          <m:sup>
                                            <m:r>
                                              <a:rPr lang="de-DE" sz="2400" i="1">
                                                <a:latin typeface="Cambria Math" panose="02040503050406030204" pitchFamily="18" charset="0"/>
                                              </a:rPr>
                                              <m:t>′</m:t>
                                            </m:r>
                                          </m:sup>
                                        </m:sSup>
                                      </m:sub>
                                    </m:sSub>
                                    <m:r>
                                      <a:rPr lang="de-DE" sz="2400" i="1">
                                        <a:latin typeface="Cambria Math" panose="02040503050406030204" pitchFamily="18" charset="0"/>
                                      </a:rPr>
                                      <m:t>𝐶𝐶</m:t>
                                    </m:r>
                                    <m:d>
                                      <m:dPr>
                                        <m:ctrlPr>
                                          <a:rPr lang="de-DE" sz="2400" i="1">
                                            <a:latin typeface="Cambria Math" panose="02040503050406030204" pitchFamily="18" charset="0"/>
                                          </a:rPr>
                                        </m:ctrlPr>
                                      </m:dPr>
                                      <m:e>
                                        <m:r>
                                          <a:rPr lang="de-DE" sz="2400" i="1">
                                            <a:latin typeface="Cambria Math" panose="02040503050406030204" pitchFamily="18" charset="0"/>
                                          </a:rPr>
                                          <m:t>𝑡</m:t>
                                        </m:r>
                                        <m:r>
                                          <a:rPr lang="de-DE" sz="2400" i="1">
                                            <a:latin typeface="Cambria Math" panose="02040503050406030204" pitchFamily="18" charset="0"/>
                                          </a:rPr>
                                          <m:t>′</m:t>
                                        </m:r>
                                      </m:e>
                                    </m:d>
                                  </m:e>
                                </m:d>
                                <m:r>
                                  <m:rPr>
                                    <m:lit/>
                                  </m:rPr>
                                  <a:rPr lang="de-DE" sz="2400" i="1">
                                    <a:latin typeface="Cambria Math" panose="02040503050406030204" pitchFamily="18" charset="0"/>
                                  </a:rPr>
                                  <m:t> </m:t>
                                </m:r>
                              </m:num>
                              <m:den>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e>
                                  <m:sub>
                                    <m:r>
                                      <a:rPr lang="de-DE" sz="2400" i="1">
                                        <a:latin typeface="Cambria Math" panose="02040503050406030204" pitchFamily="18" charset="0"/>
                                      </a:rPr>
                                      <m:t>𝑡</m:t>
                                    </m:r>
                                    <m:r>
                                      <a:rPr lang="de-DE" sz="2400" i="1">
                                        <a:latin typeface="Cambria Math" panose="02040503050406030204" pitchFamily="18" charset="0"/>
                                      </a:rPr>
                                      <m:t>∈</m:t>
                                    </m:r>
                                    <m:r>
                                      <a:rPr lang="de-DE" sz="2400" i="1">
                                        <a:latin typeface="Cambria Math" panose="02040503050406030204" pitchFamily="18" charset="0"/>
                                      </a:rPr>
                                      <m:t>𝑇</m:t>
                                    </m:r>
                                  </m:sub>
                                </m:sSub>
                                <m:r>
                                  <a:rPr lang="de-DE" sz="2400" i="1">
                                    <a:latin typeface="Cambria Math" panose="02040503050406030204" pitchFamily="18" charset="0"/>
                                  </a:rPr>
                                  <m:t>𝐶𝐶</m:t>
                                </m:r>
                                <m:d>
                                  <m:dPr>
                                    <m:ctrlPr>
                                      <a:rPr lang="de-DE" sz="2400" i="1">
                                        <a:latin typeface="Cambria Math" panose="02040503050406030204" pitchFamily="18" charset="0"/>
                                      </a:rPr>
                                    </m:ctrlPr>
                                  </m:dPr>
                                  <m:e>
                                    <m:r>
                                      <a:rPr lang="de-DE" sz="2400" i="1">
                                        <a:latin typeface="Cambria Math" panose="02040503050406030204" pitchFamily="18" charset="0"/>
                                      </a:rPr>
                                      <m:t>𝑡</m:t>
                                    </m:r>
                                  </m:e>
                                </m:d>
                                <m:r>
                                  <a:rPr lang="de-DE" sz="2400" i="1">
                                    <a:latin typeface="Cambria Math" panose="02040503050406030204" pitchFamily="18" charset="0"/>
                                  </a:rPr>
                                  <m:t>|</m:t>
                                </m:r>
                              </m:den>
                            </m:f>
                          </m:e>
                        </m:func>
                      </m:oMath>
                    </m:oMathPara>
                  </a14:m>
                  <a:endParaRPr lang="de-DE" sz="2400" dirty="0"/>
                </a:p>
                <a:p>
                  <a:pPr algn="ctr"/>
                  <a:endParaRPr lang="de-DE" dirty="0"/>
                </a:p>
                <a:p>
                  <a:pPr algn="ctr"/>
                  <a:endParaRPr lang="de-DE" dirty="0"/>
                </a:p>
                <a:p>
                  <a:pPr algn="ctr"/>
                  <a:endParaRPr lang="de-DE" dirty="0"/>
                </a:p>
                <a:p>
                  <a:pPr algn="ctr"/>
                  <a:endParaRPr lang="de-DE" dirty="0"/>
                </a:p>
                <a:p>
                  <a:endParaRPr lang="de-DE" dirty="0"/>
                </a:p>
              </p:txBody>
            </p:sp>
          </mc:Choice>
          <mc:Fallback xmlns="">
            <p:sp>
              <p:nvSpPr>
                <p:cNvPr id="3" name="Textfeld 2"/>
                <p:cNvSpPr txBox="1">
                  <a:spLocks noRot="1" noChangeAspect="1" noMove="1" noResize="1" noEditPoints="1" noAdjustHandles="1" noChangeArrowheads="1" noChangeShapeType="1" noTextEdit="1"/>
                </p:cNvSpPr>
                <p:nvPr/>
              </p:nvSpPr>
              <p:spPr>
                <a:xfrm>
                  <a:off x="1066487" y="2088382"/>
                  <a:ext cx="4878626" cy="4271554"/>
                </a:xfrm>
                <a:prstGeom prst="rect">
                  <a:avLst/>
                </a:prstGeom>
                <a:blipFill>
                  <a:blip r:embed="rId3"/>
                  <a:stretch>
                    <a:fillRect t="-18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6169406" y="2088382"/>
                  <a:ext cx="5188388" cy="4355680"/>
                </a:xfrm>
                <a:prstGeom prst="rect">
                  <a:avLst/>
                </a:prstGeom>
                <a:noFill/>
              </p:spPr>
              <p:txBody>
                <a:bodyPr wrap="square" rtlCol="0">
                  <a:spAutoFit/>
                </a:bodyPr>
                <a:lstStyle/>
                <a:p>
                  <a:pPr algn="ctr"/>
                  <a:r>
                    <a:rPr lang="de-DE" sz="3200" dirty="0" smtClean="0">
                      <a:solidFill>
                        <a:schemeClr val="accent2"/>
                      </a:solidFill>
                    </a:rPr>
                    <a:t>Rep. </a:t>
                  </a:r>
                  <a:r>
                    <a:rPr lang="de-DE" sz="3200" dirty="0" err="1" smtClean="0">
                      <a:solidFill>
                        <a:schemeClr val="accent2"/>
                      </a:solidFill>
                    </a:rPr>
                    <a:t>Subset</a:t>
                  </a:r>
                  <a:r>
                    <a:rPr lang="de-DE" sz="3200" dirty="0" smtClean="0">
                      <a:solidFill>
                        <a:schemeClr val="accent2"/>
                      </a:solidFill>
                    </a:rPr>
                    <a:t> </a:t>
                  </a:r>
                  <a:r>
                    <a:rPr lang="de-DE" sz="3200" dirty="0" err="1" smtClean="0">
                      <a:solidFill>
                        <a:schemeClr val="accent2"/>
                      </a:solidFill>
                    </a:rPr>
                    <a:t>Selection</a:t>
                  </a:r>
                  <a:endParaRPr lang="de-DE" sz="3200" dirty="0">
                    <a:solidFill>
                      <a:schemeClr val="accent2"/>
                    </a:solidFill>
                  </a:endParaRPr>
                </a:p>
                <a:p>
                  <a:pPr algn="ctr"/>
                  <a:endParaRPr lang="de-DE" dirty="0" smtClean="0"/>
                </a:p>
                <a:p>
                  <a:pPr algn="ctr"/>
                  <a:r>
                    <a:rPr lang="de-DE" sz="2000" dirty="0" smtClean="0"/>
                    <a:t>„</a:t>
                  </a:r>
                  <a:r>
                    <a:rPr lang="en-US" sz="2000" dirty="0"/>
                    <a:t>Finding a subset of a large number of models or data points, which preserves the characteristics of the entire set” </a:t>
                  </a:r>
                  <a:r>
                    <a:rPr lang="en-US" dirty="0"/>
                    <a:t>(</a:t>
                  </a:r>
                  <a:r>
                    <a:rPr lang="en-US" dirty="0" err="1"/>
                    <a:t>Elhamifar</a:t>
                  </a:r>
                  <a:r>
                    <a:rPr lang="en-US" dirty="0"/>
                    <a:t> 2016)</a:t>
                  </a:r>
                </a:p>
                <a:p>
                  <a:pPr algn="ctr"/>
                  <a:endParaRPr lang="de-DE" dirty="0"/>
                </a:p>
                <a:p>
                  <a:pPr algn="ctr"/>
                  <a14:m>
                    <m:oMathPara xmlns:m="http://schemas.openxmlformats.org/officeDocument/2006/math">
                      <m:oMathParaPr>
                        <m:jc m:val="centerGroup"/>
                      </m:oMathParaPr>
                      <m:oMath xmlns:m="http://schemas.openxmlformats.org/officeDocument/2006/math">
                        <m:func>
                          <m:funcPr>
                            <m:ctrlPr>
                              <a:rPr lang="de-DE" sz="2400" i="1">
                                <a:latin typeface="Cambria Math" panose="02040503050406030204" pitchFamily="18" charset="0"/>
                              </a:rPr>
                            </m:ctrlPr>
                          </m:funcPr>
                          <m:fName>
                            <m:r>
                              <a:rPr lang="de-DE" sz="2400" b="0" i="0" smtClean="0">
                                <a:latin typeface="Cambria Math" panose="02040503050406030204" pitchFamily="18" charset="0"/>
                              </a:rPr>
                              <m:t>!</m:t>
                            </m:r>
                            <m:limLow>
                              <m:limLowPr>
                                <m:ctrlPr>
                                  <a:rPr lang="de-DE" sz="2400" b="0" i="1" smtClean="0">
                                    <a:latin typeface="Cambria Math" panose="02040503050406030204" pitchFamily="18" charset="0"/>
                                  </a:rPr>
                                </m:ctrlPr>
                              </m:limLowPr>
                              <m:e>
                                <m:r>
                                  <m:rPr>
                                    <m:sty m:val="p"/>
                                  </m:rPr>
                                  <a:rPr lang="de-DE" sz="2400">
                                    <a:latin typeface="Cambria Math" panose="02040503050406030204" pitchFamily="18" charset="0"/>
                                  </a:rPr>
                                  <m:t>min</m:t>
                                </m:r>
                              </m:e>
                              <m:lim>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𝑇</m:t>
                                    </m:r>
                                  </m:e>
                                  <m:sup>
                                    <m:r>
                                      <a:rPr lang="de-DE" sz="2400" b="0" i="1" smtClean="0">
                                        <a:latin typeface="Cambria Math" panose="02040503050406030204" pitchFamily="18" charset="0"/>
                                      </a:rPr>
                                      <m:t>′</m:t>
                                    </m:r>
                                  </m:sup>
                                </m:sSup>
                                <m:r>
                                  <a:rPr lang="de-DE" sz="2400" b="0" i="1" smtClean="0">
                                    <a:latin typeface="Cambria Math" panose="02040503050406030204" pitchFamily="18" charset="0"/>
                                  </a:rPr>
                                  <m:t>⊂ </m:t>
                                </m:r>
                                <m:r>
                                  <a:rPr lang="de-DE" sz="2400" b="0" i="1" smtClean="0">
                                    <a:latin typeface="Cambria Math" panose="02040503050406030204" pitchFamily="18" charset="0"/>
                                  </a:rPr>
                                  <m:t>𝑇</m:t>
                                </m:r>
                              </m:lim>
                            </m:limLow>
                          </m:fName>
                          <m:e>
                            <m:nary>
                              <m:naryPr>
                                <m:chr m:val="∑"/>
                                <m:supHide m:val="on"/>
                                <m:ctrlPr>
                                  <a:rPr lang="de-DE" sz="2400" i="1">
                                    <a:latin typeface="Cambria Math" panose="02040503050406030204" pitchFamily="18" charset="0"/>
                                  </a:rPr>
                                </m:ctrlPr>
                              </m:naryPr>
                              <m:sub>
                                <m:sSup>
                                  <m:sSupPr>
                                    <m:ctrlPr>
                                      <a:rPr lang="de-DE" sz="2400" i="1">
                                        <a:latin typeface="Cambria Math" panose="02040503050406030204" pitchFamily="18" charset="0"/>
                                      </a:rPr>
                                    </m:ctrlPr>
                                  </m:sSupPr>
                                  <m:e>
                                    <m:r>
                                      <a:rPr lang="de-DE" sz="2400" i="1">
                                        <a:latin typeface="Cambria Math" panose="02040503050406030204" pitchFamily="18" charset="0"/>
                                      </a:rPr>
                                      <m:t>𝑡</m:t>
                                    </m:r>
                                  </m:e>
                                  <m:sup>
                                    <m:r>
                                      <a:rPr lang="de-DE" sz="2400" i="1">
                                        <a:latin typeface="Cambria Math" panose="02040503050406030204" pitchFamily="18" charset="0"/>
                                      </a:rPr>
                                      <m:t>′</m:t>
                                    </m:r>
                                  </m:sup>
                                </m:sSup>
                                <m:r>
                                  <a:rPr lang="de-DE" sz="2400" i="1">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𝑇</m:t>
                                    </m:r>
                                  </m:e>
                                  <m:sup>
                                    <m:r>
                                      <a:rPr lang="de-DE" sz="2400" i="1">
                                        <a:latin typeface="Cambria Math" panose="02040503050406030204" pitchFamily="18" charset="0"/>
                                      </a:rPr>
                                      <m:t>′</m:t>
                                    </m:r>
                                  </m:sup>
                                </m:sSup>
                              </m:sub>
                              <m:sup/>
                              <m:e>
                                <m:func>
                                  <m:funcPr>
                                    <m:ctrlPr>
                                      <a:rPr lang="de-DE" sz="2400" i="1">
                                        <a:latin typeface="Cambria Math" panose="02040503050406030204" pitchFamily="18" charset="0"/>
                                      </a:rPr>
                                    </m:ctrlPr>
                                  </m:funcPr>
                                  <m:fName>
                                    <m:r>
                                      <m:rPr>
                                        <m:sty m:val="p"/>
                                      </m:rPr>
                                      <a:rPr lang="de-DE" sz="2400">
                                        <a:latin typeface="Cambria Math" panose="02040503050406030204" pitchFamily="18" charset="0"/>
                                      </a:rPr>
                                      <m:t>arg</m:t>
                                    </m:r>
                                  </m:fName>
                                  <m:e>
                                    <m:func>
                                      <m:funcPr>
                                        <m:ctrlPr>
                                          <a:rPr lang="de-DE" sz="2400" i="1">
                                            <a:latin typeface="Cambria Math" panose="02040503050406030204" pitchFamily="18" charset="0"/>
                                          </a:rPr>
                                        </m:ctrlPr>
                                      </m:funcPr>
                                      <m:fName>
                                        <m:limLow>
                                          <m:limLowPr>
                                            <m:ctrlPr>
                                              <a:rPr lang="de-DE" sz="2400" i="1">
                                                <a:latin typeface="Cambria Math" panose="02040503050406030204" pitchFamily="18" charset="0"/>
                                              </a:rPr>
                                            </m:ctrlPr>
                                          </m:limLowPr>
                                          <m:e>
                                            <m:r>
                                              <m:rPr>
                                                <m:sty m:val="p"/>
                                              </m:rPr>
                                              <a:rPr lang="de-DE" sz="2400">
                                                <a:latin typeface="Cambria Math" panose="02040503050406030204" pitchFamily="18" charset="0"/>
                                              </a:rPr>
                                              <m:t>min</m:t>
                                            </m:r>
                                          </m:e>
                                          <m:lim>
                                            <m:r>
                                              <a:rPr lang="de-DE" sz="2400" i="1">
                                                <a:latin typeface="Cambria Math" panose="02040503050406030204" pitchFamily="18" charset="0"/>
                                              </a:rPr>
                                              <m:t>𝑡</m:t>
                                            </m:r>
                                            <m:r>
                                              <a:rPr lang="de-DE" sz="2400" i="1">
                                                <a:latin typeface="Cambria Math" panose="02040503050406030204" pitchFamily="18" charset="0"/>
                                              </a:rPr>
                                              <m:t>∈</m:t>
                                            </m:r>
                                            <m:r>
                                              <a:rPr lang="de-DE" sz="2400" i="1">
                                                <a:latin typeface="Cambria Math" panose="02040503050406030204" pitchFamily="18" charset="0"/>
                                              </a:rPr>
                                              <m:t>𝑇</m:t>
                                            </m:r>
                                          </m:lim>
                                        </m:limLow>
                                      </m:fName>
                                      <m:e>
                                        <m:r>
                                          <a:rPr lang="de-DE" sz="2400" i="1">
                                            <a:latin typeface="Cambria Math" panose="02040503050406030204" pitchFamily="18" charset="0"/>
                                          </a:rPr>
                                          <m:t>𝑑𝑖𝑠𝑡</m:t>
                                        </m:r>
                                        <m:r>
                                          <a:rPr lang="de-DE" sz="2400" i="1">
                                            <a:latin typeface="Cambria Math" panose="02040503050406030204" pitchFamily="18" charset="0"/>
                                          </a:rPr>
                                          <m:t>(</m:t>
                                        </m:r>
                                        <m:r>
                                          <a:rPr lang="de-DE" sz="2400" i="1">
                                            <a:latin typeface="Cambria Math" panose="02040503050406030204" pitchFamily="18" charset="0"/>
                                          </a:rPr>
                                          <m:t>𝑡</m:t>
                                        </m:r>
                                        <m:r>
                                          <a:rPr lang="de-DE" sz="2400" i="1">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𝑡</m:t>
                                            </m:r>
                                          </m:e>
                                          <m:sup>
                                            <m:r>
                                              <a:rPr lang="de-DE" sz="2400" i="1">
                                                <a:latin typeface="Cambria Math" panose="02040503050406030204" pitchFamily="18" charset="0"/>
                                              </a:rPr>
                                              <m:t>′</m:t>
                                            </m:r>
                                          </m:sup>
                                        </m:sSup>
                                        <m:r>
                                          <a:rPr lang="de-DE" sz="2400" i="1">
                                            <a:latin typeface="Cambria Math" panose="02040503050406030204" pitchFamily="18" charset="0"/>
                                          </a:rPr>
                                          <m:t>)</m:t>
                                        </m:r>
                                      </m:e>
                                    </m:func>
                                  </m:e>
                                </m:func>
                              </m:e>
                            </m:nary>
                          </m:e>
                        </m:func>
                      </m:oMath>
                    </m:oMathPara>
                  </a14:m>
                  <a:endParaRPr lang="de-DE" sz="2400" dirty="0"/>
                </a:p>
                <a:p>
                  <a:pPr algn="ctr"/>
                  <a:endParaRPr lang="de-DE" dirty="0"/>
                </a:p>
                <a:p>
                  <a:pPr algn="ctr"/>
                  <a:endParaRPr lang="de-DE" dirty="0"/>
                </a:p>
                <a:p>
                  <a:pPr algn="ctr"/>
                  <a:endParaRPr lang="de-DE" dirty="0"/>
                </a:p>
                <a:p>
                  <a:pPr algn="ctr"/>
                  <a:endParaRPr lang="de-DE" dirty="0"/>
                </a:p>
                <a:p>
                  <a:endParaRPr lang="de-DE" dirty="0"/>
                </a:p>
              </p:txBody>
            </p:sp>
          </mc:Choice>
          <mc:Fallback xmlns="">
            <p:sp>
              <p:nvSpPr>
                <p:cNvPr id="4" name="Textfeld 3"/>
                <p:cNvSpPr txBox="1">
                  <a:spLocks noRot="1" noChangeAspect="1" noMove="1" noResize="1" noEditPoints="1" noAdjustHandles="1" noChangeArrowheads="1" noChangeShapeType="1" noTextEdit="1"/>
                </p:cNvSpPr>
                <p:nvPr/>
              </p:nvSpPr>
              <p:spPr>
                <a:xfrm>
                  <a:off x="6169406" y="2088382"/>
                  <a:ext cx="5188388" cy="4355680"/>
                </a:xfrm>
                <a:prstGeom prst="rect">
                  <a:avLst/>
                </a:prstGeom>
                <a:blipFill>
                  <a:blip r:embed="rId4"/>
                  <a:stretch>
                    <a:fillRect l="-353" t="-1821" r="-118"/>
                  </a:stretch>
                </a:blipFill>
              </p:spPr>
              <p:txBody>
                <a:bodyPr/>
                <a:lstStyle/>
                <a:p>
                  <a:r>
                    <a:rPr lang="de-DE">
                      <a:noFill/>
                    </a:rPr>
                    <a:t> </a:t>
                  </a:r>
                </a:p>
              </p:txBody>
            </p:sp>
          </mc:Fallback>
        </mc:AlternateContent>
        <p:sp>
          <p:nvSpPr>
            <p:cNvPr id="8" name="Textfeld 7"/>
            <p:cNvSpPr txBox="1"/>
            <p:nvPr/>
          </p:nvSpPr>
          <p:spPr>
            <a:xfrm>
              <a:off x="353956" y="5315156"/>
              <a:ext cx="11287548" cy="830997"/>
            </a:xfrm>
            <a:prstGeom prst="rect">
              <a:avLst/>
            </a:prstGeom>
            <a:solidFill>
              <a:schemeClr val="lt1">
                <a:alpha val="44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400" b="1" dirty="0" err="1" smtClean="0"/>
                <a:t>Question</a:t>
              </a:r>
              <a:r>
                <a:rPr lang="de-DE" sz="2400" dirty="0" smtClean="0"/>
                <a:t>: Can </a:t>
              </a:r>
              <a:r>
                <a:rPr lang="de-DE" sz="2400" dirty="0" err="1" smtClean="0"/>
                <a:t>we</a:t>
              </a:r>
              <a:r>
                <a:rPr lang="de-DE" sz="2400" dirty="0" smtClean="0"/>
                <a:t> </a:t>
              </a:r>
              <a:r>
                <a:rPr lang="de-DE" sz="2400" dirty="0" err="1" smtClean="0"/>
                <a:t>solve</a:t>
              </a:r>
              <a:r>
                <a:rPr lang="de-DE" sz="2400" dirty="0" smtClean="0"/>
                <a:t> Test Suite </a:t>
              </a:r>
              <a:r>
                <a:rPr lang="de-DE" sz="2400" dirty="0" err="1" smtClean="0"/>
                <a:t>Reduction</a:t>
              </a:r>
              <a:r>
                <a:rPr lang="de-DE" sz="2400" dirty="0" smtClean="0"/>
                <a:t> </a:t>
              </a:r>
              <a:r>
                <a:rPr lang="de-DE" sz="2400" dirty="0" err="1" smtClean="0"/>
                <a:t>with</a:t>
              </a:r>
              <a:r>
                <a:rPr lang="de-DE" sz="2400" dirty="0" smtClean="0"/>
                <a:t> Rep. </a:t>
              </a:r>
              <a:r>
                <a:rPr lang="de-DE" sz="2400" dirty="0" err="1" smtClean="0"/>
                <a:t>Subset</a:t>
              </a:r>
              <a:r>
                <a:rPr lang="de-DE" sz="2400" dirty="0" smtClean="0"/>
                <a:t> </a:t>
              </a:r>
              <a:r>
                <a:rPr lang="de-DE" sz="2400" dirty="0" err="1" smtClean="0"/>
                <a:t>Selection</a:t>
              </a:r>
              <a:r>
                <a:rPr lang="de-DE" sz="2400" dirty="0" smtClean="0"/>
                <a:t> </a:t>
              </a:r>
              <a:r>
                <a:rPr lang="de-DE" sz="2400" dirty="0" err="1" smtClean="0"/>
                <a:t>approaches</a:t>
              </a:r>
              <a:r>
                <a:rPr lang="de-DE" sz="2400" dirty="0"/>
                <a:t>?</a:t>
              </a:r>
              <a:endParaRPr lang="de-DE" sz="2400" dirty="0" smtClean="0"/>
            </a:p>
            <a:p>
              <a:pPr algn="ctr"/>
              <a:r>
                <a:rPr lang="de-DE" sz="2400" b="1" dirty="0" smtClean="0"/>
                <a:t>Experiment</a:t>
              </a:r>
              <a:r>
                <a:rPr lang="de-DE" sz="2400" dirty="0" smtClean="0"/>
                <a:t>: Mutation-</a:t>
              </a:r>
              <a:r>
                <a:rPr lang="de-DE" sz="2400" dirty="0" err="1" smtClean="0"/>
                <a:t>based</a:t>
              </a:r>
              <a:r>
                <a:rPr lang="de-DE" sz="2400" dirty="0" smtClean="0"/>
                <a:t> Test Suite </a:t>
              </a:r>
              <a:r>
                <a:rPr lang="de-DE" sz="2400" dirty="0" err="1" smtClean="0"/>
                <a:t>Reduction</a:t>
              </a:r>
              <a:r>
                <a:rPr lang="de-DE" sz="2400" dirty="0" smtClean="0"/>
                <a:t> </a:t>
              </a:r>
              <a:r>
                <a:rPr lang="de-DE" sz="2400" dirty="0" err="1" smtClean="0"/>
                <a:t>for</a:t>
              </a:r>
              <a:r>
                <a:rPr lang="de-DE" sz="2400" dirty="0" smtClean="0"/>
                <a:t> </a:t>
              </a:r>
              <a:r>
                <a:rPr lang="de-DE" sz="2400" dirty="0" err="1" smtClean="0"/>
                <a:t>Self-organizing</a:t>
              </a:r>
              <a:r>
                <a:rPr lang="de-DE" sz="2400" dirty="0" smtClean="0"/>
                <a:t> Systems</a:t>
              </a:r>
              <a:endParaRPr lang="de-DE" sz="2400" dirty="0"/>
            </a:p>
          </p:txBody>
        </p:sp>
      </p:grpSp>
      <p:sp>
        <p:nvSpPr>
          <p:cNvPr id="10" name="Foliennummernplatzhalter 9"/>
          <p:cNvSpPr>
            <a:spLocks noGrp="1"/>
          </p:cNvSpPr>
          <p:nvPr>
            <p:ph type="sldNum" sz="quarter" idx="12"/>
          </p:nvPr>
        </p:nvSpPr>
        <p:spPr/>
        <p:txBody>
          <a:bodyPr/>
          <a:lstStyle/>
          <a:p>
            <a:fld id="{A7A230D6-15B1-493D-97B8-047FCCA8A2D5}" type="slidenum">
              <a:rPr lang="de-DE" smtClean="0"/>
              <a:t>2</a:t>
            </a:fld>
            <a:endParaRPr lang="de-DE"/>
          </a:p>
        </p:txBody>
      </p:sp>
    </p:spTree>
    <p:extLst>
      <p:ext uri="{BB962C8B-B14F-4D97-AF65-F5344CB8AC3E}">
        <p14:creationId xmlns:p14="http://schemas.microsoft.com/office/powerpoint/2010/main" val="3368667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feil nach links und rechts 15"/>
          <p:cNvSpPr/>
          <p:nvPr/>
        </p:nvSpPr>
        <p:spPr>
          <a:xfrm rot="1294853">
            <a:off x="1338012" y="4633940"/>
            <a:ext cx="2757328" cy="1694330"/>
          </a:xfrm>
          <a:prstGeom prst="leftRightArrow">
            <a:avLst/>
          </a:prstGeom>
          <a:gradFill flip="none" rotWithShape="1">
            <a:gsLst>
              <a:gs pos="0">
                <a:schemeClr val="accent1">
                  <a:alpha val="58000"/>
                </a:schemeClr>
              </a:gs>
              <a:gs pos="100000">
                <a:schemeClr val="accent2">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Abgerundetes Rechteck 164"/>
          <p:cNvSpPr/>
          <p:nvPr/>
        </p:nvSpPr>
        <p:spPr>
          <a:xfrm>
            <a:off x="4734450" y="5379867"/>
            <a:ext cx="3197538" cy="791423"/>
          </a:xfrm>
          <a:prstGeom prst="roundRect">
            <a:avLst/>
          </a:prstGeom>
          <a:solidFill>
            <a:schemeClr val="accent2">
              <a:alpha val="47000"/>
            </a:schemeClr>
          </a:solidFill>
          <a:ln>
            <a:solidFill>
              <a:schemeClr val="lt1">
                <a:alpha val="9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164" name="Abgerundetes Rechteck 163"/>
          <p:cNvSpPr/>
          <p:nvPr/>
        </p:nvSpPr>
        <p:spPr>
          <a:xfrm>
            <a:off x="8640781" y="5377690"/>
            <a:ext cx="3197538" cy="791423"/>
          </a:xfrm>
          <a:prstGeom prst="roundRect">
            <a:avLst/>
          </a:prstGeom>
          <a:solidFill>
            <a:schemeClr val="accent2">
              <a:alpha val="47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162" name="Abgerundetes Rechteck 161"/>
          <p:cNvSpPr/>
          <p:nvPr/>
        </p:nvSpPr>
        <p:spPr>
          <a:xfrm>
            <a:off x="468336" y="3538365"/>
            <a:ext cx="2223460" cy="864857"/>
          </a:xfrm>
          <a:prstGeom prst="roundRect">
            <a:avLst/>
          </a:prstGeom>
          <a:solidFill>
            <a:schemeClr val="accent1">
              <a:alpha val="47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7" name="Abgerundetes Rechteck 6"/>
          <p:cNvSpPr/>
          <p:nvPr/>
        </p:nvSpPr>
        <p:spPr>
          <a:xfrm>
            <a:off x="468336" y="2132704"/>
            <a:ext cx="2223460" cy="772058"/>
          </a:xfrm>
          <a:prstGeom prst="roundRect">
            <a:avLst/>
          </a:prstGeom>
          <a:solidFill>
            <a:schemeClr val="accent1">
              <a:alpha val="47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Mutation </a:t>
            </a:r>
            <a:r>
              <a:rPr lang="de-DE" dirty="0" err="1" smtClean="0"/>
              <a:t>Coverage</a:t>
            </a:r>
            <a:endParaRPr lang="de-DE" dirty="0"/>
          </a:p>
        </p:txBody>
      </p:sp>
      <p:sp>
        <p:nvSpPr>
          <p:cNvPr id="4" name="Inhaltsplatzhalter 2"/>
          <p:cNvSpPr>
            <a:spLocks noGrp="1"/>
          </p:cNvSpPr>
          <p:nvPr>
            <p:ph idx="1"/>
          </p:nvPr>
        </p:nvSpPr>
        <p:spPr>
          <a:xfrm>
            <a:off x="838200" y="1825625"/>
            <a:ext cx="10515600" cy="4351338"/>
          </a:xfrm>
        </p:spPr>
        <p:txBody>
          <a:bodyPr>
            <a:normAutofit/>
          </a:bodyPr>
          <a:lstStyle/>
          <a:p>
            <a:pPr marL="0" indent="0">
              <a:buNone/>
            </a:pPr>
            <a:endParaRPr lang="de-DE" b="0" i="1" dirty="0" smtClean="0">
              <a:latin typeface="Cambria Math" panose="02040503050406030204" pitchFamily="18" charset="0"/>
            </a:endParaRPr>
          </a:p>
          <a:p>
            <a:pPr marL="0" indent="0">
              <a:buNone/>
            </a:pPr>
            <a:endParaRPr lang="de-DE" i="1" dirty="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i="1" dirty="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i="1" dirty="0" smtClean="0">
              <a:latin typeface="Cambria Math" panose="02040503050406030204" pitchFamily="18" charset="0"/>
            </a:endParaRPr>
          </a:p>
          <a:p>
            <a:pPr marL="0" indent="0">
              <a:buNone/>
            </a:pPr>
            <a:endParaRPr lang="de-DE" b="0" dirty="0" smtClean="0"/>
          </a:p>
          <a:p>
            <a:pPr marL="0" indent="0">
              <a:buNone/>
            </a:pPr>
            <a:endParaRPr lang="de-DE" b="0" dirty="0" smtClean="0"/>
          </a:p>
          <a:p>
            <a:pPr marL="0" indent="0">
              <a:buNone/>
            </a:pPr>
            <a:endParaRPr lang="de-DE" dirty="0" smtClean="0"/>
          </a:p>
          <a:p>
            <a:pPr marL="0" indent="0">
              <a:buNone/>
            </a:pPr>
            <a:endParaRPr lang="de-DE" dirty="0"/>
          </a:p>
        </p:txBody>
      </p:sp>
      <p:grpSp>
        <p:nvGrpSpPr>
          <p:cNvPr id="118" name="Gruppieren 117"/>
          <p:cNvGrpSpPr/>
          <p:nvPr/>
        </p:nvGrpSpPr>
        <p:grpSpPr>
          <a:xfrm>
            <a:off x="2787800" y="1690688"/>
            <a:ext cx="6864859" cy="3335744"/>
            <a:chOff x="1854118" y="1690688"/>
            <a:chExt cx="6864859" cy="3335744"/>
          </a:xfrm>
        </p:grpSpPr>
        <p:grpSp>
          <p:nvGrpSpPr>
            <p:cNvPr id="119" name="Gruppieren 118"/>
            <p:cNvGrpSpPr/>
            <p:nvPr/>
          </p:nvGrpSpPr>
          <p:grpSpPr>
            <a:xfrm>
              <a:off x="1854118" y="1690688"/>
              <a:ext cx="6864859" cy="3335744"/>
              <a:chOff x="3921222" y="2842040"/>
              <a:chExt cx="4758131" cy="2312053"/>
            </a:xfrm>
          </p:grpSpPr>
          <p:sp>
            <p:nvSpPr>
              <p:cNvPr id="127" name="Wolke 126"/>
              <p:cNvSpPr/>
              <p:nvPr/>
            </p:nvSpPr>
            <p:spPr>
              <a:xfrm>
                <a:off x="3921222" y="3423751"/>
                <a:ext cx="4758131" cy="1730342"/>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tx1"/>
                    </a:solidFill>
                  </a:ln>
                </a:endParaRPr>
              </a:p>
            </p:txBody>
          </p:sp>
          <p:sp>
            <p:nvSpPr>
              <p:cNvPr id="128" name="Ellipse 127"/>
              <p:cNvSpPr/>
              <p:nvPr/>
            </p:nvSpPr>
            <p:spPr>
              <a:xfrm>
                <a:off x="4534830" y="3725811"/>
                <a:ext cx="2726195" cy="954194"/>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129" name="Gruppierung 11"/>
              <p:cNvGrpSpPr/>
              <p:nvPr/>
            </p:nvGrpSpPr>
            <p:grpSpPr>
              <a:xfrm>
                <a:off x="4942981" y="3583226"/>
                <a:ext cx="508606" cy="770333"/>
                <a:chOff x="1540316" y="4587377"/>
                <a:chExt cx="357189" cy="642943"/>
              </a:xfrm>
              <a:solidFill>
                <a:schemeClr val="accent3">
                  <a:lumMod val="60000"/>
                  <a:lumOff val="40000"/>
                </a:schemeClr>
              </a:solidFill>
            </p:grpSpPr>
            <p:sp>
              <p:nvSpPr>
                <p:cNvPr id="143" name="Ellipse 142"/>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44" name="Freihandform 67"/>
                <p:cNvSpPr/>
                <p:nvPr/>
              </p:nvSpPr>
              <p:spPr>
                <a:xfrm rot="1410277">
                  <a:off x="1540316"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grpSp>
            <p:nvGrpSpPr>
              <p:cNvPr id="130" name="Gruppierung 11"/>
              <p:cNvGrpSpPr/>
              <p:nvPr/>
            </p:nvGrpSpPr>
            <p:grpSpPr>
              <a:xfrm>
                <a:off x="6362688" y="3370839"/>
                <a:ext cx="508606" cy="770333"/>
                <a:chOff x="1540317" y="4587377"/>
                <a:chExt cx="357189" cy="642943"/>
              </a:xfrm>
              <a:solidFill>
                <a:schemeClr val="accent3">
                  <a:lumMod val="60000"/>
                  <a:lumOff val="40000"/>
                </a:schemeClr>
              </a:solidFill>
            </p:grpSpPr>
            <p:sp>
              <p:nvSpPr>
                <p:cNvPr id="141" name="Ellipse 140"/>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42"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sp>
            <p:nvSpPr>
              <p:cNvPr id="131" name="Abgerundetes Rechteck 130"/>
              <p:cNvSpPr/>
              <p:nvPr/>
            </p:nvSpPr>
            <p:spPr>
              <a:xfrm>
                <a:off x="4671744" y="2842040"/>
                <a:ext cx="2495211" cy="335225"/>
              </a:xfrm>
              <a:prstGeom prst="roundRect">
                <a:avLst/>
              </a:prstGeom>
              <a:solidFill>
                <a:schemeClr val="accent2"/>
              </a:solidFill>
              <a:ln/>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de-DE" sz="2400" dirty="0" err="1" smtClean="0"/>
                  <a:t>Reconfiguration</a:t>
                </a:r>
                <a:r>
                  <a:rPr lang="de-DE" sz="2000" dirty="0" smtClean="0"/>
                  <a:t> </a:t>
                </a:r>
                <a:r>
                  <a:rPr lang="de-DE" sz="2400" dirty="0" smtClean="0"/>
                  <a:t>Mechanism</a:t>
                </a:r>
                <a:endParaRPr lang="de-DE" sz="2400" dirty="0"/>
              </a:p>
            </p:txBody>
          </p:sp>
          <p:cxnSp>
            <p:nvCxnSpPr>
              <p:cNvPr id="132" name="Gerade Verbindung mit Pfeil 131"/>
              <p:cNvCxnSpPr/>
              <p:nvPr/>
            </p:nvCxnSpPr>
            <p:spPr>
              <a:xfrm flipV="1">
                <a:off x="5498207" y="3885695"/>
                <a:ext cx="776744" cy="13973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Gerade Verbindung mit Pfeil 132"/>
              <p:cNvCxnSpPr/>
              <p:nvPr/>
            </p:nvCxnSpPr>
            <p:spPr>
              <a:xfrm>
                <a:off x="5428226" y="4219958"/>
                <a:ext cx="331143" cy="9874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4" name="Gerade Verbindung mit Pfeil 133"/>
              <p:cNvCxnSpPr/>
              <p:nvPr/>
            </p:nvCxnSpPr>
            <p:spPr>
              <a:xfrm flipV="1">
                <a:off x="6274953" y="4141176"/>
                <a:ext cx="243875" cy="25314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5" name="Gruppierung 11"/>
              <p:cNvGrpSpPr/>
              <p:nvPr/>
            </p:nvGrpSpPr>
            <p:grpSpPr>
              <a:xfrm>
                <a:off x="5774772" y="3916423"/>
                <a:ext cx="508606" cy="770333"/>
                <a:chOff x="1540317" y="4587377"/>
                <a:chExt cx="357189" cy="642943"/>
              </a:xfrm>
              <a:solidFill>
                <a:schemeClr val="accent3">
                  <a:lumMod val="60000"/>
                  <a:lumOff val="40000"/>
                </a:schemeClr>
              </a:solidFill>
            </p:grpSpPr>
            <p:sp>
              <p:nvSpPr>
                <p:cNvPr id="139" name="Ellipse 138"/>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40"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cxnSp>
            <p:nvCxnSpPr>
              <p:cNvPr id="136" name="Gerade Verbindung mit Pfeil 135"/>
              <p:cNvCxnSpPr>
                <a:stCxn id="143" idx="0"/>
              </p:cNvCxnSpPr>
              <p:nvPr/>
            </p:nvCxnSpPr>
            <p:spPr>
              <a:xfrm flipV="1">
                <a:off x="5172329" y="3177264"/>
                <a:ext cx="255900" cy="405966"/>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37" name="Gerade Verbindung mit Pfeil 136"/>
              <p:cNvCxnSpPr>
                <a:stCxn id="139" idx="0"/>
              </p:cNvCxnSpPr>
              <p:nvPr/>
            </p:nvCxnSpPr>
            <p:spPr>
              <a:xfrm flipV="1">
                <a:off x="6004120" y="3199696"/>
                <a:ext cx="3229" cy="716732"/>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38" name="Gerade Verbindung mit Pfeil 137"/>
              <p:cNvCxnSpPr>
                <a:stCxn id="141" idx="0"/>
              </p:cNvCxnSpPr>
              <p:nvPr/>
            </p:nvCxnSpPr>
            <p:spPr>
              <a:xfrm flipH="1" flipV="1">
                <a:off x="6439578" y="3177264"/>
                <a:ext cx="152457" cy="193579"/>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grpSp>
        <mc:AlternateContent xmlns:mc="http://schemas.openxmlformats.org/markup-compatibility/2006" xmlns:a14="http://schemas.microsoft.com/office/drawing/2010/main">
          <mc:Choice Requires="a14">
            <p:sp>
              <p:nvSpPr>
                <p:cNvPr id="120" name="Textfeld 119"/>
                <p:cNvSpPr txBox="1"/>
                <p:nvPr/>
              </p:nvSpPr>
              <p:spPr>
                <a:xfrm>
                  <a:off x="6722423" y="2955894"/>
                  <a:ext cx="4634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𝑆</m:t>
                            </m:r>
                          </m:sub>
                        </m:sSub>
                      </m:oMath>
                    </m:oMathPara>
                  </a14:m>
                  <a:endParaRPr lang="de-DE" sz="2800" dirty="0"/>
                </a:p>
              </p:txBody>
            </p:sp>
          </mc:Choice>
          <mc:Fallback xmlns="">
            <p:sp>
              <p:nvSpPr>
                <p:cNvPr id="53" name="Textfeld 52"/>
                <p:cNvSpPr txBox="1">
                  <a:spLocks noRot="1" noChangeAspect="1" noMove="1" noResize="1" noEditPoints="1" noAdjustHandles="1" noChangeArrowheads="1" noChangeShapeType="1" noTextEdit="1"/>
                </p:cNvSpPr>
                <p:nvPr/>
              </p:nvSpPr>
              <p:spPr>
                <a:xfrm>
                  <a:off x="6722423" y="2955894"/>
                  <a:ext cx="463460" cy="43088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1" name="Textfeld 120"/>
                <p:cNvSpPr txBox="1"/>
                <p:nvPr/>
              </p:nvSpPr>
              <p:spPr>
                <a:xfrm>
                  <a:off x="6782650" y="3907190"/>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54" name="Textfeld 53"/>
                <p:cNvSpPr txBox="1">
                  <a:spLocks noRot="1" noChangeAspect="1" noMove="1" noResize="1" noEditPoints="1" noAdjustHandles="1" noChangeArrowheads="1" noChangeShapeType="1" noTextEdit="1"/>
                </p:cNvSpPr>
                <p:nvPr/>
              </p:nvSpPr>
              <p:spPr>
                <a:xfrm>
                  <a:off x="6782650" y="3907190"/>
                  <a:ext cx="289909" cy="430887"/>
                </a:xfrm>
                <a:prstGeom prst="rect">
                  <a:avLst/>
                </a:prstGeom>
                <a:blipFill>
                  <a:blip r:embed="rId4"/>
                  <a:stretch>
                    <a:fillRect/>
                  </a:stretch>
                </a:blipFill>
              </p:spPr>
              <p:txBody>
                <a:bodyPr/>
                <a:lstStyle/>
                <a:p>
                  <a:r>
                    <a:rPr lang="de-DE">
                      <a:noFill/>
                    </a:rPr>
                    <a:t> </a:t>
                  </a:r>
                </a:p>
              </p:txBody>
            </p:sp>
          </mc:Fallback>
        </mc:AlternateContent>
        <p:sp>
          <p:nvSpPr>
            <p:cNvPr id="122" name="Nach unten gekrümmter Pfeil 121"/>
            <p:cNvSpPr/>
            <p:nvPr/>
          </p:nvSpPr>
          <p:spPr>
            <a:xfrm>
              <a:off x="6219597"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123" name="Nach unten gekrümmter Pfeil 122"/>
            <p:cNvSpPr/>
            <p:nvPr/>
          </p:nvSpPr>
          <p:spPr>
            <a:xfrm flipH="1" flipV="1">
              <a:off x="6168503"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124" name="Ellipse 123"/>
            <p:cNvSpPr/>
            <p:nvPr/>
          </p:nvSpPr>
          <p:spPr>
            <a:xfrm>
              <a:off x="4609017" y="2604570"/>
              <a:ext cx="199561" cy="19956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3</a:t>
              </a:r>
              <a:endParaRPr lang="de-DE" sz="1400" dirty="0"/>
            </a:p>
          </p:txBody>
        </p:sp>
        <p:sp>
          <p:nvSpPr>
            <p:cNvPr id="125" name="Ellipse 124"/>
            <p:cNvSpPr/>
            <p:nvPr/>
          </p:nvSpPr>
          <p:spPr>
            <a:xfrm>
              <a:off x="5457282" y="3766793"/>
              <a:ext cx="199561" cy="19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2</a:t>
              </a:r>
              <a:endParaRPr lang="de-DE" sz="1400" dirty="0"/>
            </a:p>
          </p:txBody>
        </p:sp>
        <p:sp>
          <p:nvSpPr>
            <p:cNvPr id="126" name="Ellipse 125"/>
            <p:cNvSpPr/>
            <p:nvPr/>
          </p:nvSpPr>
          <p:spPr>
            <a:xfrm>
              <a:off x="6827823" y="2665745"/>
              <a:ext cx="199561" cy="19956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smtClean="0"/>
                <a:t>2</a:t>
              </a:r>
              <a:endParaRPr lang="de-DE" sz="1400" dirty="0"/>
            </a:p>
          </p:txBody>
        </p:sp>
      </p:grpSp>
      <p:sp>
        <p:nvSpPr>
          <p:cNvPr id="145" name="Nach unten gekrümmter Pfeil 144"/>
          <p:cNvSpPr/>
          <p:nvPr/>
        </p:nvSpPr>
        <p:spPr>
          <a:xfrm>
            <a:off x="8973615"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146" name="Nach unten gekrümmter Pfeil 145"/>
          <p:cNvSpPr/>
          <p:nvPr/>
        </p:nvSpPr>
        <p:spPr>
          <a:xfrm flipH="1" flipV="1">
            <a:off x="8922521"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148" name="Textfeld 147"/>
              <p:cNvSpPr txBox="1"/>
              <p:nvPr/>
            </p:nvSpPr>
            <p:spPr>
              <a:xfrm>
                <a:off x="9614246" y="3873476"/>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148" name="Textfeld 147"/>
              <p:cNvSpPr txBox="1">
                <a:spLocks noRot="1" noChangeAspect="1" noMove="1" noResize="1" noEditPoints="1" noAdjustHandles="1" noChangeArrowheads="1" noChangeShapeType="1" noTextEdit="1"/>
              </p:cNvSpPr>
              <p:nvPr/>
            </p:nvSpPr>
            <p:spPr>
              <a:xfrm>
                <a:off x="9614246" y="3873476"/>
                <a:ext cx="289909" cy="430887"/>
              </a:xfrm>
              <a:prstGeom prst="rect">
                <a:avLst/>
              </a:prstGeom>
              <a:blipFill>
                <a:blip r:embed="rId6"/>
                <a:stretch>
                  <a:fillRect/>
                </a:stretch>
              </a:blipFill>
            </p:spPr>
            <p:txBody>
              <a:bodyPr/>
              <a:lstStyle/>
              <a:p>
                <a:r>
                  <a:rPr lang="de-DE">
                    <a:noFill/>
                  </a:rPr>
                  <a:t> </a:t>
                </a:r>
              </a:p>
            </p:txBody>
          </p:sp>
        </mc:Fallback>
      </mc:AlternateContent>
      <p:sp>
        <p:nvSpPr>
          <p:cNvPr id="149" name="Textfeld 148"/>
          <p:cNvSpPr txBox="1"/>
          <p:nvPr/>
        </p:nvSpPr>
        <p:spPr>
          <a:xfrm>
            <a:off x="10483534" y="3195158"/>
            <a:ext cx="1975391" cy="461665"/>
          </a:xfrm>
          <a:prstGeom prst="rect">
            <a:avLst/>
          </a:prstGeom>
          <a:noFill/>
        </p:spPr>
        <p:txBody>
          <a:bodyPr wrap="square" rtlCol="0">
            <a:spAutoFit/>
          </a:bodyPr>
          <a:lstStyle/>
          <a:p>
            <a:r>
              <a:rPr lang="de-DE" sz="2400" dirty="0" smtClean="0"/>
              <a:t>Test </a:t>
            </a:r>
            <a:r>
              <a:rPr lang="de-DE" sz="2400" dirty="0" err="1" smtClean="0"/>
              <a:t>Process</a:t>
            </a:r>
            <a:endParaRPr lang="de-DE" sz="2400" dirty="0"/>
          </a:p>
        </p:txBody>
      </p:sp>
      <p:sp>
        <p:nvSpPr>
          <p:cNvPr id="150" name="Zylinder 149"/>
          <p:cNvSpPr/>
          <p:nvPr/>
        </p:nvSpPr>
        <p:spPr>
          <a:xfrm>
            <a:off x="10479324" y="3818149"/>
            <a:ext cx="1366102" cy="878990"/>
          </a:xfrm>
          <a:prstGeom prst="can">
            <a:avLst/>
          </a:prstGeom>
          <a:solidFill>
            <a:schemeClr val="accent1">
              <a:lumMod val="20000"/>
              <a:lumOff val="80000"/>
            </a:schemeClr>
          </a:solidFill>
          <a:ln w="19050" cap="flat" cmpd="sng" algn="ctr">
            <a:solidFill>
              <a:schemeClr val="dk1"/>
            </a:solidFill>
            <a:prstDash val="solid"/>
            <a:round/>
            <a:headEnd type="none" w="med" len="med"/>
            <a:tailEnd type="none" w="med" len="med"/>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de-DE" sz="2400" dirty="0" smtClean="0"/>
              <a:t>Test Suite</a:t>
            </a:r>
            <a:endParaRPr lang="de-DE" sz="2400" dirty="0"/>
          </a:p>
        </p:txBody>
      </p:sp>
      <mc:AlternateContent xmlns:mc="http://schemas.openxmlformats.org/markup-compatibility/2006" xmlns:a14="http://schemas.microsoft.com/office/drawing/2010/main">
        <mc:Choice Requires="a14">
          <p:sp>
            <p:nvSpPr>
              <p:cNvPr id="6" name="Rechteck 5"/>
              <p:cNvSpPr/>
              <p:nvPr/>
            </p:nvSpPr>
            <p:spPr>
              <a:xfrm>
                <a:off x="435535" y="2142203"/>
                <a:ext cx="2272482" cy="7107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max</m:t>
                          </m:r>
                        </m:fName>
                        <m:e>
                          <m:f>
                            <m:fPr>
                              <m:ctrlPr>
                                <a:rPr lang="de-DE" i="1">
                                  <a:latin typeface="Cambria Math" panose="02040503050406030204" pitchFamily="18" charset="0"/>
                                </a:rPr>
                              </m:ctrlPr>
                            </m:fPr>
                            <m:num>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m:t>
                                      </m:r>
                                    </m:e>
                                    <m:sub>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𝑇</m:t>
                                          </m:r>
                                        </m:e>
                                        <m:sup>
                                          <m:r>
                                            <a:rPr lang="de-DE" i="1">
                                              <a:latin typeface="Cambria Math" panose="02040503050406030204" pitchFamily="18" charset="0"/>
                                            </a:rPr>
                                            <m:t>′</m:t>
                                          </m:r>
                                        </m:sup>
                                      </m:sSup>
                                    </m:sub>
                                  </m:sSub>
                                  <m:r>
                                    <a:rPr lang="de-DE" i="1">
                                      <a:latin typeface="Cambria Math" panose="02040503050406030204" pitchFamily="18" charset="0"/>
                                    </a:rPr>
                                    <m:t>𝐶𝐶</m:t>
                                  </m:r>
                                  <m:d>
                                    <m:dPr>
                                      <m:ctrlPr>
                                        <a:rPr lang="de-DE" i="1">
                                          <a:latin typeface="Cambria Math" panose="02040503050406030204" pitchFamily="18" charset="0"/>
                                        </a:rPr>
                                      </m:ctrlPr>
                                    </m:dPr>
                                    <m:e>
                                      <m:r>
                                        <a:rPr lang="de-DE" i="1">
                                          <a:latin typeface="Cambria Math" panose="02040503050406030204" pitchFamily="18" charset="0"/>
                                        </a:rPr>
                                        <m:t>𝑡</m:t>
                                      </m:r>
                                      <m:r>
                                        <a:rPr lang="de-DE" i="1">
                                          <a:latin typeface="Cambria Math" panose="02040503050406030204" pitchFamily="18" charset="0"/>
                                        </a:rPr>
                                        <m:t>′</m:t>
                                      </m:r>
                                    </m:e>
                                  </m:d>
                                </m:e>
                              </m:d>
                              <m:r>
                                <m:rPr>
                                  <m:lit/>
                                </m:rPr>
                                <a:rPr lang="de-DE" i="1">
                                  <a:latin typeface="Cambria Math" panose="02040503050406030204" pitchFamily="18" charset="0"/>
                                </a:rPr>
                                <m:t> </m:t>
                              </m:r>
                            </m:num>
                            <m:den>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m:t>
                                  </m:r>
                                </m:e>
                                <m:sub>
                                  <m:r>
                                    <a:rPr lang="de-DE" i="1">
                                      <a:latin typeface="Cambria Math" panose="02040503050406030204" pitchFamily="18" charset="0"/>
                                    </a:rPr>
                                    <m:t>𝑡</m:t>
                                  </m:r>
                                  <m:r>
                                    <a:rPr lang="de-DE" i="1">
                                      <a:latin typeface="Cambria Math" panose="02040503050406030204" pitchFamily="18" charset="0"/>
                                    </a:rPr>
                                    <m:t>∈</m:t>
                                  </m:r>
                                  <m:r>
                                    <a:rPr lang="de-DE" i="1">
                                      <a:latin typeface="Cambria Math" panose="02040503050406030204" pitchFamily="18" charset="0"/>
                                    </a:rPr>
                                    <m:t>𝑇</m:t>
                                  </m:r>
                                </m:sub>
                              </m:sSub>
                              <m:r>
                                <a:rPr lang="de-DE" i="1">
                                  <a:latin typeface="Cambria Math" panose="02040503050406030204" pitchFamily="18" charset="0"/>
                                </a:rPr>
                                <m:t>𝐶𝐶</m:t>
                              </m:r>
                              <m:d>
                                <m:dPr>
                                  <m:ctrlPr>
                                    <a:rPr lang="de-DE" i="1">
                                      <a:latin typeface="Cambria Math" panose="02040503050406030204" pitchFamily="18" charset="0"/>
                                    </a:rPr>
                                  </m:ctrlPr>
                                </m:dPr>
                                <m:e>
                                  <m:r>
                                    <a:rPr lang="de-DE" i="1">
                                      <a:latin typeface="Cambria Math" panose="02040503050406030204" pitchFamily="18" charset="0"/>
                                    </a:rPr>
                                    <m:t>𝑡</m:t>
                                  </m:r>
                                </m:e>
                              </m:d>
                              <m:r>
                                <a:rPr lang="de-DE" i="1">
                                  <a:latin typeface="Cambria Math" panose="02040503050406030204" pitchFamily="18" charset="0"/>
                                </a:rPr>
                                <m:t>|</m:t>
                              </m:r>
                            </m:den>
                          </m:f>
                        </m:e>
                      </m:func>
                    </m:oMath>
                  </m:oMathPara>
                </a14:m>
                <a:endParaRPr lang="de-DE" dirty="0"/>
              </a:p>
            </p:txBody>
          </p:sp>
        </mc:Choice>
        <mc:Fallback xmlns="">
          <p:sp>
            <p:nvSpPr>
              <p:cNvPr id="6" name="Rechteck 5"/>
              <p:cNvSpPr>
                <a:spLocks noRot="1" noChangeAspect="1" noMove="1" noResize="1" noEditPoints="1" noAdjustHandles="1" noChangeArrowheads="1" noChangeShapeType="1" noTextEdit="1"/>
              </p:cNvSpPr>
              <p:nvPr/>
            </p:nvSpPr>
            <p:spPr>
              <a:xfrm>
                <a:off x="435535" y="2142203"/>
                <a:ext cx="2272482" cy="710707"/>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4" name="Rechteck 153"/>
              <p:cNvSpPr/>
              <p:nvPr/>
            </p:nvSpPr>
            <p:spPr>
              <a:xfrm>
                <a:off x="463277" y="3518758"/>
                <a:ext cx="1449275" cy="8456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max</m:t>
                          </m:r>
                        </m:fName>
                        <m:e>
                          <m:f>
                            <m:fPr>
                              <m:ctrlPr>
                                <a:rPr lang="de-DE" i="1">
                                  <a:latin typeface="Cambria Math" panose="02040503050406030204" pitchFamily="18" charset="0"/>
                                </a:rPr>
                              </m:ctrlPr>
                            </m:fPr>
                            <m:num>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m:t>
                                      </m:r>
                                    </m:e>
                                    <m:sub>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𝑇</m:t>
                                          </m:r>
                                        </m:e>
                                        <m:sub>
                                          <m:r>
                                            <a:rPr lang="de-DE" i="1">
                                              <a:latin typeface="Cambria Math" panose="02040503050406030204" pitchFamily="18" charset="0"/>
                                            </a:rPr>
                                            <m:t>𝑜𝑏𝑠</m:t>
                                          </m:r>
                                        </m:sub>
                                        <m:sup>
                                          <m:r>
                                            <a:rPr lang="de-DE" i="1">
                                              <a:latin typeface="Cambria Math" panose="02040503050406030204" pitchFamily="18" charset="0"/>
                                            </a:rPr>
                                            <m:t>′</m:t>
                                          </m:r>
                                        </m:sup>
                                      </m:sSubSup>
                                    </m:sub>
                                  </m:sSub>
                                  <m:r>
                                    <a:rPr lang="de-DE" i="1">
                                      <a:latin typeface="Cambria Math" panose="02040503050406030204" pitchFamily="18" charset="0"/>
                                    </a:rPr>
                                    <m:t>𝐾</m:t>
                                  </m:r>
                                  <m:d>
                                    <m:dPr>
                                      <m:ctrlPr>
                                        <a:rPr lang="de-DE" i="1">
                                          <a:latin typeface="Cambria Math" panose="02040503050406030204" pitchFamily="18" charset="0"/>
                                        </a:rPr>
                                      </m:ctrlPr>
                                    </m:dPr>
                                    <m:e>
                                      <m:r>
                                        <a:rPr lang="de-DE" i="1">
                                          <a:latin typeface="Cambria Math" panose="02040503050406030204" pitchFamily="18" charset="0"/>
                                        </a:rPr>
                                        <m:t>𝑡</m:t>
                                      </m:r>
                                      <m:r>
                                        <a:rPr lang="de-DE" i="1">
                                          <a:latin typeface="Cambria Math" panose="02040503050406030204" pitchFamily="18" charset="0"/>
                                        </a:rPr>
                                        <m:t>′</m:t>
                                      </m:r>
                                    </m:e>
                                  </m:d>
                                </m:e>
                              </m:d>
                              <m:r>
                                <m:rPr>
                                  <m:lit/>
                                </m:rPr>
                                <a:rPr lang="de-DE" i="1">
                                  <a:latin typeface="Cambria Math" panose="02040503050406030204" pitchFamily="18" charset="0"/>
                                </a:rPr>
                                <m:t> </m:t>
                              </m:r>
                            </m:num>
                            <m:den>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m:t>
                                  </m:r>
                                </m:e>
                                <m:sub>
                                  <m:r>
                                    <a:rPr lang="de-DE" i="1">
                                      <a:latin typeface="Cambria Math" panose="02040503050406030204" pitchFamily="18" charset="0"/>
                                    </a:rPr>
                                    <m:t>𝑡</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i="1">
                                          <a:latin typeface="Cambria Math" panose="02040503050406030204" pitchFamily="18" charset="0"/>
                                        </a:rPr>
                                        <m:t>𝑜𝑏𝑠</m:t>
                                      </m:r>
                                    </m:sub>
                                  </m:sSub>
                                </m:sub>
                              </m:sSub>
                              <m:r>
                                <a:rPr lang="de-DE" i="1">
                                  <a:latin typeface="Cambria Math" panose="02040503050406030204" pitchFamily="18" charset="0"/>
                                </a:rPr>
                                <m:t>𝐾</m:t>
                              </m:r>
                              <m:d>
                                <m:dPr>
                                  <m:ctrlPr>
                                    <a:rPr lang="de-DE" i="1">
                                      <a:latin typeface="Cambria Math" panose="02040503050406030204" pitchFamily="18" charset="0"/>
                                    </a:rPr>
                                  </m:ctrlPr>
                                </m:dPr>
                                <m:e>
                                  <m:r>
                                    <a:rPr lang="de-DE" i="1">
                                      <a:latin typeface="Cambria Math" panose="02040503050406030204" pitchFamily="18" charset="0"/>
                                    </a:rPr>
                                    <m:t>𝑡</m:t>
                                  </m:r>
                                </m:e>
                              </m:d>
                              <m:r>
                                <a:rPr lang="de-DE" i="1">
                                  <a:latin typeface="Cambria Math" panose="02040503050406030204" pitchFamily="18" charset="0"/>
                                </a:rPr>
                                <m:t>|</m:t>
                              </m:r>
                            </m:den>
                          </m:f>
                        </m:e>
                      </m:func>
                    </m:oMath>
                  </m:oMathPara>
                </a14:m>
                <a:endParaRPr lang="de-DE" dirty="0"/>
              </a:p>
            </p:txBody>
          </p:sp>
        </mc:Choice>
        <mc:Fallback xmlns="">
          <p:sp>
            <p:nvSpPr>
              <p:cNvPr id="154" name="Rechteck 153"/>
              <p:cNvSpPr>
                <a:spLocks noRot="1" noChangeAspect="1" noMove="1" noResize="1" noEditPoints="1" noAdjustHandles="1" noChangeArrowheads="1" noChangeShapeType="1" noTextEdit="1"/>
              </p:cNvSpPr>
              <p:nvPr/>
            </p:nvSpPr>
            <p:spPr>
              <a:xfrm>
                <a:off x="463277" y="3518758"/>
                <a:ext cx="1449275" cy="845681"/>
              </a:xfrm>
              <a:prstGeom prst="rect">
                <a:avLst/>
              </a:prstGeom>
              <a:blipFill>
                <a:blip r:embed="rId8"/>
                <a:stretch>
                  <a:fillRect r="-5042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5" name="Rechteck 154"/>
              <p:cNvSpPr/>
              <p:nvPr/>
            </p:nvSpPr>
            <p:spPr>
              <a:xfrm>
                <a:off x="8696471" y="5386135"/>
                <a:ext cx="2978059" cy="773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de-DE" i="1">
                              <a:latin typeface="Cambria Math" panose="02040503050406030204" pitchFamily="18" charset="0"/>
                            </a:rPr>
                          </m:ctrlPr>
                        </m:funcPr>
                        <m:fName>
                          <m:r>
                            <a:rPr lang="de-DE" i="1">
                              <a:latin typeface="Cambria Math" panose="02040503050406030204" pitchFamily="18" charset="0"/>
                            </a:rPr>
                            <m:t>!</m:t>
                          </m:r>
                          <m:r>
                            <m:rPr>
                              <m:sty m:val="p"/>
                            </m:rPr>
                            <a:rPr lang="de-DE">
                              <a:latin typeface="Cambria Math" panose="02040503050406030204" pitchFamily="18" charset="0"/>
                            </a:rPr>
                            <m:t>min</m:t>
                          </m:r>
                        </m:fName>
                        <m:e>
                          <m:nary>
                            <m:naryPr>
                              <m:chr m:val="∑"/>
                              <m:supHide m:val="on"/>
                              <m:ctrlPr>
                                <a:rPr lang="de-DE" i="1">
                                  <a:latin typeface="Cambria Math" panose="02040503050406030204" pitchFamily="18" charset="0"/>
                                </a:rPr>
                              </m:ctrlPr>
                            </m:naryPr>
                            <m:sub>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𝑇</m:t>
                                  </m:r>
                                </m:e>
                                <m:sup>
                                  <m:r>
                                    <a:rPr lang="de-DE" i="1">
                                      <a:latin typeface="Cambria Math" panose="02040503050406030204" pitchFamily="18" charset="0"/>
                                    </a:rPr>
                                    <m:t>′</m:t>
                                  </m:r>
                                </m:sup>
                              </m:sSup>
                            </m:sub>
                            <m:sup/>
                            <m:e>
                              <m:func>
                                <m:funcPr>
                                  <m:ctrlPr>
                                    <a:rPr lang="de-DE" i="1">
                                      <a:latin typeface="Cambria Math" panose="02040503050406030204" pitchFamily="18" charset="0"/>
                                    </a:rPr>
                                  </m:ctrlPr>
                                </m:funcPr>
                                <m:fName>
                                  <m:r>
                                    <m:rPr>
                                      <m:sty m:val="p"/>
                                    </m:rPr>
                                    <a:rPr lang="de-DE">
                                      <a:latin typeface="Cambria Math" panose="02040503050406030204" pitchFamily="18" charset="0"/>
                                    </a:rPr>
                                    <m:t>arg</m:t>
                                  </m:r>
                                </m:fName>
                                <m:e>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min</m:t>
                                          </m:r>
                                        </m:e>
                                        <m:lim>
                                          <m:r>
                                            <a:rPr lang="de-DE" i="1">
                                              <a:latin typeface="Cambria Math" panose="02040503050406030204" pitchFamily="18" charset="0"/>
                                            </a:rPr>
                                            <m:t>𝑡</m:t>
                                          </m:r>
                                          <m:r>
                                            <a:rPr lang="de-DE" i="1">
                                              <a:latin typeface="Cambria Math" panose="02040503050406030204" pitchFamily="18" charset="0"/>
                                            </a:rPr>
                                            <m:t>∈</m:t>
                                          </m:r>
                                          <m:r>
                                            <a:rPr lang="de-DE" i="1">
                                              <a:latin typeface="Cambria Math" panose="02040503050406030204" pitchFamily="18" charset="0"/>
                                            </a:rPr>
                                            <m:t>𝑇</m:t>
                                          </m:r>
                                        </m:lim>
                                      </m:limLow>
                                    </m:fName>
                                    <m:e>
                                      <m:r>
                                        <a:rPr lang="de-DE" i="1">
                                          <a:latin typeface="Cambria Math" panose="02040503050406030204" pitchFamily="18" charset="0"/>
                                        </a:rPr>
                                        <m:t>𝑑𝑖𝑠𝑡</m:t>
                                      </m:r>
                                      <m:r>
                                        <a:rPr lang="de-DE" i="1">
                                          <a:latin typeface="Cambria Math" panose="02040503050406030204" pitchFamily="18" charset="0"/>
                                        </a:rPr>
                                        <m:t>(</m:t>
                                      </m:r>
                                      <m:r>
                                        <a:rPr lang="de-DE" i="1">
                                          <a:latin typeface="Cambria Math" panose="02040503050406030204" pitchFamily="18" charset="0"/>
                                        </a:rPr>
                                        <m:t>𝑡</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e>
                                  </m:func>
                                </m:e>
                              </m:func>
                            </m:e>
                          </m:nary>
                        </m:e>
                      </m:func>
                    </m:oMath>
                  </m:oMathPara>
                </a14:m>
                <a:endParaRPr lang="de-DE" dirty="0"/>
              </a:p>
            </p:txBody>
          </p:sp>
        </mc:Choice>
        <mc:Fallback xmlns="">
          <p:sp>
            <p:nvSpPr>
              <p:cNvPr id="155" name="Rechteck 154"/>
              <p:cNvSpPr>
                <a:spLocks noRot="1" noChangeAspect="1" noMove="1" noResize="1" noEditPoints="1" noAdjustHandles="1" noChangeArrowheads="1" noChangeShapeType="1" noTextEdit="1"/>
              </p:cNvSpPr>
              <p:nvPr/>
            </p:nvSpPr>
            <p:spPr>
              <a:xfrm>
                <a:off x="8696471" y="5386135"/>
                <a:ext cx="2978059" cy="773738"/>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6" name="Rechteck 155"/>
              <p:cNvSpPr/>
              <p:nvPr/>
            </p:nvSpPr>
            <p:spPr>
              <a:xfrm>
                <a:off x="4654067" y="5351901"/>
                <a:ext cx="3387787" cy="8453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min</m:t>
                          </m:r>
                        </m:fName>
                        <m:e>
                          <m:nary>
                            <m:naryPr>
                              <m:chr m:val="∑"/>
                              <m:supHide m:val="on"/>
                              <m:ctrlPr>
                                <a:rPr lang="de-DE" i="1">
                                  <a:latin typeface="Cambria Math" panose="02040503050406030204" pitchFamily="18" charset="0"/>
                                </a:rPr>
                              </m:ctrlPr>
                            </m:naryPr>
                            <m:sub>
                              <m:sSup>
                                <m:sSupPr>
                                  <m:ctrlPr>
                                    <a:rPr lang="de-DE" b="0" i="1" smtClean="0">
                                      <a:latin typeface="Cambria Math" panose="02040503050406030204" pitchFamily="18" charset="0"/>
                                    </a:rPr>
                                  </m:ctrlPr>
                                </m:sSupPr>
                                <m:e>
                                  <m:r>
                                    <a:rPr lang="de-DE" i="1">
                                      <a:latin typeface="Cambria Math" panose="02040503050406030204" pitchFamily="18" charset="0"/>
                                    </a:rPr>
                                    <m:t>𝑡</m:t>
                                  </m:r>
                                </m:e>
                                <m:sup>
                                  <m:r>
                                    <a:rPr lang="de-DE" b="0" i="1" smtClean="0">
                                      <a:latin typeface="Cambria Math" panose="02040503050406030204" pitchFamily="18" charset="0"/>
                                    </a:rPr>
                                    <m:t>′</m:t>
                                  </m:r>
                                </m:sup>
                              </m:sSup>
                              <m:r>
                                <a:rPr lang="de-DE" i="1">
                                  <a:latin typeface="Cambria Math" panose="02040503050406030204" pitchFamily="18" charset="0"/>
                                </a:rPr>
                                <m:t>∈</m:t>
                              </m:r>
                              <m:sSubSup>
                                <m:sSubSupPr>
                                  <m:ctrlPr>
                                    <a:rPr lang="de-DE" b="0" i="1" smtClean="0">
                                      <a:latin typeface="Cambria Math" panose="02040503050406030204" pitchFamily="18" charset="0"/>
                                    </a:rPr>
                                  </m:ctrlPr>
                                </m:sSubSupPr>
                                <m:e>
                                  <m:r>
                                    <a:rPr lang="de-DE" i="1">
                                      <a:latin typeface="Cambria Math" panose="02040503050406030204" pitchFamily="18" charset="0"/>
                                    </a:rPr>
                                    <m:t>𝑇</m:t>
                                  </m:r>
                                </m:e>
                                <m:sub>
                                  <m:r>
                                    <a:rPr lang="de-DE" i="1">
                                      <a:latin typeface="Cambria Math" panose="02040503050406030204" pitchFamily="18" charset="0"/>
                                    </a:rPr>
                                    <m:t>𝑜𝑏𝑠</m:t>
                                  </m:r>
                                </m:sub>
                                <m:sup>
                                  <m:r>
                                    <a:rPr lang="de-DE" b="0" i="1" smtClean="0">
                                      <a:latin typeface="Cambria Math" panose="02040503050406030204" pitchFamily="18" charset="0"/>
                                    </a:rPr>
                                    <m:t>′</m:t>
                                  </m:r>
                                </m:sup>
                              </m:sSubSup>
                            </m:sub>
                            <m:sup/>
                            <m:e>
                              <m:func>
                                <m:funcPr>
                                  <m:ctrlPr>
                                    <a:rPr lang="de-DE" i="1">
                                      <a:latin typeface="Cambria Math" panose="02040503050406030204" pitchFamily="18" charset="0"/>
                                    </a:rPr>
                                  </m:ctrlPr>
                                </m:funcPr>
                                <m:fName>
                                  <m:r>
                                    <m:rPr>
                                      <m:sty m:val="p"/>
                                    </m:rPr>
                                    <a:rPr lang="de-DE">
                                      <a:latin typeface="Cambria Math" panose="02040503050406030204" pitchFamily="18" charset="0"/>
                                    </a:rPr>
                                    <m:t>arg</m:t>
                                  </m:r>
                                </m:fName>
                                <m:e>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min</m:t>
                                          </m:r>
                                        </m:e>
                                        <m:lim>
                                          <m:r>
                                            <a:rPr lang="de-DE" i="1">
                                              <a:latin typeface="Cambria Math" panose="02040503050406030204" pitchFamily="18" charset="0"/>
                                            </a:rPr>
                                            <m:t>𝑡</m:t>
                                          </m:r>
                                          <m:r>
                                            <a:rPr lang="de-DE" i="1">
                                              <a:latin typeface="Cambria Math" panose="02040503050406030204" pitchFamily="18" charset="0"/>
                                            </a:rPr>
                                            <m:t>∈</m:t>
                                          </m:r>
                                          <m:sSub>
                                            <m:sSubPr>
                                              <m:ctrlPr>
                                                <a:rPr lang="de-DE" b="0" i="1" smtClean="0">
                                                  <a:latin typeface="Cambria Math" panose="02040503050406030204" pitchFamily="18" charset="0"/>
                                                </a:rPr>
                                              </m:ctrlPr>
                                            </m:sSubPr>
                                            <m:e>
                                              <m:r>
                                                <a:rPr lang="de-DE" i="1">
                                                  <a:latin typeface="Cambria Math" panose="02040503050406030204" pitchFamily="18" charset="0"/>
                                                </a:rPr>
                                                <m:t>𝑇</m:t>
                                              </m:r>
                                            </m:e>
                                            <m:sub>
                                              <m:r>
                                                <a:rPr lang="de-DE" b="0" i="1" smtClean="0">
                                                  <a:latin typeface="Cambria Math" panose="02040503050406030204" pitchFamily="18" charset="0"/>
                                                </a:rPr>
                                                <m:t>𝑜𝑏𝑠</m:t>
                                              </m:r>
                                            </m:sub>
                                          </m:sSub>
                                        </m:lim>
                                      </m:limLow>
                                    </m:fName>
                                    <m:e>
                                      <m:r>
                                        <a:rPr lang="de-DE" i="1">
                                          <a:latin typeface="Cambria Math" panose="02040503050406030204" pitchFamily="18" charset="0"/>
                                        </a:rPr>
                                        <m:t>𝑑𝑖𝑠𝑡</m:t>
                                      </m:r>
                                      <m:r>
                                        <a:rPr lang="de-DE" i="1">
                                          <a:latin typeface="Cambria Math" panose="02040503050406030204" pitchFamily="18" charset="0"/>
                                        </a:rPr>
                                        <m:t>(</m:t>
                                      </m:r>
                                      <m:r>
                                        <a:rPr lang="de-DE" i="1">
                                          <a:latin typeface="Cambria Math" panose="02040503050406030204" pitchFamily="18" charset="0"/>
                                        </a:rPr>
                                        <m:t>𝑡</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e>
                                  </m:func>
                                </m:e>
                              </m:func>
                            </m:e>
                          </m:nary>
                        </m:e>
                      </m:func>
                    </m:oMath>
                  </m:oMathPara>
                </a14:m>
                <a:endParaRPr lang="de-DE" dirty="0"/>
              </a:p>
            </p:txBody>
          </p:sp>
        </mc:Choice>
        <mc:Fallback xmlns="">
          <p:sp>
            <p:nvSpPr>
              <p:cNvPr id="156" name="Rechteck 155"/>
              <p:cNvSpPr>
                <a:spLocks noRot="1" noChangeAspect="1" noMove="1" noResize="1" noEditPoints="1" noAdjustHandles="1" noChangeArrowheads="1" noChangeShapeType="1" noTextEdit="1"/>
              </p:cNvSpPr>
              <p:nvPr/>
            </p:nvSpPr>
            <p:spPr>
              <a:xfrm>
                <a:off x="4654067" y="5351901"/>
                <a:ext cx="3387787" cy="845360"/>
              </a:xfrm>
              <a:prstGeom prst="rect">
                <a:avLst/>
              </a:prstGeom>
              <a:blipFill>
                <a:blip r:embed="rId10"/>
                <a:stretch>
                  <a:fillRect/>
                </a:stretch>
              </a:blipFill>
            </p:spPr>
            <p:txBody>
              <a:bodyPr/>
              <a:lstStyle/>
              <a:p>
                <a:r>
                  <a:rPr lang="de-DE">
                    <a:noFill/>
                  </a:rPr>
                  <a:t> </a:t>
                </a:r>
              </a:p>
            </p:txBody>
          </p:sp>
        </mc:Fallback>
      </mc:AlternateContent>
      <p:sp>
        <p:nvSpPr>
          <p:cNvPr id="8" name="Pfeil nach unten 7"/>
          <p:cNvSpPr/>
          <p:nvPr/>
        </p:nvSpPr>
        <p:spPr>
          <a:xfrm>
            <a:off x="1109699" y="2958778"/>
            <a:ext cx="913460" cy="57958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p:nvPr/>
        </p:nvSpPr>
        <p:spPr>
          <a:xfrm flipH="1">
            <a:off x="7988147" y="5350867"/>
            <a:ext cx="597302" cy="85980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p:cNvSpPr/>
          <p:nvPr/>
        </p:nvSpPr>
        <p:spPr>
          <a:xfrm rot="339552">
            <a:off x="246894" y="3443404"/>
            <a:ext cx="11698211" cy="1442162"/>
          </a:xfrm>
          <a:prstGeom prst="roundRect">
            <a:avLst/>
          </a:prstGeom>
          <a:effectLst>
            <a:outerShdw blurRad="76200" dir="18900000" sy="23000" kx="-1200000" algn="bl" rotWithShape="0">
              <a:prstClr val="black">
                <a:alpha val="2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de-DE" sz="2800" dirty="0" smtClean="0"/>
              <a:t>Hypothesis: </a:t>
            </a:r>
            <a:r>
              <a:rPr lang="de-DE" sz="2800" dirty="0" err="1" smtClean="0"/>
              <a:t>Optimizing</a:t>
            </a:r>
            <a:r>
              <a:rPr lang="de-DE" sz="2800" dirty="0" smtClean="0"/>
              <a:t> </a:t>
            </a:r>
            <a:r>
              <a:rPr lang="de-DE" sz="2800" dirty="0" err="1" smtClean="0"/>
              <a:t>the</a:t>
            </a:r>
            <a:r>
              <a:rPr lang="de-DE" sz="2800" dirty="0" smtClean="0"/>
              <a:t> </a:t>
            </a:r>
            <a:r>
              <a:rPr lang="de-DE" sz="2800" dirty="0" err="1" smtClean="0"/>
              <a:t>representative</a:t>
            </a:r>
            <a:r>
              <a:rPr lang="de-DE" sz="2800" dirty="0" smtClean="0"/>
              <a:t> </a:t>
            </a:r>
            <a:r>
              <a:rPr lang="de-DE" sz="2800" dirty="0" err="1" smtClean="0"/>
              <a:t>subset</a:t>
            </a:r>
            <a:r>
              <a:rPr lang="de-DE" sz="2800" dirty="0" smtClean="0"/>
              <a:t> </a:t>
            </a:r>
            <a:r>
              <a:rPr lang="de-DE" sz="2800" dirty="0" err="1" smtClean="0"/>
              <a:t>selection</a:t>
            </a:r>
            <a:r>
              <a:rPr lang="de-DE" sz="2800" dirty="0" smtClean="0"/>
              <a:t> </a:t>
            </a:r>
            <a:r>
              <a:rPr lang="de-DE" sz="2800" dirty="0" err="1" smtClean="0"/>
              <a:t>problem</a:t>
            </a:r>
            <a:r>
              <a:rPr lang="de-DE" sz="2800" dirty="0" smtClean="0"/>
              <a:t> </a:t>
            </a:r>
            <a:r>
              <a:rPr lang="de-DE" sz="2800" dirty="0" err="1" smtClean="0"/>
              <a:t>optimizes</a:t>
            </a:r>
            <a:r>
              <a:rPr lang="de-DE" sz="2800" dirty="0" smtClean="0"/>
              <a:t> </a:t>
            </a:r>
            <a:r>
              <a:rPr lang="de-DE" sz="2800" dirty="0" err="1" smtClean="0"/>
              <a:t>the</a:t>
            </a:r>
            <a:r>
              <a:rPr lang="de-DE" sz="2800" dirty="0" smtClean="0"/>
              <a:t> </a:t>
            </a:r>
            <a:r>
              <a:rPr lang="de-DE" sz="2800" dirty="0" err="1" smtClean="0"/>
              <a:t>test</a:t>
            </a:r>
            <a:r>
              <a:rPr lang="de-DE" sz="2800" dirty="0" smtClean="0"/>
              <a:t> </a:t>
            </a:r>
            <a:r>
              <a:rPr lang="de-DE" sz="2800" dirty="0" err="1" smtClean="0"/>
              <a:t>suite</a:t>
            </a:r>
            <a:r>
              <a:rPr lang="de-DE" sz="2800" dirty="0" smtClean="0"/>
              <a:t> </a:t>
            </a:r>
            <a:r>
              <a:rPr lang="de-DE" sz="2800" dirty="0" err="1" smtClean="0"/>
              <a:t>reduction</a:t>
            </a:r>
            <a:r>
              <a:rPr lang="de-DE" sz="2800" dirty="0" smtClean="0"/>
              <a:t> </a:t>
            </a:r>
            <a:r>
              <a:rPr lang="de-DE" sz="2800" dirty="0" err="1" smtClean="0"/>
              <a:t>problem</a:t>
            </a:r>
            <a:r>
              <a:rPr lang="de-DE" sz="2800" dirty="0" smtClean="0"/>
              <a:t>, </a:t>
            </a:r>
            <a:r>
              <a:rPr lang="de-DE" sz="2800" dirty="0" err="1" smtClean="0"/>
              <a:t>too</a:t>
            </a:r>
            <a:r>
              <a:rPr lang="de-DE" sz="2800" dirty="0" smtClean="0"/>
              <a:t>.</a:t>
            </a:r>
            <a:endParaRPr lang="de-DE" sz="2800" dirty="0"/>
          </a:p>
        </p:txBody>
      </p:sp>
      <p:sp>
        <p:nvSpPr>
          <p:cNvPr id="10" name="Foliennummernplatzhalter 9"/>
          <p:cNvSpPr>
            <a:spLocks noGrp="1"/>
          </p:cNvSpPr>
          <p:nvPr>
            <p:ph type="sldNum" sz="quarter" idx="12"/>
          </p:nvPr>
        </p:nvSpPr>
        <p:spPr/>
        <p:txBody>
          <a:bodyPr/>
          <a:lstStyle/>
          <a:p>
            <a:fld id="{A7A230D6-15B1-493D-97B8-047FCCA8A2D5}" type="slidenum">
              <a:rPr lang="de-DE" smtClean="0"/>
              <a:t>20</a:t>
            </a:fld>
            <a:endParaRPr lang="de-DE"/>
          </a:p>
        </p:txBody>
      </p:sp>
      <mc:AlternateContent xmlns:mc="http://schemas.openxmlformats.org/markup-compatibility/2006" xmlns:a14="http://schemas.microsoft.com/office/drawing/2010/main">
        <mc:Choice Requires="a14">
          <p:sp>
            <p:nvSpPr>
              <p:cNvPr id="59" name="Textfeld 58"/>
              <p:cNvSpPr txBox="1"/>
              <p:nvPr/>
            </p:nvSpPr>
            <p:spPr>
              <a:xfrm>
                <a:off x="9617689" y="2987737"/>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59" name="Textfeld 58"/>
              <p:cNvSpPr txBox="1">
                <a:spLocks noRot="1" noChangeAspect="1" noMove="1" noResize="1" noEditPoints="1" noAdjustHandles="1" noChangeArrowheads="1" noChangeShapeType="1" noTextEdit="1"/>
              </p:cNvSpPr>
              <p:nvPr/>
            </p:nvSpPr>
            <p:spPr>
              <a:xfrm>
                <a:off x="9617689" y="2987737"/>
                <a:ext cx="289909" cy="430887"/>
              </a:xfrm>
              <a:prstGeom prst="rect">
                <a:avLst/>
              </a:prstGeom>
              <a:blipFill>
                <a:blip r:embed="rId6"/>
                <a:stretch>
                  <a:fillRect/>
                </a:stretch>
              </a:blipFill>
            </p:spPr>
            <p:txBody>
              <a:bodyPr/>
              <a:lstStyle/>
              <a:p>
                <a:r>
                  <a:rPr lang="de-DE">
                    <a:noFill/>
                  </a:rPr>
                  <a:t> </a:t>
                </a:r>
              </a:p>
            </p:txBody>
          </p:sp>
        </mc:Fallback>
      </mc:AlternateContent>
      <p:grpSp>
        <p:nvGrpSpPr>
          <p:cNvPr id="63" name="Gruppieren 62"/>
          <p:cNvGrpSpPr/>
          <p:nvPr/>
        </p:nvGrpSpPr>
        <p:grpSpPr>
          <a:xfrm>
            <a:off x="44460" y="5081227"/>
            <a:ext cx="4581528" cy="817747"/>
            <a:chOff x="114716" y="4965566"/>
            <a:chExt cx="4581528" cy="1008406"/>
          </a:xfrm>
        </p:grpSpPr>
        <p:sp>
          <p:nvSpPr>
            <p:cNvPr id="64" name="Abgerundetes Rechteck 63"/>
            <p:cNvSpPr/>
            <p:nvPr/>
          </p:nvSpPr>
          <p:spPr>
            <a:xfrm>
              <a:off x="114716" y="4976666"/>
              <a:ext cx="4581528" cy="997306"/>
            </a:xfrm>
            <a:prstGeom prst="roundRect">
              <a:avLst/>
            </a:prstGeom>
            <a:solidFill>
              <a:schemeClr val="lt1">
                <a:alpha val="69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65" name="Rechteck 64"/>
                <p:cNvSpPr/>
                <p:nvPr/>
              </p:nvSpPr>
              <p:spPr>
                <a:xfrm>
                  <a:off x="741871" y="4965566"/>
                  <a:ext cx="3725764" cy="6006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000" b="0" i="1" smtClean="0">
                            <a:latin typeface="Cambria Math" panose="02040503050406030204" pitchFamily="18" charset="0"/>
                          </a:rPr>
                          <m:t>𝑑𝑖𝑠𝑡</m:t>
                        </m:r>
                        <m:d>
                          <m:dPr>
                            <m:ctrlPr>
                              <a:rPr lang="de-DE" sz="2000" b="0" i="1" smtClean="0">
                                <a:latin typeface="Cambria Math" panose="02040503050406030204" pitchFamily="18" charset="0"/>
                              </a:rPr>
                            </m:ctrlPr>
                          </m:dPr>
                          <m:e>
                            <m:r>
                              <a:rPr lang="de-DE" sz="2000" b="0" i="1" smtClean="0">
                                <a:latin typeface="Cambria Math" panose="02040503050406030204" pitchFamily="18" charset="0"/>
                              </a:rPr>
                              <m:t>𝑡</m:t>
                            </m:r>
                            <m:r>
                              <a:rPr lang="de-DE" sz="2000" b="0" i="1" smtClean="0">
                                <a:latin typeface="Cambria Math" panose="02040503050406030204" pitchFamily="18" charset="0"/>
                              </a:rPr>
                              <m:t>, </m:t>
                            </m:r>
                            <m:sSup>
                              <m:sSupPr>
                                <m:ctrlPr>
                                  <a:rPr lang="de-DE" sz="2000" b="0" i="1" smtClean="0">
                                    <a:latin typeface="Cambria Math" panose="02040503050406030204" pitchFamily="18" charset="0"/>
                                  </a:rPr>
                                </m:ctrlPr>
                              </m:sSupPr>
                              <m:e>
                                <m:r>
                                  <a:rPr lang="de-DE" sz="2000" b="0" i="1" smtClean="0">
                                    <a:latin typeface="Cambria Math" panose="02040503050406030204" pitchFamily="18" charset="0"/>
                                  </a:rPr>
                                  <m:t>𝑡</m:t>
                                </m:r>
                              </m:e>
                              <m:sup>
                                <m:r>
                                  <a:rPr lang="de-DE" sz="2000" b="0" i="1" smtClean="0">
                                    <a:latin typeface="Cambria Math" panose="02040503050406030204" pitchFamily="18" charset="0"/>
                                  </a:rPr>
                                  <m:t>′</m:t>
                                </m:r>
                              </m:sup>
                            </m:sSup>
                          </m:e>
                        </m:d>
                        <m:r>
                          <a:rPr lang="de-DE" sz="2000" b="0" i="1" smtClean="0">
                            <a:latin typeface="Cambria Math" panose="02040503050406030204" pitchFamily="18" charset="0"/>
                          </a:rPr>
                          <m:t>= </m:t>
                        </m:r>
                        <m:r>
                          <a:rPr lang="de-DE" sz="2000" b="0" i="1" smtClean="0">
                            <a:latin typeface="Cambria Math" panose="02040503050406030204" pitchFamily="18" charset="0"/>
                          </a:rPr>
                          <m:t>𝑑𝑖𝑠𝑡</m:t>
                        </m:r>
                        <m:d>
                          <m:dPr>
                            <m:ctrlPr>
                              <a:rPr lang="de-DE" sz="2000" b="0" i="1" smtClean="0">
                                <a:latin typeface="Cambria Math" panose="02040503050406030204" pitchFamily="18" charset="0"/>
                              </a:rPr>
                            </m:ctrlPr>
                          </m:dPr>
                          <m:e>
                            <m:r>
                              <a:rPr lang="de-DE" sz="2000" b="0" i="1" smtClean="0">
                                <a:latin typeface="Cambria Math" panose="02040503050406030204" pitchFamily="18" charset="0"/>
                              </a:rPr>
                              <m:t>𝑡</m:t>
                            </m:r>
                            <m:r>
                              <a:rPr lang="de-DE" sz="2000" b="0" i="1" smtClean="0">
                                <a:latin typeface="Cambria Math" panose="02040503050406030204" pitchFamily="18" charset="0"/>
                              </a:rPr>
                              <m:t>.</m:t>
                            </m:r>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𝑣</m:t>
                                </m:r>
                              </m:e>
                              <m:sub>
                                <m:r>
                                  <a:rPr lang="de-DE" sz="2000" b="0" i="1" smtClean="0">
                                    <a:latin typeface="Cambria Math" panose="02040503050406030204" pitchFamily="18" charset="0"/>
                                  </a:rPr>
                                  <m:t>1</m:t>
                                </m:r>
                              </m:sub>
                            </m:sSub>
                            <m:r>
                              <a:rPr lang="de-DE" sz="2000" b="0" i="1" smtClean="0">
                                <a:latin typeface="Cambria Math" panose="02040503050406030204" pitchFamily="18" charset="0"/>
                              </a:rPr>
                              <m:t>, </m:t>
                            </m:r>
                            <m:sSub>
                              <m:sSubPr>
                                <m:ctrlPr>
                                  <a:rPr lang="de-DE" sz="2000" b="0" i="1" smtClean="0">
                                    <a:latin typeface="Cambria Math" panose="02040503050406030204" pitchFamily="18" charset="0"/>
                                  </a:rPr>
                                </m:ctrlPr>
                              </m:sSubPr>
                              <m:e>
                                <m:sSup>
                                  <m:sSupPr>
                                    <m:ctrlPr>
                                      <a:rPr lang="de-DE" sz="2000" b="0" i="1" smtClean="0">
                                        <a:latin typeface="Cambria Math" panose="02040503050406030204" pitchFamily="18" charset="0"/>
                                      </a:rPr>
                                    </m:ctrlPr>
                                  </m:sSupPr>
                                  <m:e>
                                    <m:r>
                                      <a:rPr lang="de-DE" sz="2000" b="0" i="1" smtClean="0">
                                        <a:latin typeface="Cambria Math" panose="02040503050406030204" pitchFamily="18" charset="0"/>
                                      </a:rPr>
                                      <m:t>𝑡</m:t>
                                    </m:r>
                                  </m:e>
                                  <m:sup>
                                    <m:r>
                                      <a:rPr lang="de-DE" sz="2000" b="0" i="1" smtClean="0">
                                        <a:latin typeface="Cambria Math" panose="02040503050406030204" pitchFamily="18" charset="0"/>
                                      </a:rPr>
                                      <m:t>′</m:t>
                                    </m:r>
                                  </m:sup>
                                </m:sSup>
                                <m:r>
                                  <a:rPr lang="de-DE" sz="2000" b="0" i="1" smtClean="0">
                                    <a:latin typeface="Cambria Math" panose="02040503050406030204" pitchFamily="18" charset="0"/>
                                  </a:rPr>
                                  <m:t>.</m:t>
                                </m:r>
                                <m:r>
                                  <a:rPr lang="de-DE" sz="2000" b="0" i="1" smtClean="0">
                                    <a:latin typeface="Cambria Math" panose="02040503050406030204" pitchFamily="18" charset="0"/>
                                  </a:rPr>
                                  <m:t>𝑣</m:t>
                                </m:r>
                              </m:e>
                              <m:sub>
                                <m:r>
                                  <a:rPr lang="de-DE" sz="2000" b="0" i="1" smtClean="0">
                                    <a:latin typeface="Cambria Math" panose="02040503050406030204" pitchFamily="18" charset="0"/>
                                  </a:rPr>
                                  <m:t>2</m:t>
                                </m:r>
                              </m:sub>
                            </m:sSub>
                          </m:e>
                        </m:d>
                        <m:r>
                          <a:rPr lang="de-DE" sz="2000" b="0" i="1" smtClean="0">
                            <a:latin typeface="Cambria Math" panose="02040503050406030204" pitchFamily="18" charset="0"/>
                          </a:rPr>
                          <m:t>=</m:t>
                        </m:r>
                      </m:oMath>
                    </m:oMathPara>
                  </a14:m>
                  <a:endParaRPr lang="de-DE" sz="20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m:t>
                            </m:r>
                            <m:r>
                              <a:rPr lang="de-DE" sz="2000" b="0" i="1" smtClean="0">
                                <a:latin typeface="Cambria Math" panose="02040503050406030204" pitchFamily="18" charset="0"/>
                              </a:rPr>
                              <m:t>𝑙</m:t>
                            </m:r>
                            <m:r>
                              <a:rPr lang="de-DE" sz="2000" b="0" i="1" smtClean="0">
                                <a:latin typeface="Cambria Math" panose="02040503050406030204" pitchFamily="18" charset="0"/>
                              </a:rPr>
                              <m:t>∈</m:t>
                            </m:r>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1,…,</m:t>
                                </m:r>
                                <m:r>
                                  <a:rPr lang="de-DE" sz="2000" b="0" i="1" smtClean="0">
                                    <a:latin typeface="Cambria Math" panose="02040503050406030204" pitchFamily="18" charset="0"/>
                                  </a:rPr>
                                  <m:t>𝑛</m:t>
                                </m:r>
                              </m:e>
                            </m:d>
                          </m:e>
                        </m:d>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𝑣</m:t>
                            </m:r>
                          </m:e>
                          <m:sub>
                            <m:r>
                              <a:rPr lang="de-DE" sz="2000" b="0" i="1" smtClean="0">
                                <a:latin typeface="Cambria Math" panose="02040503050406030204" pitchFamily="18" charset="0"/>
                              </a:rPr>
                              <m:t>1</m:t>
                            </m:r>
                          </m:sub>
                        </m:sSub>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𝑙</m:t>
                            </m:r>
                          </m:e>
                        </m:d>
                        <m:r>
                          <a:rPr lang="de-DE" sz="2000" b="0" i="1" smtClean="0">
                            <a:latin typeface="Cambria Math" panose="02040503050406030204" pitchFamily="18" charset="0"/>
                          </a:rPr>
                          <m:t>≠</m:t>
                        </m:r>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𝑣</m:t>
                            </m:r>
                          </m:e>
                          <m:sub>
                            <m:r>
                              <a:rPr lang="de-DE" sz="2000" b="0" i="1" smtClean="0">
                                <a:latin typeface="Cambria Math" panose="02040503050406030204" pitchFamily="18" charset="0"/>
                              </a:rPr>
                              <m:t>2</m:t>
                            </m:r>
                          </m:sub>
                        </m:sSub>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𝑙</m:t>
                            </m:r>
                          </m:e>
                        </m:d>
                        <m:r>
                          <a:rPr lang="de-DE" sz="2000" b="0" i="1" smtClean="0">
                            <a:latin typeface="Cambria Math" panose="02040503050406030204" pitchFamily="18" charset="0"/>
                          </a:rPr>
                          <m:t>}|</m:t>
                        </m:r>
                      </m:oMath>
                    </m:oMathPara>
                  </a14:m>
                  <a:endParaRPr lang="de-DE" sz="2000" dirty="0"/>
                </a:p>
              </p:txBody>
            </p:sp>
          </mc:Choice>
          <mc:Fallback xmlns="">
            <p:sp>
              <p:nvSpPr>
                <p:cNvPr id="161" name="Rechteck 160"/>
                <p:cNvSpPr>
                  <a:spLocks noRot="1" noChangeAspect="1" noMove="1" noResize="1" noEditPoints="1" noAdjustHandles="1" noChangeArrowheads="1" noChangeShapeType="1" noTextEdit="1"/>
                </p:cNvSpPr>
                <p:nvPr/>
              </p:nvSpPr>
              <p:spPr>
                <a:xfrm>
                  <a:off x="741871" y="4965566"/>
                  <a:ext cx="3725764" cy="600609"/>
                </a:xfrm>
                <a:prstGeom prst="rect">
                  <a:avLst/>
                </a:prstGeom>
                <a:blipFill>
                  <a:blip r:embed="rId12"/>
                  <a:stretch>
                    <a:fillRect b="-7759"/>
                  </a:stretch>
                </a:blipFill>
              </p:spPr>
              <p:txBody>
                <a:bodyPr/>
                <a:lstStyle/>
                <a:p>
                  <a:r>
                    <a:rPr lang="de-DE">
                      <a:noFill/>
                    </a:rPr>
                    <a:t> </a:t>
                  </a:r>
                </a:p>
              </p:txBody>
            </p:sp>
          </mc:Fallback>
        </mc:AlternateContent>
      </p:grpSp>
      <mc:AlternateContent xmlns:mc="http://schemas.openxmlformats.org/markup-compatibility/2006" xmlns:a14="http://schemas.microsoft.com/office/drawing/2010/main">
        <mc:Choice Requires="a14">
          <p:sp>
            <p:nvSpPr>
              <p:cNvPr id="67" name="Rechteck 66"/>
              <p:cNvSpPr/>
              <p:nvPr/>
            </p:nvSpPr>
            <p:spPr>
              <a:xfrm>
                <a:off x="7170628" y="531255"/>
                <a:ext cx="5498296" cy="100854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de-DE" sz="2000" b="1" i="0" smtClean="0">
                          <a:latin typeface="Cambria Math" panose="02040503050406030204" pitchFamily="18" charset="0"/>
                        </a:rPr>
                        <m:t>𝐥𝐚𝐛𝐞𝐥</m:t>
                      </m:r>
                      <m:r>
                        <a:rPr lang="de-DE" sz="2000" b="1" i="0" smtClean="0">
                          <a:latin typeface="Cambria Math" panose="02040503050406030204" pitchFamily="18" charset="0"/>
                        </a:rPr>
                        <m:t> </m:t>
                      </m:r>
                      <m:r>
                        <a:rPr lang="de-DE" sz="2000" b="1" i="0" smtClean="0">
                          <a:latin typeface="Cambria Math" panose="02040503050406030204" pitchFamily="18" charset="0"/>
                        </a:rPr>
                        <m:t>𝐯𝐞𝐜𝐭𝐨𝐫</m:t>
                      </m:r>
                      <m:r>
                        <a:rPr lang="de-DE" sz="2000" b="1" i="0" smtClean="0">
                          <a:latin typeface="Cambria Math" panose="02040503050406030204" pitchFamily="18" charset="0"/>
                        </a:rPr>
                        <m:t> </m:t>
                      </m:r>
                      <m:r>
                        <a:rPr lang="de-DE" sz="2000" b="1" i="0" smtClean="0">
                          <a:latin typeface="Cambria Math" panose="02040503050406030204" pitchFamily="18" charset="0"/>
                        </a:rPr>
                        <m:t>𝐯</m:t>
                      </m:r>
                      <m:r>
                        <a:rPr lang="de-DE" sz="2000" b="1" i="0" smtClean="0">
                          <a:latin typeface="Cambria Math" panose="02040503050406030204" pitchFamily="18" charset="0"/>
                        </a:rPr>
                        <m:t>: </m:t>
                      </m:r>
                    </m:oMath>
                  </m:oMathPara>
                </a14:m>
                <a:endParaRPr lang="de-DE" sz="2000" b="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𝑣</m:t>
                          </m:r>
                        </m:e>
                      </m:d>
                      <m:r>
                        <a:rPr lang="de-DE" sz="2000" b="0" i="1" smtClean="0">
                          <a:latin typeface="Cambria Math" panose="02040503050406030204" pitchFamily="18" charset="0"/>
                        </a:rPr>
                        <m:t>=</m:t>
                      </m:r>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𝑀𝑂𝑃</m:t>
                          </m:r>
                        </m:e>
                      </m:d>
                      <m:r>
                        <a:rPr lang="de-DE" sz="2000" b="0" i="1" smtClean="0">
                          <a:latin typeface="Cambria Math" panose="02040503050406030204" pitchFamily="18" charset="0"/>
                        </a:rPr>
                        <m:t> </m:t>
                      </m:r>
                      <m:r>
                        <a:rPr lang="de-DE" sz="2000" b="0" i="1" smtClean="0">
                          <a:latin typeface="Cambria Math" panose="02040503050406030204" pitchFamily="18" charset="0"/>
                        </a:rPr>
                        <m:t>𝑎𝑛𝑑</m:t>
                      </m:r>
                      <m:r>
                        <a:rPr lang="de-DE" sz="2000" b="0" i="1" smtClean="0">
                          <a:latin typeface="Cambria Math" panose="02040503050406030204" pitchFamily="18" charset="0"/>
                        </a:rPr>
                        <m:t> </m:t>
                      </m:r>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𝑣</m:t>
                          </m:r>
                        </m:e>
                        <m:sub>
                          <m:r>
                            <a:rPr lang="de-DE" sz="2000" b="0" i="1" smtClean="0">
                              <a:latin typeface="Cambria Math" panose="02040503050406030204" pitchFamily="18" charset="0"/>
                            </a:rPr>
                            <m:t>𝑖</m:t>
                          </m:r>
                        </m:sub>
                      </m:sSub>
                      <m:r>
                        <a:rPr lang="de-DE" sz="2000" b="0" i="1" smtClean="0">
                          <a:latin typeface="Cambria Math" panose="02040503050406030204" pitchFamily="18" charset="0"/>
                        </a:rPr>
                        <m:t>=1 </m:t>
                      </m:r>
                      <m:r>
                        <a:rPr lang="de-DE" sz="2000" b="0" i="1" smtClean="0">
                          <a:latin typeface="Cambria Math" panose="02040503050406030204" pitchFamily="18" charset="0"/>
                        </a:rPr>
                        <m:t>𝑖𝑓</m:t>
                      </m:r>
                      <m:r>
                        <a:rPr lang="de-DE" sz="2000" b="0" i="1" smtClean="0">
                          <a:latin typeface="Cambria Math" panose="02040503050406030204" pitchFamily="18" charset="0"/>
                        </a:rPr>
                        <m:t> </m:t>
                      </m:r>
                    </m:oMath>
                  </m:oMathPara>
                </a14:m>
                <a:endParaRPr lang="de-DE" sz="2000" b="0" i="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de-DE" sz="2000" b="0" i="1" smtClean="0">
                          <a:latin typeface="Cambria Math" panose="02040503050406030204" pitchFamily="18" charset="0"/>
                        </a:rPr>
                        <m:t>𝑀𝑢𝑡𝑎𝑛𝑡</m:t>
                      </m:r>
                      <m:d>
                        <m:dPr>
                          <m:ctrlPr>
                            <a:rPr lang="de-DE" sz="2000" b="0" i="1" smtClean="0">
                              <a:latin typeface="Cambria Math" panose="02040503050406030204" pitchFamily="18" charset="0"/>
                            </a:rPr>
                          </m:ctrlPr>
                        </m:dPr>
                        <m:e>
                          <m:r>
                            <a:rPr lang="de-DE" sz="2000" b="0" i="1" smtClean="0">
                              <a:latin typeface="Cambria Math" panose="02040503050406030204" pitchFamily="18" charset="0"/>
                            </a:rPr>
                            <m:t>𝑀</m:t>
                          </m:r>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𝑂𝑃</m:t>
                              </m:r>
                            </m:e>
                            <m:sub>
                              <m:r>
                                <a:rPr lang="de-DE" sz="2000" b="0" i="1" smtClean="0">
                                  <a:latin typeface="Cambria Math" panose="02040503050406030204" pitchFamily="18" charset="0"/>
                                </a:rPr>
                                <m:t>𝑖</m:t>
                              </m:r>
                            </m:sub>
                          </m:sSub>
                        </m:e>
                      </m:d>
                      <m:r>
                        <a:rPr lang="de-DE" sz="2000" b="0" i="1" smtClean="0">
                          <a:latin typeface="Cambria Math" panose="02040503050406030204" pitchFamily="18" charset="0"/>
                        </a:rPr>
                        <m:t>∈</m:t>
                      </m:r>
                      <m:r>
                        <a:rPr lang="de-DE" sz="2000" b="0" i="1" smtClean="0">
                          <a:latin typeface="Cambria Math" panose="02040503050406030204" pitchFamily="18" charset="0"/>
                        </a:rPr>
                        <m:t>𝐾</m:t>
                      </m:r>
                      <m:d>
                        <m:dPr>
                          <m:ctrlPr>
                            <a:rPr lang="de-DE" sz="2000" b="0" i="1" smtClean="0">
                              <a:latin typeface="Cambria Math" panose="02040503050406030204" pitchFamily="18" charset="0"/>
                            </a:rPr>
                          </m:ctrlPr>
                        </m:dPr>
                        <m:e>
                          <m:r>
                            <a:rPr lang="de-DE" sz="2000" b="0" i="1" smtClean="0">
                              <a:latin typeface="Cambria Math" panose="02040503050406030204" pitchFamily="18" charset="0"/>
                            </a:rPr>
                            <m:t>𝑡</m:t>
                          </m:r>
                        </m:e>
                      </m:d>
                      <m:r>
                        <a:rPr lang="de-DE" sz="2000" b="0" i="1" smtClean="0">
                          <a:latin typeface="Cambria Math" panose="02040503050406030204" pitchFamily="18" charset="0"/>
                        </a:rPr>
                        <m:t> </m:t>
                      </m:r>
                      <m:r>
                        <a:rPr lang="de-DE" sz="2000" b="0" i="1" smtClean="0">
                          <a:latin typeface="Cambria Math" panose="02040503050406030204" pitchFamily="18" charset="0"/>
                        </a:rPr>
                        <m:t>𝑒𝑙𝑠𝑒</m:t>
                      </m:r>
                      <m:r>
                        <a:rPr lang="de-DE" sz="2000" b="0" i="1" smtClean="0">
                          <a:latin typeface="Cambria Math" panose="02040503050406030204" pitchFamily="18" charset="0"/>
                        </a:rPr>
                        <m:t> 0 </m:t>
                      </m:r>
                    </m:oMath>
                  </m:oMathPara>
                </a14:m>
                <a:endParaRPr lang="de-DE" sz="2000" dirty="0"/>
              </a:p>
            </p:txBody>
          </p:sp>
        </mc:Choice>
        <mc:Fallback xmlns="">
          <p:sp>
            <p:nvSpPr>
              <p:cNvPr id="67" name="Rechteck 66"/>
              <p:cNvSpPr>
                <a:spLocks noRot="1" noChangeAspect="1" noMove="1" noResize="1" noEditPoints="1" noAdjustHandles="1" noChangeArrowheads="1" noChangeShapeType="1" noTextEdit="1"/>
              </p:cNvSpPr>
              <p:nvPr/>
            </p:nvSpPr>
            <p:spPr>
              <a:xfrm>
                <a:off x="7170628" y="531255"/>
                <a:ext cx="5498296" cy="1008546"/>
              </a:xfrm>
              <a:prstGeom prst="rect">
                <a:avLst/>
              </a:prstGeom>
              <a:blipFill>
                <a:blip r:embed="rId13"/>
                <a:stretch>
                  <a:fillRect b="-602"/>
                </a:stretch>
              </a:blipFill>
            </p:spPr>
            <p:txBody>
              <a:bodyPr/>
              <a:lstStyle/>
              <a:p>
                <a:r>
                  <a:rPr lang="de-DE">
                    <a:noFill/>
                  </a:rPr>
                  <a:t> </a:t>
                </a:r>
              </a:p>
            </p:txBody>
          </p:sp>
        </mc:Fallback>
      </mc:AlternateContent>
    </p:spTree>
    <p:extLst>
      <p:ext uri="{BB962C8B-B14F-4D97-AF65-F5344CB8AC3E}">
        <p14:creationId xmlns:p14="http://schemas.microsoft.com/office/powerpoint/2010/main" val="273660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Solution </a:t>
            </a:r>
            <a:r>
              <a:rPr lang="de-DE" dirty="0" err="1" smtClean="0"/>
              <a:t>Methods</a:t>
            </a:r>
            <a:endParaRPr lang="de-DE" dirty="0"/>
          </a:p>
        </p:txBody>
      </p:sp>
      <p:sp>
        <p:nvSpPr>
          <p:cNvPr id="12" name="Text Box 4"/>
          <p:cNvSpPr txBox="1">
            <a:spLocks noChangeArrowheads="1"/>
          </p:cNvSpPr>
          <p:nvPr/>
        </p:nvSpPr>
        <p:spPr bwMode="auto">
          <a:xfrm>
            <a:off x="9403561" y="6677169"/>
            <a:ext cx="4319587" cy="15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1pPr>
            <a:lvl2pPr marL="4318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2pPr>
            <a:lvl3pPr marL="6477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3pPr>
            <a:lvl4pPr marL="8636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4pPr>
            <a:lvl5pPr marL="10795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msgothic"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msgothic"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msgothic"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msgothic" charset="0"/>
              </a:defRPr>
            </a:lvl9pPr>
          </a:lstStyle>
          <a:p>
            <a:endParaRPr lang="en-GB" altLang="de-DE" sz="1000" b="1" dirty="0">
              <a:latin typeface="Arial" panose="020B0604020202020204" pitchFamily="34" charset="0"/>
            </a:endParaRPr>
          </a:p>
        </p:txBody>
      </p:sp>
      <p:pic>
        <p:nvPicPr>
          <p:cNvPr id="4" name="Grafik 3"/>
          <p:cNvPicPr>
            <a:picLocks noChangeAspect="1"/>
          </p:cNvPicPr>
          <p:nvPr/>
        </p:nvPicPr>
        <p:blipFill>
          <a:blip r:embed="rId3"/>
          <a:stretch>
            <a:fillRect/>
          </a:stretch>
        </p:blipFill>
        <p:spPr>
          <a:xfrm>
            <a:off x="607425" y="1612243"/>
            <a:ext cx="5378249" cy="73349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Grafik 10"/>
          <p:cNvPicPr>
            <a:picLocks noChangeAspect="1"/>
          </p:cNvPicPr>
          <p:nvPr/>
        </p:nvPicPr>
        <p:blipFill>
          <a:blip r:embed="rId4"/>
          <a:stretch>
            <a:fillRect/>
          </a:stretch>
        </p:blipFill>
        <p:spPr>
          <a:xfrm>
            <a:off x="6686902" y="1612243"/>
            <a:ext cx="5161030" cy="65818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Rechteck 12"/>
          <p:cNvSpPr/>
          <p:nvPr/>
        </p:nvSpPr>
        <p:spPr>
          <a:xfrm>
            <a:off x="769327" y="5228349"/>
            <a:ext cx="5054443" cy="1049035"/>
          </a:xfrm>
          <a:prstGeom prst="rect">
            <a:avLst/>
          </a:prstGeom>
          <a:solidFill>
            <a:schemeClr val="accent2">
              <a:alpha val="80000"/>
            </a:schemeClr>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400" dirty="0" err="1" smtClean="0"/>
              <a:t>Dissimilarity-Based</a:t>
            </a:r>
            <a:r>
              <a:rPr lang="de-DE" sz="2400" dirty="0" smtClean="0"/>
              <a:t> </a:t>
            </a:r>
            <a:r>
              <a:rPr lang="de-DE" sz="2400" dirty="0" err="1" smtClean="0"/>
              <a:t>Sparse</a:t>
            </a:r>
            <a:r>
              <a:rPr lang="de-DE" sz="2400" dirty="0" smtClean="0"/>
              <a:t> </a:t>
            </a:r>
            <a:r>
              <a:rPr lang="de-DE" sz="2400" dirty="0" err="1" smtClean="0"/>
              <a:t>Subset</a:t>
            </a:r>
            <a:r>
              <a:rPr lang="de-DE" sz="2400" dirty="0" smtClean="0"/>
              <a:t> </a:t>
            </a:r>
            <a:r>
              <a:rPr lang="de-DE" sz="2400" dirty="0" err="1" smtClean="0"/>
              <a:t>Selection</a:t>
            </a:r>
            <a:r>
              <a:rPr lang="de-DE" sz="2400" dirty="0" smtClean="0"/>
              <a:t> (DS3)</a:t>
            </a:r>
            <a:endParaRPr lang="de-DE" sz="2400" dirty="0"/>
          </a:p>
        </p:txBody>
      </p:sp>
      <p:sp>
        <p:nvSpPr>
          <p:cNvPr id="15" name="Rechteck 14"/>
          <p:cNvSpPr/>
          <p:nvPr/>
        </p:nvSpPr>
        <p:spPr>
          <a:xfrm>
            <a:off x="6740195" y="5228348"/>
            <a:ext cx="5054443" cy="1049035"/>
          </a:xfrm>
          <a:prstGeom prst="rect">
            <a:avLst/>
          </a:prstGeom>
          <a:solidFill>
            <a:schemeClr val="accent2">
              <a:alpha val="80000"/>
            </a:schemeClr>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400" dirty="0" err="1" smtClean="0"/>
              <a:t>Affinity</a:t>
            </a:r>
            <a:r>
              <a:rPr lang="de-DE" sz="2400" dirty="0" smtClean="0"/>
              <a:t> Propagation</a:t>
            </a:r>
            <a:endParaRPr lang="de-DE" sz="2400" dirty="0"/>
          </a:p>
        </p:txBody>
      </p:sp>
      <p:sp>
        <p:nvSpPr>
          <p:cNvPr id="6" name="Foliennummernplatzhalter 5"/>
          <p:cNvSpPr>
            <a:spLocks noGrp="1"/>
          </p:cNvSpPr>
          <p:nvPr>
            <p:ph type="sldNum" sz="quarter" idx="12"/>
          </p:nvPr>
        </p:nvSpPr>
        <p:spPr/>
        <p:txBody>
          <a:bodyPr/>
          <a:lstStyle/>
          <a:p>
            <a:fld id="{A7A230D6-15B1-493D-97B8-047FCCA8A2D5}" type="slidenum">
              <a:rPr lang="de-DE" smtClean="0"/>
              <a:t>21</a:t>
            </a:fld>
            <a:endParaRPr lang="de-DE"/>
          </a:p>
        </p:txBody>
      </p:sp>
    </p:spTree>
    <p:extLst>
      <p:ext uri="{BB962C8B-B14F-4D97-AF65-F5344CB8AC3E}">
        <p14:creationId xmlns:p14="http://schemas.microsoft.com/office/powerpoint/2010/main" val="4032408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Dissimilarity-Based</a:t>
            </a:r>
            <a:r>
              <a:rPr lang="de-DE" dirty="0" smtClean="0"/>
              <a:t> </a:t>
            </a:r>
            <a:r>
              <a:rPr lang="de-DE" dirty="0" err="1" smtClean="0"/>
              <a:t>Sparse</a:t>
            </a:r>
            <a:r>
              <a:rPr lang="de-DE" dirty="0" smtClean="0"/>
              <a:t> </a:t>
            </a:r>
            <a:r>
              <a:rPr lang="de-DE" dirty="0" err="1" smtClean="0"/>
              <a:t>Subset</a:t>
            </a:r>
            <a:r>
              <a:rPr lang="de-DE" dirty="0" smtClean="0"/>
              <a:t> </a:t>
            </a:r>
            <a:r>
              <a:rPr lang="de-DE" dirty="0" err="1" smtClean="0"/>
              <a:t>Selection</a:t>
            </a:r>
            <a:endParaRPr lang="de-DE" dirty="0"/>
          </a:p>
        </p:txBody>
      </p:sp>
      <p:grpSp>
        <p:nvGrpSpPr>
          <p:cNvPr id="19" name="Gruppieren 18"/>
          <p:cNvGrpSpPr/>
          <p:nvPr/>
        </p:nvGrpSpPr>
        <p:grpSpPr>
          <a:xfrm>
            <a:off x="516962" y="3738883"/>
            <a:ext cx="3654614" cy="2702843"/>
            <a:chOff x="914213" y="4465127"/>
            <a:chExt cx="3866216" cy="2091018"/>
          </a:xfrm>
        </p:grpSpPr>
        <p:sp>
          <p:nvSpPr>
            <p:cNvPr id="17" name="Abgerundetes Rechteck 16"/>
            <p:cNvSpPr/>
            <p:nvPr/>
          </p:nvSpPr>
          <p:spPr>
            <a:xfrm>
              <a:off x="914213" y="4465127"/>
              <a:ext cx="3866216" cy="209101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8" name="Rechteck 17"/>
                <p:cNvSpPr/>
                <p:nvPr/>
              </p:nvSpPr>
              <p:spPr>
                <a:xfrm>
                  <a:off x="914213" y="4521660"/>
                  <a:ext cx="3866215" cy="1515702"/>
                </a:xfrm>
                <a:prstGeom prst="rect">
                  <a:avLst/>
                </a:prstGeom>
              </p:spPr>
              <p:txBody>
                <a:bodyPr wrap="square">
                  <a:spAutoFit/>
                </a:bodyPr>
                <a:lstStyle/>
                <a:p>
                  <a:pPr lvl="0" algn="ctr" defTabSz="933450">
                    <a:lnSpc>
                      <a:spcPct val="90000"/>
                    </a:lnSpc>
                    <a:spcBef>
                      <a:spcPct val="0"/>
                    </a:spcBef>
                    <a:spcAft>
                      <a:spcPct val="35000"/>
                    </a:spcAft>
                  </a:pPr>
                  <a:r>
                    <a:rPr lang="de-DE" sz="2400" dirty="0" smtClean="0">
                      <a:solidFill>
                        <a:schemeClr val="bg1"/>
                      </a:solidFill>
                    </a:rPr>
                    <a:t>Optimization</a:t>
                  </a:r>
                  <a:r>
                    <a:rPr lang="de-DE" sz="2400" dirty="0">
                      <a:solidFill>
                        <a:schemeClr val="bg1"/>
                      </a:solidFill>
                    </a:rPr>
                    <a:t> </a:t>
                  </a:r>
                  <a:r>
                    <a:rPr lang="de-DE" sz="2400" dirty="0" err="1" smtClean="0">
                      <a:solidFill>
                        <a:schemeClr val="bg1"/>
                      </a:solidFill>
                    </a:rPr>
                    <a:t>Program</a:t>
                  </a:r>
                  <a:endParaRPr lang="de-DE" dirty="0" smtClean="0">
                    <a:solidFill>
                      <a:schemeClr val="bg1"/>
                    </a:solidFill>
                  </a:endParaRPr>
                </a:p>
                <a:p>
                  <a:pPr marL="285750" lvl="0" indent="-285750" defTabSz="933450">
                    <a:lnSpc>
                      <a:spcPct val="90000"/>
                    </a:lnSpc>
                    <a:spcBef>
                      <a:spcPct val="0"/>
                    </a:spcBef>
                    <a:spcAft>
                      <a:spcPct val="35000"/>
                    </a:spcAft>
                    <a:buFont typeface="Arial" panose="020B0604020202020204" pitchFamily="34" charset="0"/>
                    <a:buChar char="•"/>
                  </a:pPr>
                  <a14:m>
                    <m:oMath xmlns:m="http://schemas.openxmlformats.org/officeDocument/2006/math">
                      <m:sSub>
                        <m:sSubPr>
                          <m:ctrlPr>
                            <a:rPr lang="de-DE" b="0" i="1" smtClean="0">
                              <a:solidFill>
                                <a:schemeClr val="bg1"/>
                              </a:solidFill>
                              <a:latin typeface="Cambria Math" panose="02040503050406030204" pitchFamily="18" charset="0"/>
                            </a:rPr>
                          </m:ctrlPr>
                        </m:sSubPr>
                        <m:e>
                          <m:r>
                            <a:rPr lang="de-DE" b="0" i="1" smtClean="0">
                              <a:solidFill>
                                <a:schemeClr val="bg1"/>
                              </a:solidFill>
                              <a:latin typeface="Cambria Math" panose="02040503050406030204" pitchFamily="18" charset="0"/>
                            </a:rPr>
                            <m:t>𝑑</m:t>
                          </m:r>
                        </m:e>
                        <m:sub>
                          <m:r>
                            <a:rPr lang="de-DE" b="0" i="1" smtClean="0">
                              <a:solidFill>
                                <a:schemeClr val="bg1"/>
                              </a:solidFill>
                              <a:latin typeface="Cambria Math" panose="02040503050406030204" pitchFamily="18" charset="0"/>
                            </a:rPr>
                            <m:t>𝑖𝑗</m:t>
                          </m:r>
                        </m:sub>
                      </m:sSub>
                    </m:oMath>
                  </a14:m>
                  <a:r>
                    <a:rPr lang="de-DE" dirty="0" smtClean="0">
                      <a:solidFill>
                        <a:schemeClr val="bg1"/>
                      </a:solidFill>
                    </a:rPr>
                    <a:t> </a:t>
                  </a:r>
                  <a:r>
                    <a:rPr lang="de-DE" dirty="0" err="1" smtClean="0">
                      <a:solidFill>
                        <a:schemeClr val="bg1"/>
                      </a:solidFill>
                    </a:rPr>
                    <a:t>indicates</a:t>
                  </a:r>
                  <a:r>
                    <a:rPr lang="de-DE" dirty="0" smtClean="0">
                      <a:solidFill>
                        <a:schemeClr val="bg1"/>
                      </a:solidFill>
                    </a:rPr>
                    <a:t> </a:t>
                  </a:r>
                  <a:r>
                    <a:rPr lang="de-DE" dirty="0" err="1" smtClean="0">
                      <a:solidFill>
                        <a:schemeClr val="bg1"/>
                      </a:solidFill>
                    </a:rPr>
                    <a:t>pairwise</a:t>
                  </a:r>
                  <a:r>
                    <a:rPr lang="de-DE" dirty="0" smtClean="0">
                      <a:solidFill>
                        <a:schemeClr val="bg1"/>
                      </a:solidFill>
                    </a:rPr>
                    <a:t> </a:t>
                  </a:r>
                  <a:r>
                    <a:rPr lang="de-DE" dirty="0" err="1" smtClean="0">
                      <a:solidFill>
                        <a:schemeClr val="bg1"/>
                      </a:solidFill>
                    </a:rPr>
                    <a:t>distance</a:t>
                  </a:r>
                  <a:endParaRPr lang="de-DE" dirty="0" smtClean="0">
                    <a:solidFill>
                      <a:schemeClr val="bg1"/>
                    </a:solidFill>
                  </a:endParaRPr>
                </a:p>
                <a:p>
                  <a:pPr marL="285750" lvl="0" indent="-285750" defTabSz="933450">
                    <a:lnSpc>
                      <a:spcPct val="90000"/>
                    </a:lnSpc>
                    <a:spcBef>
                      <a:spcPct val="0"/>
                    </a:spcBef>
                    <a:spcAft>
                      <a:spcPct val="35000"/>
                    </a:spcAft>
                    <a:buFont typeface="Arial" panose="020B0604020202020204" pitchFamily="34" charset="0"/>
                    <a:buChar char="•"/>
                  </a:pPr>
                  <a14:m>
                    <m:oMath xmlns:m="http://schemas.openxmlformats.org/officeDocument/2006/math">
                      <m:sSub>
                        <m:sSubPr>
                          <m:ctrlPr>
                            <a:rPr lang="de-DE" i="1">
                              <a:solidFill>
                                <a:schemeClr val="bg1"/>
                              </a:solidFill>
                              <a:latin typeface="Cambria Math" panose="02040503050406030204" pitchFamily="18" charset="0"/>
                            </a:rPr>
                          </m:ctrlPr>
                        </m:sSubPr>
                        <m:e>
                          <m:r>
                            <a:rPr lang="de-DE" b="0" i="1" smtClean="0">
                              <a:solidFill>
                                <a:schemeClr val="bg1"/>
                              </a:solidFill>
                              <a:latin typeface="Cambria Math" panose="02040503050406030204" pitchFamily="18" charset="0"/>
                            </a:rPr>
                            <m:t>𝑧</m:t>
                          </m:r>
                        </m:e>
                        <m:sub>
                          <m:r>
                            <a:rPr lang="de-DE" i="1">
                              <a:solidFill>
                                <a:schemeClr val="bg1"/>
                              </a:solidFill>
                              <a:latin typeface="Cambria Math" panose="02040503050406030204" pitchFamily="18" charset="0"/>
                            </a:rPr>
                            <m:t>𝑖𝑗</m:t>
                          </m:r>
                        </m:sub>
                      </m:sSub>
                    </m:oMath>
                  </a14:m>
                  <a:r>
                    <a:rPr lang="de-DE" dirty="0" smtClean="0">
                      <a:solidFill>
                        <a:schemeClr val="bg1"/>
                      </a:solidFill>
                    </a:rPr>
                    <a:t> </a:t>
                  </a:r>
                  <a:r>
                    <a:rPr lang="de-DE" dirty="0" err="1" smtClean="0">
                      <a:solidFill>
                        <a:schemeClr val="bg1"/>
                      </a:solidFill>
                    </a:rPr>
                    <a:t>indicator</a:t>
                  </a:r>
                  <a:r>
                    <a:rPr lang="de-DE" dirty="0" smtClean="0">
                      <a:solidFill>
                        <a:schemeClr val="bg1"/>
                      </a:solidFill>
                    </a:rPr>
                    <a:t> </a:t>
                  </a:r>
                  <a:r>
                    <a:rPr lang="de-DE" dirty="0" err="1" smtClean="0">
                      <a:solidFill>
                        <a:schemeClr val="bg1"/>
                      </a:solidFill>
                    </a:rPr>
                    <a:t>of</a:t>
                  </a:r>
                  <a:r>
                    <a:rPr lang="de-DE" dirty="0" smtClean="0">
                      <a:solidFill>
                        <a:schemeClr val="bg1"/>
                      </a:solidFill>
                    </a:rPr>
                    <a:t> </a:t>
                  </a:r>
                  <a14:m>
                    <m:oMath xmlns:m="http://schemas.openxmlformats.org/officeDocument/2006/math">
                      <m:sSub>
                        <m:sSubPr>
                          <m:ctrlPr>
                            <a:rPr lang="de-DE" i="1" smtClean="0">
                              <a:solidFill>
                                <a:schemeClr val="bg1"/>
                              </a:solidFill>
                              <a:latin typeface="Cambria Math" panose="02040503050406030204" pitchFamily="18" charset="0"/>
                            </a:rPr>
                          </m:ctrlPr>
                        </m:sSubPr>
                        <m:e>
                          <m:r>
                            <a:rPr lang="de-DE" b="0" i="1" smtClean="0">
                              <a:solidFill>
                                <a:schemeClr val="bg1"/>
                              </a:solidFill>
                              <a:latin typeface="Cambria Math" panose="02040503050406030204" pitchFamily="18" charset="0"/>
                            </a:rPr>
                            <m:t>𝑥</m:t>
                          </m:r>
                        </m:e>
                        <m:sub>
                          <m:r>
                            <a:rPr lang="de-DE" b="0" i="1" smtClean="0">
                              <a:solidFill>
                                <a:schemeClr val="bg1"/>
                              </a:solidFill>
                              <a:latin typeface="Cambria Math" panose="02040503050406030204" pitchFamily="18" charset="0"/>
                            </a:rPr>
                            <m:t>𝑖</m:t>
                          </m:r>
                        </m:sub>
                      </m:sSub>
                    </m:oMath>
                  </a14:m>
                  <a:r>
                    <a:rPr lang="de-DE" dirty="0" smtClean="0">
                      <a:solidFill>
                        <a:schemeClr val="bg1"/>
                      </a:solidFill>
                    </a:rPr>
                    <a:t> representing </a:t>
                  </a:r>
                  <a14:m>
                    <m:oMath xmlns:m="http://schemas.openxmlformats.org/officeDocument/2006/math">
                      <m:sSub>
                        <m:sSubPr>
                          <m:ctrlPr>
                            <a:rPr lang="de-DE" i="1">
                              <a:solidFill>
                                <a:schemeClr val="bg1"/>
                              </a:solidFill>
                              <a:latin typeface="Cambria Math" panose="02040503050406030204" pitchFamily="18" charset="0"/>
                            </a:rPr>
                          </m:ctrlPr>
                        </m:sSubPr>
                        <m:e>
                          <m:r>
                            <a:rPr lang="de-DE" b="0" i="1" smtClean="0">
                              <a:solidFill>
                                <a:schemeClr val="bg1"/>
                              </a:solidFill>
                              <a:latin typeface="Cambria Math" panose="02040503050406030204" pitchFamily="18" charset="0"/>
                            </a:rPr>
                            <m:t>𝑦</m:t>
                          </m:r>
                        </m:e>
                        <m:sub>
                          <m:r>
                            <a:rPr lang="de-DE" b="0" i="1" smtClean="0">
                              <a:solidFill>
                                <a:schemeClr val="bg1"/>
                              </a:solidFill>
                              <a:latin typeface="Cambria Math" panose="02040503050406030204" pitchFamily="18" charset="0"/>
                            </a:rPr>
                            <m:t>𝑗</m:t>
                          </m:r>
                        </m:sub>
                      </m:sSub>
                    </m:oMath>
                  </a14:m>
                  <a:endParaRPr lang="de-DE" dirty="0" smtClean="0">
                    <a:solidFill>
                      <a:schemeClr val="bg1"/>
                    </a:solidFill>
                  </a:endParaRPr>
                </a:p>
                <a:p>
                  <a:pPr marL="285750" lvl="0" indent="-285750" defTabSz="933450">
                    <a:lnSpc>
                      <a:spcPct val="90000"/>
                    </a:lnSpc>
                    <a:spcBef>
                      <a:spcPct val="0"/>
                    </a:spcBef>
                    <a:spcAft>
                      <a:spcPct val="35000"/>
                    </a:spcAft>
                    <a:buFont typeface="Arial" panose="020B0604020202020204" pitchFamily="34" charset="0"/>
                    <a:buChar char="•"/>
                  </a:pPr>
                  <a14:m>
                    <m:oMath xmlns:m="http://schemas.openxmlformats.org/officeDocument/2006/math">
                      <m:sSub>
                        <m:sSubPr>
                          <m:ctrlPr>
                            <a:rPr lang="de-DE" b="0" i="1" smtClean="0">
                              <a:solidFill>
                                <a:schemeClr val="bg1"/>
                              </a:solidFill>
                              <a:latin typeface="Cambria Math" panose="02040503050406030204" pitchFamily="18" charset="0"/>
                            </a:rPr>
                          </m:ctrlPr>
                        </m:sSubPr>
                        <m:e>
                          <m:r>
                            <a:rPr lang="de-DE" b="0" i="1" smtClean="0">
                              <a:solidFill>
                                <a:schemeClr val="bg1"/>
                              </a:solidFill>
                              <a:latin typeface="Cambria Math" panose="02040503050406030204" pitchFamily="18" charset="0"/>
                            </a:rPr>
                            <m:t>𝑧</m:t>
                          </m:r>
                        </m:e>
                        <m:sub>
                          <m:r>
                            <a:rPr lang="de-DE" b="0" i="1" smtClean="0">
                              <a:solidFill>
                                <a:schemeClr val="bg1"/>
                              </a:solidFill>
                              <a:latin typeface="Cambria Math" panose="02040503050406030204" pitchFamily="18" charset="0"/>
                            </a:rPr>
                            <m:t>𝑖𝑗</m:t>
                          </m:r>
                        </m:sub>
                      </m:sSub>
                      <m:r>
                        <a:rPr lang="de-DE" b="0" i="1" smtClean="0">
                          <a:solidFill>
                            <a:schemeClr val="bg1"/>
                          </a:solidFill>
                          <a:latin typeface="Cambria Math" panose="02040503050406030204" pitchFamily="18" charset="0"/>
                        </a:rPr>
                        <m:t>∈{0,1}</m:t>
                      </m:r>
                    </m:oMath>
                  </a14:m>
                  <a:endParaRPr lang="de-DE" dirty="0" smtClean="0">
                    <a:solidFill>
                      <a:schemeClr val="bg1"/>
                    </a:solidFill>
                  </a:endParaRPr>
                </a:p>
                <a:p>
                  <a:pPr marL="285750" lvl="0" indent="-285750" defTabSz="933450">
                    <a:lnSpc>
                      <a:spcPct val="90000"/>
                    </a:lnSpc>
                    <a:spcBef>
                      <a:spcPct val="0"/>
                    </a:spcBef>
                    <a:spcAft>
                      <a:spcPct val="35000"/>
                    </a:spcAft>
                    <a:buFont typeface="Arial" panose="020B0604020202020204" pitchFamily="34" charset="0"/>
                    <a:buChar char="•"/>
                  </a:pPr>
                  <a14:m>
                    <m:oMath xmlns:m="http://schemas.openxmlformats.org/officeDocument/2006/math">
                      <m:nary>
                        <m:naryPr>
                          <m:chr m:val="∑"/>
                          <m:ctrlPr>
                            <a:rPr lang="de-DE" b="0" i="1" smtClean="0">
                              <a:solidFill>
                                <a:schemeClr val="bg1"/>
                              </a:solidFill>
                              <a:latin typeface="Cambria Math" panose="02040503050406030204" pitchFamily="18" charset="0"/>
                            </a:rPr>
                          </m:ctrlPr>
                        </m:naryPr>
                        <m:sub>
                          <m:r>
                            <a:rPr lang="de-DE" b="0" i="1" smtClean="0">
                              <a:solidFill>
                                <a:schemeClr val="bg1"/>
                              </a:solidFill>
                              <a:latin typeface="Cambria Math" panose="02040503050406030204" pitchFamily="18" charset="0"/>
                            </a:rPr>
                            <m:t>𝑖</m:t>
                          </m:r>
                          <m:r>
                            <a:rPr lang="de-DE" b="0" i="1" smtClean="0">
                              <a:solidFill>
                                <a:schemeClr val="bg1"/>
                              </a:solidFill>
                              <a:latin typeface="Cambria Math" panose="02040503050406030204" pitchFamily="18" charset="0"/>
                            </a:rPr>
                            <m:t>=1</m:t>
                          </m:r>
                        </m:sub>
                        <m:sup>
                          <m:r>
                            <a:rPr lang="de-DE" b="0" i="1" smtClean="0">
                              <a:solidFill>
                                <a:schemeClr val="bg1"/>
                              </a:solidFill>
                              <a:latin typeface="Cambria Math" panose="02040503050406030204" pitchFamily="18" charset="0"/>
                            </a:rPr>
                            <m:t>𝑁</m:t>
                          </m:r>
                        </m:sup>
                        <m:e>
                          <m:sSub>
                            <m:sSubPr>
                              <m:ctrlPr>
                                <a:rPr lang="de-DE" b="0" i="1" smtClean="0">
                                  <a:solidFill>
                                    <a:schemeClr val="bg1"/>
                                  </a:solidFill>
                                  <a:latin typeface="Cambria Math" panose="02040503050406030204" pitchFamily="18" charset="0"/>
                                </a:rPr>
                              </m:ctrlPr>
                            </m:sSubPr>
                            <m:e>
                              <m:r>
                                <a:rPr lang="de-DE" b="0" i="1" smtClean="0">
                                  <a:solidFill>
                                    <a:schemeClr val="bg1"/>
                                  </a:solidFill>
                                  <a:latin typeface="Cambria Math" panose="02040503050406030204" pitchFamily="18" charset="0"/>
                                </a:rPr>
                                <m:t>𝑧</m:t>
                              </m:r>
                            </m:e>
                            <m:sub>
                              <m:r>
                                <a:rPr lang="de-DE" b="0" i="1" smtClean="0">
                                  <a:solidFill>
                                    <a:schemeClr val="bg1"/>
                                  </a:solidFill>
                                  <a:latin typeface="Cambria Math" panose="02040503050406030204" pitchFamily="18" charset="0"/>
                                </a:rPr>
                                <m:t>𝑖𝑗</m:t>
                              </m:r>
                            </m:sub>
                          </m:sSub>
                          <m:r>
                            <a:rPr lang="de-DE" b="0" i="1" smtClean="0">
                              <a:solidFill>
                                <a:schemeClr val="bg1"/>
                              </a:solidFill>
                              <a:latin typeface="Cambria Math" panose="02040503050406030204" pitchFamily="18" charset="0"/>
                            </a:rPr>
                            <m:t>=1</m:t>
                          </m:r>
                        </m:e>
                      </m:nary>
                    </m:oMath>
                  </a14:m>
                  <a:endParaRPr lang="de-DE" dirty="0">
                    <a:solidFill>
                      <a:schemeClr val="bg1"/>
                    </a:solidFill>
                  </a:endParaRPr>
                </a:p>
              </p:txBody>
            </p:sp>
          </mc:Choice>
          <mc:Fallback xmlns="">
            <p:sp>
              <p:nvSpPr>
                <p:cNvPr id="18" name="Rechteck 17"/>
                <p:cNvSpPr>
                  <a:spLocks noRot="1" noChangeAspect="1" noMove="1" noResize="1" noEditPoints="1" noAdjustHandles="1" noChangeArrowheads="1" noChangeShapeType="1" noTextEdit="1"/>
                </p:cNvSpPr>
                <p:nvPr/>
              </p:nvSpPr>
              <p:spPr>
                <a:xfrm>
                  <a:off x="914213" y="4521660"/>
                  <a:ext cx="3866215" cy="1515702"/>
                </a:xfrm>
                <a:prstGeom prst="rect">
                  <a:avLst/>
                </a:prstGeom>
                <a:blipFill>
                  <a:blip r:embed="rId3"/>
                  <a:stretch>
                    <a:fillRect l="-1503" t="-4361" b="-33956"/>
                  </a:stretch>
                </a:blipFill>
              </p:spPr>
              <p:txBody>
                <a:bodyPr/>
                <a:lstStyle/>
                <a:p>
                  <a:r>
                    <a:rPr lang="de-DE">
                      <a:noFill/>
                    </a:rPr>
                    <a:t> </a:t>
                  </a:r>
                </a:p>
              </p:txBody>
            </p:sp>
          </mc:Fallback>
        </mc:AlternateContent>
      </p:grpSp>
      <p:grpSp>
        <p:nvGrpSpPr>
          <p:cNvPr id="22" name="Gruppieren 21"/>
          <p:cNvGrpSpPr/>
          <p:nvPr/>
        </p:nvGrpSpPr>
        <p:grpSpPr>
          <a:xfrm>
            <a:off x="4363195" y="3733373"/>
            <a:ext cx="3699250" cy="2696542"/>
            <a:chOff x="914213" y="4311929"/>
            <a:chExt cx="3866216" cy="2696542"/>
          </a:xfrm>
        </p:grpSpPr>
        <p:sp>
          <p:nvSpPr>
            <p:cNvPr id="23" name="Abgerundetes Rechteck 22"/>
            <p:cNvSpPr/>
            <p:nvPr/>
          </p:nvSpPr>
          <p:spPr>
            <a:xfrm>
              <a:off x="914213" y="4311929"/>
              <a:ext cx="3866216" cy="269282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e-DE">
                <a:solidFill>
                  <a:schemeClr val="bg1"/>
                </a:solidFill>
              </a:endParaRPr>
            </a:p>
          </p:txBody>
        </p:sp>
        <mc:AlternateContent xmlns:mc="http://schemas.openxmlformats.org/markup-compatibility/2006" xmlns:a14="http://schemas.microsoft.com/office/drawing/2010/main">
          <mc:Choice Requires="a14">
            <p:sp>
              <p:nvSpPr>
                <p:cNvPr id="24" name="Rechteck 23"/>
                <p:cNvSpPr/>
                <p:nvPr/>
              </p:nvSpPr>
              <p:spPr>
                <a:xfrm>
                  <a:off x="914213" y="4387625"/>
                  <a:ext cx="3866216" cy="2620846"/>
                </a:xfrm>
                <a:prstGeom prst="rect">
                  <a:avLst/>
                </a:prstGeom>
              </p:spPr>
              <p:txBody>
                <a:bodyPr wrap="square">
                  <a:spAutoFit/>
                </a:bodyPr>
                <a:lstStyle/>
                <a:p>
                  <a:pPr lvl="0" algn="ctr" defTabSz="933450">
                    <a:lnSpc>
                      <a:spcPct val="90000"/>
                    </a:lnSpc>
                    <a:spcBef>
                      <a:spcPct val="0"/>
                    </a:spcBef>
                    <a:spcAft>
                      <a:spcPct val="35000"/>
                    </a:spcAft>
                  </a:pPr>
                  <a:r>
                    <a:rPr lang="de-DE" sz="2400" dirty="0" smtClean="0">
                      <a:solidFill>
                        <a:schemeClr val="bg1"/>
                      </a:solidFill>
                    </a:rPr>
                    <a:t>Trace </a:t>
                  </a:r>
                  <a:r>
                    <a:rPr lang="de-DE" sz="2400" dirty="0" err="1" smtClean="0">
                      <a:solidFill>
                        <a:schemeClr val="bg1"/>
                      </a:solidFill>
                    </a:rPr>
                    <a:t>Minimization</a:t>
                  </a:r>
                  <a:r>
                    <a:rPr lang="de-DE" sz="2400" dirty="0" smtClean="0">
                      <a:solidFill>
                        <a:schemeClr val="bg1"/>
                      </a:solidFill>
                    </a:rPr>
                    <a:t> </a:t>
                  </a:r>
                  <a:endParaRPr lang="de-DE" dirty="0" smtClean="0">
                    <a:solidFill>
                      <a:schemeClr val="bg1"/>
                    </a:solidFill>
                  </a:endParaRPr>
                </a:p>
                <a:p>
                  <a:pPr marL="285750" lvl="0" indent="-285750" defTabSz="933450">
                    <a:lnSpc>
                      <a:spcPct val="90000"/>
                    </a:lnSpc>
                    <a:spcBef>
                      <a:spcPct val="0"/>
                    </a:spcBef>
                    <a:spcAft>
                      <a:spcPct val="35000"/>
                    </a:spcAft>
                    <a:buFont typeface="Arial" panose="020B0604020202020204" pitchFamily="34" charset="0"/>
                    <a:buChar char="•"/>
                  </a:pPr>
                  <a:r>
                    <a:rPr lang="de-DE" dirty="0" smtClean="0">
                      <a:solidFill>
                        <a:schemeClr val="bg1"/>
                      </a:solidFill>
                    </a:rPr>
                    <a:t>Goal: Find </a:t>
                  </a:r>
                  <a:r>
                    <a:rPr lang="de-DE" b="1" dirty="0" err="1" smtClean="0">
                      <a:solidFill>
                        <a:schemeClr val="bg1"/>
                      </a:solidFill>
                    </a:rPr>
                    <a:t>few</a:t>
                  </a:r>
                  <a:r>
                    <a:rPr lang="de-DE" dirty="0" smtClean="0">
                      <a:solidFill>
                        <a:schemeClr val="bg1"/>
                      </a:solidFill>
                    </a:rPr>
                    <a:t> </a:t>
                  </a:r>
                  <a:r>
                    <a:rPr lang="de-DE" dirty="0" err="1" smtClean="0">
                      <a:solidFill>
                        <a:schemeClr val="bg1"/>
                      </a:solidFill>
                    </a:rPr>
                    <a:t>representatives</a:t>
                  </a:r>
                  <a:r>
                    <a:rPr lang="de-DE" dirty="0" smtClean="0">
                      <a:solidFill>
                        <a:schemeClr val="bg1"/>
                      </a:solidFill>
                    </a:rPr>
                    <a:t> </a:t>
                  </a:r>
                  <a:r>
                    <a:rPr lang="de-DE" dirty="0" err="1" smtClean="0">
                      <a:solidFill>
                        <a:schemeClr val="bg1"/>
                      </a:solidFill>
                    </a:rPr>
                    <a:t>that</a:t>
                  </a:r>
                  <a:r>
                    <a:rPr lang="de-DE" dirty="0" smtClean="0">
                      <a:solidFill>
                        <a:schemeClr val="bg1"/>
                      </a:solidFill>
                    </a:rPr>
                    <a:t> </a:t>
                  </a:r>
                  <a:r>
                    <a:rPr lang="de-DE" b="1" dirty="0" err="1" smtClean="0">
                      <a:solidFill>
                        <a:schemeClr val="bg1"/>
                      </a:solidFill>
                    </a:rPr>
                    <a:t>well</a:t>
                  </a:r>
                  <a:r>
                    <a:rPr lang="de-DE" b="1" dirty="0" smtClean="0">
                      <a:solidFill>
                        <a:schemeClr val="bg1"/>
                      </a:solidFill>
                    </a:rPr>
                    <a:t> </a:t>
                  </a:r>
                  <a:r>
                    <a:rPr lang="de-DE" b="1" dirty="0" err="1" smtClean="0">
                      <a:solidFill>
                        <a:schemeClr val="bg1"/>
                      </a:solidFill>
                    </a:rPr>
                    <a:t>encode</a:t>
                  </a:r>
                  <a:r>
                    <a:rPr lang="de-DE" b="1" dirty="0" smtClean="0">
                      <a:solidFill>
                        <a:schemeClr val="bg1"/>
                      </a:solidFill>
                    </a:rPr>
                    <a:t> </a:t>
                  </a:r>
                  <a14:m>
                    <m:oMath xmlns:m="http://schemas.openxmlformats.org/officeDocument/2006/math">
                      <m:r>
                        <a:rPr lang="de-DE" b="0" i="1" smtClean="0">
                          <a:solidFill>
                            <a:schemeClr val="bg1"/>
                          </a:solidFill>
                          <a:latin typeface="Cambria Math" panose="02040503050406030204" pitchFamily="18" charset="0"/>
                        </a:rPr>
                        <m:t>𝑌</m:t>
                      </m:r>
                    </m:oMath>
                  </a14:m>
                  <a:endParaRPr lang="de-DE" b="0" dirty="0" smtClean="0">
                    <a:solidFill>
                      <a:schemeClr val="bg1"/>
                    </a:solidFill>
                  </a:endParaRPr>
                </a:p>
                <a:p>
                  <a:pPr marL="285750" lvl="0" indent="-285750" defTabSz="933450">
                    <a:lnSpc>
                      <a:spcPct val="90000"/>
                    </a:lnSpc>
                    <a:spcBef>
                      <a:spcPct val="0"/>
                    </a:spcBef>
                    <a:spcAft>
                      <a:spcPct val="35000"/>
                    </a:spcAft>
                    <a:buFont typeface="Arial" panose="020B0604020202020204" pitchFamily="34" charset="0"/>
                    <a:buChar char="•"/>
                  </a:pPr>
                  <a14:m>
                    <m:oMath xmlns:m="http://schemas.openxmlformats.org/officeDocument/2006/math">
                      <m:r>
                        <a:rPr lang="de-DE" b="0" i="1" smtClean="0">
                          <a:solidFill>
                            <a:schemeClr val="bg1"/>
                          </a:solidFill>
                          <a:latin typeface="Cambria Math" panose="02040503050406030204" pitchFamily="18" charset="0"/>
                        </a:rPr>
                        <m:t>||.|</m:t>
                      </m:r>
                      <m:sSub>
                        <m:sSubPr>
                          <m:ctrlPr>
                            <a:rPr lang="de-DE" b="0" i="1" smtClean="0">
                              <a:solidFill>
                                <a:schemeClr val="bg1"/>
                              </a:solidFill>
                              <a:latin typeface="Cambria Math" panose="02040503050406030204" pitchFamily="18" charset="0"/>
                            </a:rPr>
                          </m:ctrlPr>
                        </m:sSubPr>
                        <m:e>
                          <m:d>
                            <m:dPr>
                              <m:begChr m:val=""/>
                              <m:endChr m:val="|"/>
                              <m:ctrlPr>
                                <a:rPr lang="de-DE" b="0" i="1" smtClean="0">
                                  <a:solidFill>
                                    <a:schemeClr val="bg1"/>
                                  </a:solidFill>
                                  <a:latin typeface="Cambria Math" panose="02040503050406030204" pitchFamily="18" charset="0"/>
                                </a:rPr>
                              </m:ctrlPr>
                            </m:dPr>
                            <m:e>
                              <m:r>
                                <a:rPr lang="de-DE">
                                  <a:solidFill>
                                    <a:schemeClr val="bg1"/>
                                  </a:solidFill>
                                  <a:latin typeface="Cambria Math" panose="02040503050406030204" pitchFamily="18" charset="0"/>
                                </a:rPr>
                                <m:t>​</m:t>
                              </m:r>
                            </m:e>
                          </m:d>
                        </m:e>
                        <m:sub>
                          <m:r>
                            <m:rPr>
                              <m:sty m:val="p"/>
                            </m:rPr>
                            <a:rPr lang="de-DE" b="0" i="0" smtClean="0">
                              <a:solidFill>
                                <a:schemeClr val="bg1"/>
                              </a:solidFill>
                              <a:latin typeface="Cambria Math" panose="02040503050406030204" pitchFamily="18" charset="0"/>
                            </a:rPr>
                            <m:t>p</m:t>
                          </m:r>
                        </m:sub>
                      </m:sSub>
                    </m:oMath>
                  </a14:m>
                  <a:r>
                    <a:rPr lang="de-DE" dirty="0" smtClean="0">
                      <a:solidFill>
                        <a:schemeClr val="bg1"/>
                      </a:solidFill>
                    </a:rPr>
                    <a:t> </a:t>
                  </a:r>
                  <a:r>
                    <a:rPr lang="de-DE" dirty="0" err="1" smtClean="0">
                      <a:solidFill>
                        <a:schemeClr val="bg1"/>
                      </a:solidFill>
                    </a:rPr>
                    <a:t>denotes</a:t>
                  </a:r>
                  <a:r>
                    <a:rPr lang="de-DE" dirty="0" smtClean="0">
                      <a:solidFill>
                        <a:schemeClr val="bg1"/>
                      </a:solidFill>
                    </a:rPr>
                    <a:t> </a:t>
                  </a:r>
                  <a:r>
                    <a:rPr lang="de-DE" dirty="0" err="1" smtClean="0">
                      <a:solidFill>
                        <a:schemeClr val="bg1"/>
                      </a:solidFill>
                    </a:rPr>
                    <a:t>the</a:t>
                  </a:r>
                  <a:r>
                    <a:rPr lang="de-DE" dirty="0" smtClean="0">
                      <a:solidFill>
                        <a:schemeClr val="bg1"/>
                      </a:solidFill>
                    </a:rPr>
                    <a:t> </a:t>
                  </a:r>
                  <a14:m>
                    <m:oMath xmlns:m="http://schemas.openxmlformats.org/officeDocument/2006/math">
                      <m:sSub>
                        <m:sSubPr>
                          <m:ctrlPr>
                            <a:rPr lang="de-DE" b="0" i="1" smtClean="0">
                              <a:solidFill>
                                <a:schemeClr val="bg1"/>
                              </a:solidFill>
                              <a:latin typeface="Cambria Math" panose="02040503050406030204" pitchFamily="18" charset="0"/>
                            </a:rPr>
                          </m:ctrlPr>
                        </m:sSubPr>
                        <m:e>
                          <m:r>
                            <a:rPr lang="de-DE" b="0" i="1" smtClean="0">
                              <a:solidFill>
                                <a:schemeClr val="bg1"/>
                              </a:solidFill>
                              <a:latin typeface="Cambria Math" panose="02040503050406030204" pitchFamily="18" charset="0"/>
                            </a:rPr>
                            <m:t>𝑙</m:t>
                          </m:r>
                        </m:e>
                        <m:sub>
                          <m:r>
                            <a:rPr lang="de-DE" b="0" i="1" smtClean="0">
                              <a:solidFill>
                                <a:schemeClr val="bg1"/>
                              </a:solidFill>
                              <a:latin typeface="Cambria Math" panose="02040503050406030204" pitchFamily="18" charset="0"/>
                            </a:rPr>
                            <m:t>𝑝</m:t>
                          </m:r>
                        </m:sub>
                      </m:sSub>
                      <m:r>
                        <a:rPr lang="de-DE" b="0" i="0" smtClean="0">
                          <a:solidFill>
                            <a:schemeClr val="bg1"/>
                          </a:solidFill>
                          <a:latin typeface="Cambria Math" panose="02040503050406030204" pitchFamily="18" charset="0"/>
                        </a:rPr>
                        <m:t>−</m:t>
                      </m:r>
                      <m:r>
                        <m:rPr>
                          <m:sty m:val="p"/>
                        </m:rPr>
                        <a:rPr lang="de-DE" b="0" i="0" smtClean="0">
                          <a:solidFill>
                            <a:schemeClr val="bg1"/>
                          </a:solidFill>
                          <a:latin typeface="Cambria Math" panose="02040503050406030204" pitchFamily="18" charset="0"/>
                        </a:rPr>
                        <m:t>norm</m:t>
                      </m:r>
                    </m:oMath>
                  </a14:m>
                  <a:endParaRPr lang="de-DE" dirty="0" smtClean="0">
                    <a:solidFill>
                      <a:schemeClr val="bg1"/>
                    </a:solidFill>
                  </a:endParaRPr>
                </a:p>
                <a:p>
                  <a:pPr marL="285750" lvl="0" indent="-285750" defTabSz="933450">
                    <a:lnSpc>
                      <a:spcPct val="90000"/>
                    </a:lnSpc>
                    <a:spcBef>
                      <a:spcPct val="0"/>
                    </a:spcBef>
                    <a:spcAft>
                      <a:spcPct val="35000"/>
                    </a:spcAft>
                    <a:buFont typeface="Arial" panose="020B0604020202020204" pitchFamily="34" charset="0"/>
                    <a:buChar char="•"/>
                  </a:pPr>
                  <a14:m>
                    <m:oMath xmlns:m="http://schemas.openxmlformats.org/officeDocument/2006/math">
                      <m:r>
                        <a:rPr lang="de-DE" b="0" i="1" smtClean="0">
                          <a:solidFill>
                            <a:schemeClr val="bg1"/>
                          </a:solidFill>
                          <a:latin typeface="Cambria Math" panose="02040503050406030204" pitchFamily="18" charset="0"/>
                        </a:rPr>
                        <m:t>𝐼</m:t>
                      </m:r>
                      <m:d>
                        <m:dPr>
                          <m:ctrlPr>
                            <a:rPr lang="de-DE" b="0" i="1" smtClean="0">
                              <a:solidFill>
                                <a:schemeClr val="bg1"/>
                              </a:solidFill>
                              <a:latin typeface="Cambria Math" panose="02040503050406030204" pitchFamily="18" charset="0"/>
                            </a:rPr>
                          </m:ctrlPr>
                        </m:dPr>
                        <m:e>
                          <m:r>
                            <a:rPr lang="de-DE" b="0" i="1" smtClean="0">
                              <a:solidFill>
                                <a:schemeClr val="bg1"/>
                              </a:solidFill>
                              <a:latin typeface="Cambria Math" panose="02040503050406030204" pitchFamily="18" charset="0"/>
                            </a:rPr>
                            <m:t>.</m:t>
                          </m:r>
                        </m:e>
                      </m:d>
                    </m:oMath>
                  </a14:m>
                  <a:r>
                    <a:rPr lang="de-DE" dirty="0" smtClean="0">
                      <a:solidFill>
                        <a:schemeClr val="bg1"/>
                      </a:solidFill>
                    </a:rPr>
                    <a:t> </a:t>
                  </a:r>
                  <a:r>
                    <a:rPr lang="de-DE" dirty="0" err="1" smtClean="0">
                      <a:solidFill>
                        <a:schemeClr val="bg1"/>
                      </a:solidFill>
                    </a:rPr>
                    <a:t>denotes</a:t>
                  </a:r>
                  <a:r>
                    <a:rPr lang="de-DE" dirty="0" smtClean="0">
                      <a:solidFill>
                        <a:schemeClr val="bg1"/>
                      </a:solidFill>
                    </a:rPr>
                    <a:t> </a:t>
                  </a:r>
                  <a:r>
                    <a:rPr lang="de-DE" dirty="0" err="1" smtClean="0">
                      <a:solidFill>
                        <a:schemeClr val="bg1"/>
                      </a:solidFill>
                    </a:rPr>
                    <a:t>the</a:t>
                  </a:r>
                  <a:r>
                    <a:rPr lang="de-DE" dirty="0" smtClean="0">
                      <a:solidFill>
                        <a:schemeClr val="bg1"/>
                      </a:solidFill>
                    </a:rPr>
                    <a:t> </a:t>
                  </a:r>
                  <a:r>
                    <a:rPr lang="de-DE" dirty="0" err="1" smtClean="0">
                      <a:solidFill>
                        <a:schemeClr val="bg1"/>
                      </a:solidFill>
                    </a:rPr>
                    <a:t>indicator</a:t>
                  </a:r>
                  <a:r>
                    <a:rPr lang="de-DE" dirty="0" smtClean="0">
                      <a:solidFill>
                        <a:schemeClr val="bg1"/>
                      </a:solidFill>
                    </a:rPr>
                    <a:t> </a:t>
                  </a:r>
                  <a:r>
                    <a:rPr lang="de-DE" dirty="0" err="1" smtClean="0">
                      <a:solidFill>
                        <a:schemeClr val="bg1"/>
                      </a:solidFill>
                    </a:rPr>
                    <a:t>function</a:t>
                  </a:r>
                  <a:endParaRPr lang="de-DE" dirty="0" smtClean="0">
                    <a:solidFill>
                      <a:schemeClr val="bg1"/>
                    </a:solidFill>
                  </a:endParaRPr>
                </a:p>
                <a:p>
                  <a:pPr marL="285750" lvl="0" indent="-285750" defTabSz="933450">
                    <a:lnSpc>
                      <a:spcPct val="90000"/>
                    </a:lnSpc>
                    <a:spcBef>
                      <a:spcPct val="0"/>
                    </a:spcBef>
                    <a:spcAft>
                      <a:spcPct val="35000"/>
                    </a:spcAft>
                    <a:buFont typeface="Arial" panose="020B0604020202020204" pitchFamily="34" charset="0"/>
                    <a:buChar char="•"/>
                  </a:pPr>
                  <a14:m>
                    <m:oMath xmlns:m="http://schemas.openxmlformats.org/officeDocument/2006/math">
                      <m:r>
                        <a:rPr lang="de-DE" b="0" i="1" smtClean="0">
                          <a:solidFill>
                            <a:schemeClr val="bg1"/>
                          </a:solidFill>
                          <a:latin typeface="Cambria Math" panose="02040503050406030204" pitchFamily="18" charset="0"/>
                        </a:rPr>
                        <m:t>𝜆</m:t>
                      </m:r>
                      <m:r>
                        <a:rPr lang="de-DE" b="0" i="1" smtClean="0">
                          <a:solidFill>
                            <a:schemeClr val="bg1"/>
                          </a:solidFill>
                          <a:latin typeface="Cambria Math" panose="02040503050406030204" pitchFamily="18" charset="0"/>
                        </a:rPr>
                        <m:t>&gt;0 </m:t>
                      </m:r>
                    </m:oMath>
                  </a14:m>
                  <a:r>
                    <a:rPr lang="de-DE" dirty="0" err="1" smtClean="0">
                      <a:solidFill>
                        <a:schemeClr val="bg1"/>
                      </a:solidFill>
                    </a:rPr>
                    <a:t>sets</a:t>
                  </a:r>
                  <a:r>
                    <a:rPr lang="de-DE" dirty="0" smtClean="0">
                      <a:solidFill>
                        <a:schemeClr val="bg1"/>
                      </a:solidFill>
                    </a:rPr>
                    <a:t> </a:t>
                  </a:r>
                  <a:r>
                    <a:rPr lang="de-DE" dirty="0" err="1" smtClean="0">
                      <a:solidFill>
                        <a:schemeClr val="bg1"/>
                      </a:solidFill>
                    </a:rPr>
                    <a:t>the</a:t>
                  </a:r>
                  <a:r>
                    <a:rPr lang="de-DE" dirty="0" smtClean="0">
                      <a:solidFill>
                        <a:schemeClr val="bg1"/>
                      </a:solidFill>
                    </a:rPr>
                    <a:t> trade-off </a:t>
                  </a:r>
                  <a:r>
                    <a:rPr lang="de-DE" dirty="0" err="1" smtClean="0">
                      <a:solidFill>
                        <a:schemeClr val="bg1"/>
                      </a:solidFill>
                    </a:rPr>
                    <a:t>between</a:t>
                  </a:r>
                  <a:r>
                    <a:rPr lang="de-DE" dirty="0" smtClean="0">
                      <a:solidFill>
                        <a:schemeClr val="bg1"/>
                      </a:solidFill>
                    </a:rPr>
                    <a:t> </a:t>
                  </a:r>
                  <a:r>
                    <a:rPr lang="de-DE" dirty="0" err="1" smtClean="0">
                      <a:solidFill>
                        <a:schemeClr val="bg1"/>
                      </a:solidFill>
                    </a:rPr>
                    <a:t>the</a:t>
                  </a:r>
                  <a:r>
                    <a:rPr lang="de-DE" dirty="0" smtClean="0">
                      <a:solidFill>
                        <a:schemeClr val="bg1"/>
                      </a:solidFill>
                    </a:rPr>
                    <a:t> </a:t>
                  </a:r>
                  <a:r>
                    <a:rPr lang="de-DE" dirty="0" err="1" smtClean="0">
                      <a:solidFill>
                        <a:schemeClr val="bg1"/>
                      </a:solidFill>
                    </a:rPr>
                    <a:t>two</a:t>
                  </a:r>
                  <a:r>
                    <a:rPr lang="de-DE" dirty="0" smtClean="0">
                      <a:solidFill>
                        <a:schemeClr val="bg1"/>
                      </a:solidFill>
                    </a:rPr>
                    <a:t> </a:t>
                  </a:r>
                  <a:r>
                    <a:rPr lang="de-DE" dirty="0" err="1" smtClean="0">
                      <a:solidFill>
                        <a:schemeClr val="bg1"/>
                      </a:solidFill>
                    </a:rPr>
                    <a:t>terms</a:t>
                  </a:r>
                  <a:endParaRPr lang="de-DE" dirty="0" smtClean="0">
                    <a:solidFill>
                      <a:schemeClr val="bg1"/>
                    </a:solidFill>
                  </a:endParaRPr>
                </a:p>
              </p:txBody>
            </p:sp>
          </mc:Choice>
          <mc:Fallback xmlns="">
            <p:sp>
              <p:nvSpPr>
                <p:cNvPr id="24" name="Rechteck 23"/>
                <p:cNvSpPr>
                  <a:spLocks noRot="1" noChangeAspect="1" noMove="1" noResize="1" noEditPoints="1" noAdjustHandles="1" noChangeArrowheads="1" noChangeShapeType="1" noTextEdit="1"/>
                </p:cNvSpPr>
                <p:nvPr/>
              </p:nvSpPr>
              <p:spPr>
                <a:xfrm>
                  <a:off x="914213" y="4387625"/>
                  <a:ext cx="3866216" cy="2620846"/>
                </a:xfrm>
                <a:prstGeom prst="rect">
                  <a:avLst/>
                </a:prstGeom>
                <a:blipFill>
                  <a:blip r:embed="rId4"/>
                  <a:stretch>
                    <a:fillRect l="-1153" t="-3256" b="-2791"/>
                  </a:stretch>
                </a:blipFill>
              </p:spPr>
              <p:txBody>
                <a:bodyPr/>
                <a:lstStyle/>
                <a:p>
                  <a:r>
                    <a:rPr lang="de-DE">
                      <a:noFill/>
                    </a:rPr>
                    <a:t> </a:t>
                  </a:r>
                </a:p>
              </p:txBody>
            </p:sp>
          </mc:Fallback>
        </mc:AlternateContent>
      </p:grpSp>
      <p:grpSp>
        <p:nvGrpSpPr>
          <p:cNvPr id="36" name="Gruppieren 35"/>
          <p:cNvGrpSpPr/>
          <p:nvPr/>
        </p:nvGrpSpPr>
        <p:grpSpPr>
          <a:xfrm>
            <a:off x="8254064" y="3730223"/>
            <a:ext cx="3644681" cy="2702843"/>
            <a:chOff x="914213" y="4465127"/>
            <a:chExt cx="3866217" cy="2226297"/>
          </a:xfrm>
        </p:grpSpPr>
        <p:sp>
          <p:nvSpPr>
            <p:cNvPr id="37" name="Abgerundetes Rechteck 36"/>
            <p:cNvSpPr/>
            <p:nvPr/>
          </p:nvSpPr>
          <p:spPr>
            <a:xfrm>
              <a:off x="914213" y="4465127"/>
              <a:ext cx="3866216" cy="222629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e-DE">
                <a:solidFill>
                  <a:schemeClr val="bg1"/>
                </a:solidFill>
              </a:endParaRPr>
            </a:p>
          </p:txBody>
        </p:sp>
        <mc:AlternateContent xmlns:mc="http://schemas.openxmlformats.org/markup-compatibility/2006">
          <mc:Choice xmlns:a14="http://schemas.microsoft.com/office/drawing/2010/main" Requires="a14">
            <p:sp>
              <p:nvSpPr>
                <p:cNvPr id="38" name="Rechteck 37"/>
                <p:cNvSpPr/>
                <p:nvPr/>
              </p:nvSpPr>
              <p:spPr>
                <a:xfrm>
                  <a:off x="914214" y="4525318"/>
                  <a:ext cx="3866216" cy="1983359"/>
                </a:xfrm>
                <a:prstGeom prst="rect">
                  <a:avLst/>
                </a:prstGeom>
              </p:spPr>
              <p:txBody>
                <a:bodyPr wrap="square">
                  <a:spAutoFit/>
                </a:bodyPr>
                <a:lstStyle/>
                <a:p>
                  <a:pPr lvl="0" algn="ctr" defTabSz="933450">
                    <a:lnSpc>
                      <a:spcPct val="90000"/>
                    </a:lnSpc>
                    <a:spcBef>
                      <a:spcPct val="0"/>
                    </a:spcBef>
                    <a:spcAft>
                      <a:spcPct val="35000"/>
                    </a:spcAft>
                  </a:pPr>
                  <a:r>
                    <a:rPr lang="de-DE" sz="2400" dirty="0" smtClean="0">
                      <a:solidFill>
                        <a:schemeClr val="bg1"/>
                      </a:solidFill>
                    </a:rPr>
                    <a:t>Convex Relaxation</a:t>
                  </a:r>
                  <a:endParaRPr lang="de-DE" dirty="0" smtClean="0">
                    <a:solidFill>
                      <a:schemeClr val="bg1"/>
                    </a:solidFill>
                  </a:endParaRPr>
                </a:p>
                <a:p>
                  <a:pPr marL="285750" lvl="0" indent="-285750" defTabSz="933450">
                    <a:lnSpc>
                      <a:spcPct val="90000"/>
                    </a:lnSpc>
                    <a:spcBef>
                      <a:spcPct val="0"/>
                    </a:spcBef>
                    <a:spcAft>
                      <a:spcPct val="35000"/>
                    </a:spcAft>
                    <a:buFont typeface="Arial" panose="020B0604020202020204" pitchFamily="34" charset="0"/>
                    <a:buChar char="•"/>
                  </a:pPr>
                  <a:r>
                    <a:rPr lang="de-DE" dirty="0" err="1" smtClean="0">
                      <a:solidFill>
                        <a:schemeClr val="bg1"/>
                      </a:solidFill>
                    </a:rPr>
                    <a:t>Sum</a:t>
                  </a:r>
                  <a:r>
                    <a:rPr lang="de-DE" dirty="0" smtClean="0">
                      <a:solidFill>
                        <a:schemeClr val="bg1"/>
                      </a:solidFill>
                    </a:rPr>
                    <a:t> </a:t>
                  </a:r>
                  <a:r>
                    <a:rPr lang="de-DE" dirty="0" err="1" smtClean="0">
                      <a:solidFill>
                        <a:schemeClr val="bg1"/>
                      </a:solidFill>
                    </a:rPr>
                    <a:t>of</a:t>
                  </a:r>
                  <a:r>
                    <a:rPr lang="de-DE" dirty="0" smtClean="0">
                      <a:solidFill>
                        <a:schemeClr val="bg1"/>
                      </a:solidFill>
                    </a:rPr>
                    <a:t> </a:t>
                  </a:r>
                  <a14:m>
                    <m:oMath xmlns:m="http://schemas.openxmlformats.org/officeDocument/2006/math">
                      <m:sSub>
                        <m:sSubPr>
                          <m:ctrlPr>
                            <a:rPr lang="de-DE" b="0" i="1" smtClean="0">
                              <a:solidFill>
                                <a:schemeClr val="bg1"/>
                              </a:solidFill>
                              <a:latin typeface="Cambria Math" panose="02040503050406030204" pitchFamily="18" charset="0"/>
                            </a:rPr>
                          </m:ctrlPr>
                        </m:sSubPr>
                        <m:e>
                          <m:r>
                            <a:rPr lang="de-DE" b="0" i="1" smtClean="0">
                              <a:solidFill>
                                <a:schemeClr val="bg1"/>
                              </a:solidFill>
                              <a:latin typeface="Cambria Math" panose="02040503050406030204" pitchFamily="18" charset="0"/>
                            </a:rPr>
                            <m:t>𝑙</m:t>
                          </m:r>
                        </m:e>
                        <m:sub>
                          <m:r>
                            <a:rPr lang="de-DE" b="0" i="1" smtClean="0">
                              <a:solidFill>
                                <a:schemeClr val="bg1"/>
                              </a:solidFill>
                              <a:latin typeface="Cambria Math" panose="02040503050406030204" pitchFamily="18" charset="0"/>
                            </a:rPr>
                            <m:t>𝑝</m:t>
                          </m:r>
                        </m:sub>
                      </m:sSub>
                    </m:oMath>
                  </a14:m>
                  <a:r>
                    <a:rPr lang="de-DE" dirty="0" smtClean="0">
                      <a:solidFill>
                        <a:schemeClr val="bg1"/>
                      </a:solidFill>
                    </a:rPr>
                    <a:t>-</a:t>
                  </a:r>
                  <a:r>
                    <a:rPr lang="de-DE" dirty="0" err="1" smtClean="0">
                      <a:solidFill>
                        <a:schemeClr val="bg1"/>
                      </a:solidFill>
                    </a:rPr>
                    <a:t>norms</a:t>
                  </a:r>
                  <a:r>
                    <a:rPr lang="de-DE" dirty="0" smtClean="0">
                      <a:solidFill>
                        <a:schemeClr val="bg1"/>
                      </a:solidFill>
                    </a:rPr>
                    <a:t> </a:t>
                  </a:r>
                  <a:r>
                    <a:rPr lang="de-DE" dirty="0" err="1" smtClean="0">
                      <a:solidFill>
                        <a:schemeClr val="bg1"/>
                      </a:solidFill>
                    </a:rPr>
                    <a:t>instad</a:t>
                  </a:r>
                  <a:r>
                    <a:rPr lang="de-DE" dirty="0" smtClean="0">
                      <a:solidFill>
                        <a:schemeClr val="bg1"/>
                      </a:solidFill>
                    </a:rPr>
                    <a:t> </a:t>
                  </a:r>
                  <a:r>
                    <a:rPr lang="de-DE" dirty="0" err="1" smtClean="0">
                      <a:solidFill>
                        <a:schemeClr val="bg1"/>
                      </a:solidFill>
                    </a:rPr>
                    <a:t>of</a:t>
                  </a:r>
                  <a:r>
                    <a:rPr lang="de-DE" dirty="0" smtClean="0">
                      <a:solidFill>
                        <a:schemeClr val="bg1"/>
                      </a:solidFill>
                    </a:rPr>
                    <a:t> </a:t>
                  </a:r>
                  <a:r>
                    <a:rPr lang="de-DE" dirty="0" err="1" smtClean="0">
                      <a:solidFill>
                        <a:schemeClr val="bg1"/>
                      </a:solidFill>
                    </a:rPr>
                    <a:t>counting</a:t>
                  </a:r>
                  <a:endParaRPr lang="de-DE" dirty="0" smtClean="0">
                    <a:solidFill>
                      <a:schemeClr val="bg1"/>
                    </a:solidFill>
                  </a:endParaRPr>
                </a:p>
                <a:p>
                  <a:pPr marL="285750" lvl="0" indent="-285750" defTabSz="933450">
                    <a:lnSpc>
                      <a:spcPct val="90000"/>
                    </a:lnSpc>
                    <a:spcBef>
                      <a:spcPct val="0"/>
                    </a:spcBef>
                    <a:spcAft>
                      <a:spcPct val="35000"/>
                    </a:spcAft>
                    <a:buFont typeface="Arial" panose="020B0604020202020204" pitchFamily="34" charset="0"/>
                    <a:buChar char="•"/>
                  </a:pPr>
                  <a14:m>
                    <m:oMath xmlns:m="http://schemas.openxmlformats.org/officeDocument/2006/math">
                      <m:sSub>
                        <m:sSubPr>
                          <m:ctrlPr>
                            <a:rPr lang="de-DE" b="0" i="1" smtClean="0">
                              <a:solidFill>
                                <a:schemeClr val="bg1"/>
                              </a:solidFill>
                              <a:latin typeface="Cambria Math" panose="02040503050406030204" pitchFamily="18" charset="0"/>
                            </a:rPr>
                          </m:ctrlPr>
                        </m:sSubPr>
                        <m:e>
                          <m:r>
                            <a:rPr lang="de-DE" b="0" i="1" smtClean="0">
                              <a:solidFill>
                                <a:schemeClr val="bg1"/>
                              </a:solidFill>
                              <a:latin typeface="Cambria Math" panose="02040503050406030204" pitchFamily="18" charset="0"/>
                            </a:rPr>
                            <m:t>𝑧</m:t>
                          </m:r>
                        </m:e>
                        <m:sub>
                          <m:r>
                            <a:rPr lang="de-DE" b="0" i="1" smtClean="0">
                              <a:solidFill>
                                <a:schemeClr val="bg1"/>
                              </a:solidFill>
                              <a:latin typeface="Cambria Math" panose="02040503050406030204" pitchFamily="18" charset="0"/>
                            </a:rPr>
                            <m:t>𝑖𝑗</m:t>
                          </m:r>
                        </m:sub>
                      </m:sSub>
                      <m:r>
                        <a:rPr lang="de-DE" b="0" i="1" smtClean="0">
                          <a:solidFill>
                            <a:schemeClr val="bg1"/>
                          </a:solidFill>
                          <a:latin typeface="Cambria Math" panose="02040503050406030204" pitchFamily="18" charset="0"/>
                        </a:rPr>
                        <m:t>∈</m:t>
                      </m:r>
                      <m:d>
                        <m:dPr>
                          <m:begChr m:val="["/>
                          <m:endChr m:val="]"/>
                          <m:ctrlPr>
                            <a:rPr lang="de-DE" b="0" i="1" smtClean="0">
                              <a:solidFill>
                                <a:schemeClr val="bg1"/>
                              </a:solidFill>
                              <a:latin typeface="Cambria Math" panose="02040503050406030204" pitchFamily="18" charset="0"/>
                            </a:rPr>
                          </m:ctrlPr>
                        </m:dPr>
                        <m:e>
                          <m:r>
                            <a:rPr lang="de-DE" b="0" i="1" smtClean="0">
                              <a:solidFill>
                                <a:schemeClr val="bg1"/>
                              </a:solidFill>
                              <a:latin typeface="Cambria Math" panose="02040503050406030204" pitchFamily="18" charset="0"/>
                            </a:rPr>
                            <m:t>0,1</m:t>
                          </m:r>
                        </m:e>
                      </m:d>
                    </m:oMath>
                  </a14:m>
                  <a:r>
                    <a:rPr lang="de-DE" dirty="0" smtClean="0">
                      <a:solidFill>
                        <a:schemeClr val="bg1"/>
                      </a:solidFill>
                    </a:rPr>
                    <a:t> </a:t>
                  </a:r>
                  <a:r>
                    <a:rPr lang="de-DE" dirty="0" err="1" smtClean="0">
                      <a:solidFill>
                        <a:schemeClr val="bg1"/>
                      </a:solidFill>
                    </a:rPr>
                    <a:t>acting</a:t>
                  </a:r>
                  <a:r>
                    <a:rPr lang="de-DE" dirty="0" smtClean="0">
                      <a:solidFill>
                        <a:schemeClr val="bg1"/>
                      </a:solidFill>
                    </a:rPr>
                    <a:t> </a:t>
                  </a:r>
                  <a:r>
                    <a:rPr lang="de-DE" dirty="0" err="1" smtClean="0">
                      <a:solidFill>
                        <a:schemeClr val="bg1"/>
                      </a:solidFill>
                    </a:rPr>
                    <a:t>as</a:t>
                  </a:r>
                  <a:r>
                    <a:rPr lang="de-DE" dirty="0" smtClean="0">
                      <a:solidFill>
                        <a:schemeClr val="bg1"/>
                      </a:solidFill>
                    </a:rPr>
                    <a:t> </a:t>
                  </a:r>
                  <a:r>
                    <a:rPr lang="de-DE" dirty="0" err="1" smtClean="0">
                      <a:solidFill>
                        <a:schemeClr val="bg1"/>
                      </a:solidFill>
                    </a:rPr>
                    <a:t>probability</a:t>
                  </a:r>
                  <a:r>
                    <a:rPr lang="de-DE" dirty="0" smtClean="0">
                      <a:solidFill>
                        <a:schemeClr val="bg1"/>
                      </a:solidFill>
                    </a:rPr>
                    <a:t> </a:t>
                  </a:r>
                  <a:r>
                    <a:rPr lang="de-DE" dirty="0" err="1" smtClean="0">
                      <a:solidFill>
                        <a:schemeClr val="bg1"/>
                      </a:solidFill>
                    </a:rPr>
                    <a:t>that</a:t>
                  </a:r>
                  <a:r>
                    <a:rPr lang="de-DE" dirty="0" smtClean="0">
                      <a:solidFill>
                        <a:schemeClr val="bg1"/>
                      </a:solidFill>
                    </a:rPr>
                    <a:t> </a:t>
                  </a:r>
                  <a14:m>
                    <m:oMath xmlns:m="http://schemas.openxmlformats.org/officeDocument/2006/math">
                      <m:sSub>
                        <m:sSubPr>
                          <m:ctrlPr>
                            <a:rPr lang="de-DE" b="0" i="1" smtClean="0">
                              <a:solidFill>
                                <a:schemeClr val="bg1"/>
                              </a:solidFill>
                              <a:latin typeface="Cambria Math" panose="02040503050406030204" pitchFamily="18" charset="0"/>
                            </a:rPr>
                          </m:ctrlPr>
                        </m:sSubPr>
                        <m:e>
                          <m:r>
                            <a:rPr lang="de-DE" b="0" i="1" smtClean="0">
                              <a:solidFill>
                                <a:schemeClr val="bg1"/>
                              </a:solidFill>
                              <a:latin typeface="Cambria Math" panose="02040503050406030204" pitchFamily="18" charset="0"/>
                            </a:rPr>
                            <m:t>𝑥</m:t>
                          </m:r>
                        </m:e>
                        <m:sub>
                          <m:r>
                            <a:rPr lang="de-DE" b="0" i="1" smtClean="0">
                              <a:solidFill>
                                <a:schemeClr val="bg1"/>
                              </a:solidFill>
                              <a:latin typeface="Cambria Math" panose="02040503050406030204" pitchFamily="18" charset="0"/>
                            </a:rPr>
                            <m:t>𝑖</m:t>
                          </m:r>
                        </m:sub>
                      </m:sSub>
                    </m:oMath>
                  </a14:m>
                  <a:r>
                    <a:rPr lang="de-DE" dirty="0" smtClean="0">
                      <a:solidFill>
                        <a:schemeClr val="bg1"/>
                      </a:solidFill>
                    </a:rPr>
                    <a:t> </a:t>
                  </a:r>
                  <a:r>
                    <a:rPr lang="de-DE" dirty="0" err="1" smtClean="0">
                      <a:solidFill>
                        <a:schemeClr val="bg1"/>
                      </a:solidFill>
                    </a:rPr>
                    <a:t>representing</a:t>
                  </a:r>
                  <a:r>
                    <a:rPr lang="de-DE" dirty="0" smtClean="0">
                      <a:solidFill>
                        <a:schemeClr val="bg1"/>
                      </a:solidFill>
                    </a:rPr>
                    <a:t> </a:t>
                  </a:r>
                  <a14:m>
                    <m:oMath xmlns:m="http://schemas.openxmlformats.org/officeDocument/2006/math">
                      <m:sSub>
                        <m:sSubPr>
                          <m:ctrlPr>
                            <a:rPr lang="de-DE" i="1">
                              <a:solidFill>
                                <a:schemeClr val="bg1"/>
                              </a:solidFill>
                              <a:latin typeface="Cambria Math" panose="02040503050406030204" pitchFamily="18" charset="0"/>
                            </a:rPr>
                          </m:ctrlPr>
                        </m:sSubPr>
                        <m:e>
                          <m:r>
                            <a:rPr lang="de-DE" b="0" i="1" smtClean="0">
                              <a:solidFill>
                                <a:schemeClr val="bg1"/>
                              </a:solidFill>
                              <a:latin typeface="Cambria Math" panose="02040503050406030204" pitchFamily="18" charset="0"/>
                            </a:rPr>
                            <m:t>𝑦</m:t>
                          </m:r>
                        </m:e>
                        <m:sub>
                          <m:r>
                            <a:rPr lang="de-DE" b="0" i="1" smtClean="0">
                              <a:solidFill>
                                <a:schemeClr val="bg1"/>
                              </a:solidFill>
                              <a:latin typeface="Cambria Math" panose="02040503050406030204" pitchFamily="18" charset="0"/>
                            </a:rPr>
                            <m:t>𝑗</m:t>
                          </m:r>
                        </m:sub>
                      </m:sSub>
                    </m:oMath>
                  </a14:m>
                  <a:endParaRPr lang="de-DE" dirty="0" smtClean="0">
                    <a:solidFill>
                      <a:schemeClr val="bg1"/>
                    </a:solidFill>
                  </a:endParaRPr>
                </a:p>
                <a:p>
                  <a:pPr marL="285750" lvl="0" indent="-285750" defTabSz="933450">
                    <a:lnSpc>
                      <a:spcPct val="90000"/>
                    </a:lnSpc>
                    <a:spcBef>
                      <a:spcPct val="0"/>
                    </a:spcBef>
                    <a:spcAft>
                      <a:spcPct val="35000"/>
                    </a:spcAft>
                    <a:buFont typeface="Arial" panose="020B0604020202020204" pitchFamily="34" charset="0"/>
                    <a:buChar char="•"/>
                  </a:pPr>
                  <a:r>
                    <a:rPr lang="de-DE" dirty="0" err="1" smtClean="0">
                      <a:solidFill>
                        <a:schemeClr val="bg1"/>
                      </a:solidFill>
                    </a:rPr>
                    <a:t>Convex</a:t>
                  </a:r>
                  <a:r>
                    <a:rPr lang="de-DE" dirty="0" smtClean="0">
                      <a:solidFill>
                        <a:schemeClr val="bg1"/>
                      </a:solidFill>
                    </a:rPr>
                    <a:t> </a:t>
                  </a:r>
                  <a:r>
                    <a:rPr lang="de-DE" dirty="0" err="1" smtClean="0">
                      <a:solidFill>
                        <a:schemeClr val="bg1"/>
                      </a:solidFill>
                    </a:rPr>
                    <a:t>for</a:t>
                  </a:r>
                  <a:r>
                    <a:rPr lang="de-DE" dirty="0" smtClean="0">
                      <a:solidFill>
                        <a:schemeClr val="bg1"/>
                      </a:solidFill>
                    </a:rPr>
                    <a:t> </a:t>
                  </a:r>
                  <a14:m>
                    <m:oMath xmlns:m="http://schemas.openxmlformats.org/officeDocument/2006/math">
                      <m:r>
                        <a:rPr lang="de-DE" b="0" i="1" smtClean="0">
                          <a:solidFill>
                            <a:schemeClr val="bg1"/>
                          </a:solidFill>
                          <a:latin typeface="Cambria Math" panose="02040503050406030204" pitchFamily="18" charset="0"/>
                        </a:rPr>
                        <m:t>𝑝</m:t>
                      </m:r>
                      <m:r>
                        <a:rPr lang="de-DE" b="0" i="1" smtClean="0">
                          <a:solidFill>
                            <a:schemeClr val="bg1"/>
                          </a:solidFill>
                          <a:latin typeface="Cambria Math" panose="02040503050406030204" pitchFamily="18" charset="0"/>
                        </a:rPr>
                        <m:t>≥1</m:t>
                      </m:r>
                    </m:oMath>
                  </a14:m>
                  <a:endParaRPr lang="de-DE" b="0" dirty="0" smtClean="0">
                    <a:solidFill>
                      <a:schemeClr val="bg1"/>
                    </a:solidFill>
                  </a:endParaRPr>
                </a:p>
                <a:p>
                  <a:pPr marL="285750" lvl="0" indent="-285750" defTabSz="933450">
                    <a:lnSpc>
                      <a:spcPct val="90000"/>
                    </a:lnSpc>
                    <a:spcBef>
                      <a:spcPct val="0"/>
                    </a:spcBef>
                    <a:spcAft>
                      <a:spcPct val="35000"/>
                    </a:spcAft>
                    <a:buFont typeface="Arial" panose="020B0604020202020204" pitchFamily="34" charset="0"/>
                    <a:buChar char="•"/>
                  </a:pPr>
                  <a:r>
                    <a:rPr lang="de-DE" dirty="0" smtClean="0">
                      <a:solidFill>
                        <a:schemeClr val="bg1"/>
                      </a:solidFill>
                    </a:rPr>
                    <a:t>Implementation </a:t>
                  </a:r>
                  <a:r>
                    <a:rPr lang="de-DE" dirty="0" err="1" smtClean="0">
                      <a:solidFill>
                        <a:schemeClr val="bg1"/>
                      </a:solidFill>
                    </a:rPr>
                    <a:t>through</a:t>
                  </a:r>
                  <a:r>
                    <a:rPr lang="de-DE" dirty="0" smtClean="0">
                      <a:solidFill>
                        <a:schemeClr val="bg1"/>
                      </a:solidFill>
                    </a:rPr>
                    <a:t> </a:t>
                  </a:r>
                  <a:r>
                    <a:rPr lang="de-DE" dirty="0" smtClean="0">
                      <a:solidFill>
                        <a:schemeClr val="bg1"/>
                      </a:solidFill>
                    </a:rPr>
                    <a:t>ADMM</a:t>
                  </a:r>
                  <a:endParaRPr lang="de-DE" dirty="0" smtClean="0">
                    <a:solidFill>
                      <a:schemeClr val="bg1"/>
                    </a:solidFill>
                  </a:endParaRPr>
                </a:p>
              </p:txBody>
            </p:sp>
          </mc:Choice>
          <mc:Fallback>
            <p:sp>
              <p:nvSpPr>
                <p:cNvPr id="38" name="Rechteck 37"/>
                <p:cNvSpPr>
                  <a:spLocks noRot="1" noChangeAspect="1" noMove="1" noResize="1" noEditPoints="1" noAdjustHandles="1" noChangeArrowheads="1" noChangeShapeType="1" noTextEdit="1"/>
                </p:cNvSpPr>
                <p:nvPr/>
              </p:nvSpPr>
              <p:spPr>
                <a:xfrm>
                  <a:off x="914214" y="4525318"/>
                  <a:ext cx="3866216" cy="1983359"/>
                </a:xfrm>
                <a:prstGeom prst="rect">
                  <a:avLst/>
                </a:prstGeom>
                <a:blipFill>
                  <a:blip r:embed="rId5"/>
                  <a:stretch>
                    <a:fillRect l="-1003" t="-3544" b="-3038"/>
                  </a:stretch>
                </a:blipFill>
              </p:spPr>
              <p:txBody>
                <a:bodyPr/>
                <a:lstStyle/>
                <a:p>
                  <a:r>
                    <a:rPr lang="de-DE">
                      <a:noFill/>
                    </a:rPr>
                    <a:t> </a:t>
                  </a:r>
                </a:p>
              </p:txBody>
            </p:sp>
          </mc:Fallback>
        </mc:AlternateContent>
      </p:grpSp>
      <p:sp>
        <p:nvSpPr>
          <p:cNvPr id="39" name="Abgerundetes Rechteck 38"/>
          <p:cNvSpPr/>
          <p:nvPr/>
        </p:nvSpPr>
        <p:spPr>
          <a:xfrm>
            <a:off x="735961" y="1685929"/>
            <a:ext cx="3216617" cy="1922087"/>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Abgerundetes Rechteck 39"/>
          <p:cNvSpPr/>
          <p:nvPr/>
        </p:nvSpPr>
        <p:spPr>
          <a:xfrm>
            <a:off x="4695382" y="1968763"/>
            <a:ext cx="3125204" cy="1356417"/>
          </a:xfrm>
          <a:prstGeom prst="roundRect">
            <a:avLst>
              <a:gd name="adj" fmla="val 10000"/>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1" name="Abgerundetes Rechteck 40"/>
          <p:cNvSpPr/>
          <p:nvPr/>
        </p:nvSpPr>
        <p:spPr>
          <a:xfrm>
            <a:off x="8698035" y="1968534"/>
            <a:ext cx="2986341" cy="1356417"/>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4" name="Pfeil nach rechts 43"/>
          <p:cNvSpPr/>
          <p:nvPr/>
        </p:nvSpPr>
        <p:spPr>
          <a:xfrm>
            <a:off x="4084262" y="2223448"/>
            <a:ext cx="504104" cy="85964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p:sp>
        <p:nvSpPr>
          <p:cNvPr id="46" name="Pfeil nach rechts 45"/>
          <p:cNvSpPr/>
          <p:nvPr/>
        </p:nvSpPr>
        <p:spPr>
          <a:xfrm>
            <a:off x="8044238" y="2216923"/>
            <a:ext cx="504104" cy="85964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p:sp>
        <p:nvSpPr>
          <p:cNvPr id="5" name="Foliennummernplatzhalter 4"/>
          <p:cNvSpPr>
            <a:spLocks noGrp="1"/>
          </p:cNvSpPr>
          <p:nvPr>
            <p:ph type="sldNum" sz="quarter" idx="12"/>
          </p:nvPr>
        </p:nvSpPr>
        <p:spPr/>
        <p:txBody>
          <a:bodyPr/>
          <a:lstStyle/>
          <a:p>
            <a:fld id="{A7A230D6-15B1-493D-97B8-047FCCA8A2D5}" type="slidenum">
              <a:rPr lang="de-DE" smtClean="0"/>
              <a:t>22</a:t>
            </a:fld>
            <a:endParaRPr lang="de-DE" dirty="0"/>
          </a:p>
        </p:txBody>
      </p:sp>
      <p:sp>
        <p:nvSpPr>
          <p:cNvPr id="20" name="Text Box 4"/>
          <p:cNvSpPr txBox="1">
            <a:spLocks noChangeArrowheads="1"/>
          </p:cNvSpPr>
          <p:nvPr/>
        </p:nvSpPr>
        <p:spPr bwMode="auto">
          <a:xfrm>
            <a:off x="159124" y="6615355"/>
            <a:ext cx="4319587" cy="15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1pPr>
            <a:lvl2pPr marL="4318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2pPr>
            <a:lvl3pPr marL="6477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3pPr>
            <a:lvl4pPr marL="8636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4pPr>
            <a:lvl5pPr marL="10795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msgothic"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msgothic"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msgothic"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msgothic" charset="0"/>
              </a:defRPr>
            </a:lvl9pPr>
          </a:lstStyle>
          <a:p>
            <a:r>
              <a:rPr lang="en-GB" altLang="de-DE" sz="1000" b="1" dirty="0">
                <a:latin typeface="Arial" panose="020B0604020202020204" pitchFamily="34" charset="0"/>
              </a:rPr>
              <a:t>Ehsan </a:t>
            </a:r>
            <a:r>
              <a:rPr lang="en-GB" altLang="de-DE" sz="1000" b="1" dirty="0" err="1">
                <a:latin typeface="Arial" panose="020B0604020202020204" pitchFamily="34" charset="0"/>
              </a:rPr>
              <a:t>Elhamifar</a:t>
            </a:r>
            <a:r>
              <a:rPr lang="en-GB" altLang="de-DE" sz="1000" b="1" dirty="0">
                <a:latin typeface="Arial" panose="020B0604020202020204" pitchFamily="34" charset="0"/>
              </a:rPr>
              <a:t> and </a:t>
            </a:r>
            <a:r>
              <a:rPr lang="en-GB" altLang="de-DE" sz="1000" b="1" dirty="0" err="1">
                <a:latin typeface="Arial" panose="020B0604020202020204" pitchFamily="34" charset="0"/>
              </a:rPr>
              <a:t>S.Shankar</a:t>
            </a:r>
            <a:r>
              <a:rPr lang="en-GB" altLang="de-DE" sz="1000" b="1" dirty="0">
                <a:latin typeface="Arial" panose="020B0604020202020204" pitchFamily="34" charset="0"/>
              </a:rPr>
              <a:t> </a:t>
            </a:r>
            <a:r>
              <a:rPr lang="en-GB" altLang="de-DE" sz="1000" b="1" dirty="0" err="1">
                <a:latin typeface="Arial" panose="020B0604020202020204" pitchFamily="34" charset="0"/>
              </a:rPr>
              <a:t>Sastry</a:t>
            </a:r>
            <a:r>
              <a:rPr lang="en-GB" altLang="de-DE" sz="1000" b="1" dirty="0">
                <a:latin typeface="Arial" panose="020B0604020202020204" pitchFamily="34" charset="0"/>
              </a:rPr>
              <a:t> 2016</a:t>
            </a:r>
          </a:p>
          <a:p>
            <a:endParaRPr lang="en-GB" altLang="de-DE" sz="1000" b="1" dirty="0">
              <a:latin typeface="Arial" panose="020B0604020202020204" pitchFamily="34" charset="0"/>
            </a:endParaRPr>
          </a:p>
        </p:txBody>
      </p:sp>
    </p:spTree>
    <p:extLst>
      <p:ext uri="{BB962C8B-B14F-4D97-AF65-F5344CB8AC3E}">
        <p14:creationId xmlns:p14="http://schemas.microsoft.com/office/powerpoint/2010/main" val="1034321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Affinity</a:t>
            </a:r>
            <a:r>
              <a:rPr lang="de-DE" dirty="0" smtClean="0"/>
              <a:t> Propagation</a:t>
            </a:r>
            <a:endParaRPr lang="de-DE"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2470"/>
          <a:stretch/>
        </p:blipFill>
        <p:spPr bwMode="auto">
          <a:xfrm>
            <a:off x="159124" y="1432977"/>
            <a:ext cx="5614016" cy="5032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4"/>
          <p:cNvSpPr txBox="1">
            <a:spLocks noChangeArrowheads="1"/>
          </p:cNvSpPr>
          <p:nvPr/>
        </p:nvSpPr>
        <p:spPr bwMode="auto">
          <a:xfrm>
            <a:off x="159124" y="6615355"/>
            <a:ext cx="4319587" cy="15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1pPr>
            <a:lvl2pPr marL="4318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2pPr>
            <a:lvl3pPr marL="6477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3pPr>
            <a:lvl4pPr marL="8636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4pPr>
            <a:lvl5pPr marL="10795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msgothic"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msgothic"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msgothic"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msgothic" charset="0"/>
              </a:defRPr>
            </a:lvl9pPr>
          </a:lstStyle>
          <a:p>
            <a:r>
              <a:rPr lang="en-GB" altLang="de-DE" sz="1000" b="1" dirty="0">
                <a:latin typeface="Arial" panose="020B0604020202020204" pitchFamily="34" charset="0"/>
              </a:rPr>
              <a:t>Brendan J. Frey and Delbert </a:t>
            </a:r>
            <a:r>
              <a:rPr lang="en-GB" altLang="de-DE" sz="1000" b="1" dirty="0" err="1">
                <a:latin typeface="Arial" panose="020B0604020202020204" pitchFamily="34" charset="0"/>
              </a:rPr>
              <a:t>Dueck</a:t>
            </a:r>
            <a:r>
              <a:rPr lang="en-GB" altLang="de-DE" sz="1000" b="1" dirty="0">
                <a:latin typeface="Arial" panose="020B0604020202020204" pitchFamily="34" charset="0"/>
              </a:rPr>
              <a:t> 2007</a:t>
            </a:r>
          </a:p>
        </p:txBody>
      </p:sp>
      <p:grpSp>
        <p:nvGrpSpPr>
          <p:cNvPr id="3" name="Gruppieren 2"/>
          <p:cNvGrpSpPr/>
          <p:nvPr/>
        </p:nvGrpSpPr>
        <p:grpSpPr>
          <a:xfrm>
            <a:off x="5989779" y="1013263"/>
            <a:ext cx="6281081" cy="5840830"/>
            <a:chOff x="5998325" y="1615107"/>
            <a:chExt cx="6281081" cy="5840830"/>
          </a:xfrm>
        </p:grpSpPr>
        <p:sp>
          <p:nvSpPr>
            <p:cNvPr id="14" name="Abgerundetes Rechteck 13"/>
            <p:cNvSpPr/>
            <p:nvPr/>
          </p:nvSpPr>
          <p:spPr>
            <a:xfrm>
              <a:off x="6753595" y="4123477"/>
              <a:ext cx="4739720" cy="461682"/>
            </a:xfrm>
            <a:prstGeom prst="round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Nach rechts gekrümmter Pfeil 10"/>
            <p:cNvSpPr/>
            <p:nvPr/>
          </p:nvSpPr>
          <p:spPr>
            <a:xfrm>
              <a:off x="6193674" y="4312022"/>
              <a:ext cx="489881" cy="1035423"/>
            </a:xfrm>
            <a:prstGeom prst="curv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Nach rechts gekrümmter Pfeil 12"/>
            <p:cNvSpPr/>
            <p:nvPr/>
          </p:nvSpPr>
          <p:spPr>
            <a:xfrm flipH="1" flipV="1">
              <a:off x="11563354" y="4312022"/>
              <a:ext cx="487272" cy="1039904"/>
            </a:xfrm>
            <a:prstGeom prst="curv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 name="Abgerundetes Rechteck 17"/>
            <p:cNvSpPr/>
            <p:nvPr/>
          </p:nvSpPr>
          <p:spPr>
            <a:xfrm>
              <a:off x="6753594" y="4829734"/>
              <a:ext cx="4739721" cy="717177"/>
            </a:xfrm>
            <a:prstGeom prst="round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Textfeld 6"/>
                <p:cNvSpPr txBox="1"/>
                <p:nvPr/>
              </p:nvSpPr>
              <p:spPr>
                <a:xfrm>
                  <a:off x="5998325" y="1615107"/>
                  <a:ext cx="6281081" cy="5840830"/>
                </a:xfrm>
                <a:prstGeom prst="rect">
                  <a:avLst/>
                </a:prstGeom>
                <a:noFill/>
              </p:spPr>
              <p:txBody>
                <a:bodyPr wrap="square" rtlCol="0">
                  <a:spAutoFit/>
                </a:bodyPr>
                <a:lstStyle/>
                <a:p>
                  <a:pPr marL="285750" indent="-285750">
                    <a:buFont typeface="Arial" panose="020B0604020202020204" pitchFamily="34" charset="0"/>
                    <a:buChar char="•"/>
                  </a:pPr>
                  <a:r>
                    <a:rPr lang="de-DE" dirty="0" smtClean="0"/>
                    <a:t>Clustering </a:t>
                  </a:r>
                  <a:r>
                    <a:rPr lang="de-DE" dirty="0" err="1" smtClean="0"/>
                    <a:t>data</a:t>
                  </a:r>
                  <a:r>
                    <a:rPr lang="de-DE" dirty="0" smtClean="0"/>
                    <a:t> </a:t>
                  </a:r>
                  <a:r>
                    <a:rPr lang="de-DE" dirty="0" err="1" smtClean="0"/>
                    <a:t>points</a:t>
                  </a:r>
                  <a:r>
                    <a:rPr lang="de-DE" dirty="0" smtClean="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𝑋</m:t>
                          </m:r>
                          <m:r>
                            <a:rPr lang="de-DE" b="0" i="1" smtClean="0">
                              <a:latin typeface="Cambria Math" panose="02040503050406030204" pitchFamily="18" charset="0"/>
                            </a:rPr>
                            <m:t>:= </m:t>
                          </m:r>
                          <m:r>
                            <a:rPr lang="de-DE" b="0" i="1" smtClean="0">
                              <a:latin typeface="Cambria Math" panose="02040503050406030204" pitchFamily="18" charset="0"/>
                            </a:rPr>
                            <m:t>𝑥</m:t>
                          </m:r>
                        </m:e>
                        <m:sub>
                          <m:r>
                            <a:rPr lang="de-DE" b="0" i="1" smtClean="0">
                              <a:latin typeface="Cambria Math" panose="02040503050406030204" pitchFamily="18" charset="0"/>
                            </a:rPr>
                            <m:t>𝑖</m:t>
                          </m:r>
                        </m:sub>
                      </m:sSub>
                      <m:r>
                        <a:rPr lang="de-DE" b="0" i="1" smtClean="0">
                          <a:latin typeface="Cambria Math" panose="02040503050406030204" pitchFamily="18" charset="0"/>
                        </a:rPr>
                        <m:t>, …,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𝑛</m:t>
                          </m:r>
                        </m:sub>
                      </m:sSub>
                    </m:oMath>
                  </a14:m>
                  <a:r>
                    <a:rPr lang="de-DE" dirty="0" smtClean="0"/>
                    <a:t> based on „Message </a:t>
                  </a:r>
                  <a:r>
                    <a:rPr lang="de-DE" dirty="0" err="1" smtClean="0"/>
                    <a:t>Passing</a:t>
                  </a:r>
                  <a:r>
                    <a:rPr lang="de-DE" dirty="0" smtClean="0"/>
                    <a:t>“</a:t>
                  </a:r>
                </a:p>
                <a:p>
                  <a:pPr marL="285750" indent="-285750">
                    <a:buFont typeface="Arial" panose="020B0604020202020204" pitchFamily="34" charset="0"/>
                    <a:buChar char="•"/>
                  </a:pPr>
                  <a:r>
                    <a:rPr lang="de-DE" dirty="0" err="1"/>
                    <a:t>S</a:t>
                  </a:r>
                  <a:r>
                    <a:rPr lang="de-DE" dirty="0" err="1" smtClean="0"/>
                    <a:t>imilarity</a:t>
                  </a:r>
                  <a:r>
                    <a:rPr lang="de-DE" dirty="0" smtClean="0"/>
                    <a:t> </a:t>
                  </a:r>
                  <a:r>
                    <a:rPr lang="de-DE" dirty="0" err="1" smtClean="0"/>
                    <a:t>function</a:t>
                  </a:r>
                  <a:r>
                    <a:rPr lang="de-DE" dirty="0" smtClean="0"/>
                    <a:t> </a:t>
                  </a:r>
                  <a14:m>
                    <m:oMath xmlns:m="http://schemas.openxmlformats.org/officeDocument/2006/math">
                      <m:r>
                        <a:rPr lang="de-DE" b="0" i="1" smtClean="0">
                          <a:latin typeface="Cambria Math" panose="02040503050406030204" pitchFamily="18" charset="0"/>
                        </a:rPr>
                        <m:t>𝑠</m:t>
                      </m:r>
                      <m:r>
                        <a:rPr lang="de-DE" b="0" i="1" smtClean="0">
                          <a:latin typeface="Cambria Math" panose="02040503050406030204" pitchFamily="18" charset="0"/>
                        </a:rPr>
                        <m:t>:</m:t>
                      </m:r>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ea typeface="Cambria Math" panose="02040503050406030204" pitchFamily="18" charset="0"/>
                        </a:rPr>
                        <m:t>ℝ</m:t>
                      </m:r>
                    </m:oMath>
                  </a14:m>
                  <a:endParaRPr lang="de-DE" dirty="0" smtClean="0"/>
                </a:p>
                <a:p>
                  <a:pPr marL="285750" indent="-285750">
                    <a:buFont typeface="Arial" panose="020B0604020202020204" pitchFamily="34" charset="0"/>
                    <a:buChar char="•"/>
                  </a:pPr>
                  <a:r>
                    <a:rPr lang="de-DE" dirty="0" smtClean="0"/>
                    <a:t>Diagonal </a:t>
                  </a:r>
                  <a:r>
                    <a:rPr lang="de-DE" dirty="0" err="1" smtClean="0"/>
                    <a:t>of</a:t>
                  </a:r>
                  <a:r>
                    <a:rPr lang="de-DE" dirty="0" smtClean="0"/>
                    <a:t> </a:t>
                  </a:r>
                  <a14:m>
                    <m:oMath xmlns:m="http://schemas.openxmlformats.org/officeDocument/2006/math">
                      <m:r>
                        <a:rPr lang="de-DE" b="0" i="1" smtClean="0">
                          <a:latin typeface="Cambria Math" panose="02040503050406030204" pitchFamily="18" charset="0"/>
                        </a:rPr>
                        <m:t>𝑠</m:t>
                      </m:r>
                      <m:d>
                        <m:dPr>
                          <m:ctrlPr>
                            <a:rPr lang="de-DE" b="0" i="1" smtClean="0">
                              <a:latin typeface="Cambria Math" panose="02040503050406030204" pitchFamily="18" charset="0"/>
                            </a:rPr>
                          </m:ctrlPr>
                        </m:dPr>
                        <m:e>
                          <m:r>
                            <a:rPr lang="de-DE" b="0" i="1" smtClean="0">
                              <a:latin typeface="Cambria Math" panose="02040503050406030204" pitchFamily="18" charset="0"/>
                            </a:rPr>
                            <m:t>𝑖</m:t>
                          </m:r>
                          <m:r>
                            <a:rPr lang="de-DE" b="0" i="1" smtClean="0">
                              <a:latin typeface="Cambria Math" panose="02040503050406030204" pitchFamily="18" charset="0"/>
                            </a:rPr>
                            <m:t>,</m:t>
                          </m:r>
                          <m:r>
                            <a:rPr lang="de-DE" b="0" i="1" smtClean="0">
                              <a:latin typeface="Cambria Math" panose="02040503050406030204" pitchFamily="18" charset="0"/>
                            </a:rPr>
                            <m:t>𝑖</m:t>
                          </m:r>
                        </m:e>
                      </m:d>
                    </m:oMath>
                  </a14:m>
                  <a:r>
                    <a:rPr lang="de-DE" dirty="0" smtClean="0"/>
                    <a:t> </a:t>
                  </a:r>
                  <a:r>
                    <a:rPr lang="de-DE" dirty="0" err="1" smtClean="0"/>
                    <a:t>represents</a:t>
                  </a:r>
                  <a:r>
                    <a:rPr lang="de-DE" dirty="0" smtClean="0"/>
                    <a:t> </a:t>
                  </a:r>
                  <a:r>
                    <a:rPr lang="de-DE" dirty="0" err="1" smtClean="0"/>
                    <a:t>the</a:t>
                  </a:r>
                  <a:r>
                    <a:rPr lang="de-DE" dirty="0" smtClean="0"/>
                    <a:t> </a:t>
                  </a:r>
                  <a:r>
                    <a:rPr lang="de-DE" dirty="0" err="1" smtClean="0"/>
                    <a:t>input</a:t>
                  </a:r>
                  <a:r>
                    <a:rPr lang="de-DE" dirty="0" smtClean="0"/>
                    <a:t> </a:t>
                  </a:r>
                  <a:r>
                    <a:rPr lang="de-DE" dirty="0" err="1" smtClean="0"/>
                    <a:t>preference</a:t>
                  </a:r>
                  <a:r>
                    <a:rPr lang="de-DE" dirty="0" smtClean="0"/>
                    <a:t> </a:t>
                  </a:r>
                  <a:r>
                    <a:rPr lang="de-DE" dirty="0" err="1" smtClean="0"/>
                    <a:t>and</a:t>
                  </a:r>
                  <a:r>
                    <a:rPr lang="de-DE" dirty="0" smtClean="0"/>
                    <a:t> </a:t>
                  </a:r>
                  <a:r>
                    <a:rPr lang="de-DE" dirty="0" err="1" smtClean="0"/>
                    <a:t>controls</a:t>
                  </a:r>
                  <a:r>
                    <a:rPr lang="de-DE" dirty="0" smtClean="0"/>
                    <a:t> </a:t>
                  </a:r>
                  <a:r>
                    <a:rPr lang="de-DE" dirty="0" err="1" smtClean="0"/>
                    <a:t>how</a:t>
                  </a:r>
                  <a:r>
                    <a:rPr lang="de-DE" dirty="0" smtClean="0"/>
                    <a:t> </a:t>
                  </a:r>
                  <a:r>
                    <a:rPr lang="de-DE" dirty="0" err="1" smtClean="0"/>
                    <a:t>many</a:t>
                  </a:r>
                  <a:r>
                    <a:rPr lang="de-DE" dirty="0" smtClean="0"/>
                    <a:t> </a:t>
                  </a:r>
                  <a:r>
                    <a:rPr lang="de-DE" dirty="0" err="1" smtClean="0"/>
                    <a:t>classes</a:t>
                  </a:r>
                  <a:r>
                    <a:rPr lang="de-DE" dirty="0" smtClean="0"/>
                    <a:t> </a:t>
                  </a:r>
                  <a:r>
                    <a:rPr lang="de-DE" dirty="0" err="1" smtClean="0"/>
                    <a:t>the</a:t>
                  </a:r>
                  <a:r>
                    <a:rPr lang="de-DE" dirty="0" smtClean="0"/>
                    <a:t> </a:t>
                  </a:r>
                  <a:r>
                    <a:rPr lang="de-DE" dirty="0" err="1" smtClean="0"/>
                    <a:t>algorithm</a:t>
                  </a:r>
                  <a:r>
                    <a:rPr lang="de-DE" dirty="0" smtClean="0"/>
                    <a:t> </a:t>
                  </a:r>
                  <a:r>
                    <a:rPr lang="de-DE" dirty="0" err="1" smtClean="0"/>
                    <a:t>produces</a:t>
                  </a:r>
                  <a:endParaRPr lang="de-DE" dirty="0" smtClean="0"/>
                </a:p>
                <a:p>
                  <a:pPr marL="285750" indent="-285750">
                    <a:buFont typeface="Arial" panose="020B0604020202020204" pitchFamily="34" charset="0"/>
                    <a:buChar char="•"/>
                  </a:pPr>
                  <a:r>
                    <a:rPr lang="de-DE" b="1" dirty="0" err="1" smtClean="0"/>
                    <a:t>Responsibility</a:t>
                  </a:r>
                  <a:r>
                    <a:rPr lang="de-DE" dirty="0" smtClean="0"/>
                    <a:t> </a:t>
                  </a:r>
                  <a14:m>
                    <m:oMath xmlns:m="http://schemas.openxmlformats.org/officeDocument/2006/math">
                      <m:r>
                        <a:rPr lang="de-DE" b="0" i="1" smtClean="0">
                          <a:latin typeface="Cambria Math" panose="02040503050406030204" pitchFamily="18" charset="0"/>
                        </a:rPr>
                        <m:t>𝑟</m:t>
                      </m:r>
                      <m:r>
                        <a:rPr lang="de-DE" b="0" i="1" smtClean="0">
                          <a:latin typeface="Cambria Math" panose="02040503050406030204" pitchFamily="18" charset="0"/>
                        </a:rPr>
                        <m:t>(</m:t>
                      </m:r>
                      <m:r>
                        <a:rPr lang="de-DE" b="0" i="1" smtClean="0">
                          <a:latin typeface="Cambria Math" panose="02040503050406030204" pitchFamily="18" charset="0"/>
                        </a:rPr>
                        <m:t>𝑖</m:t>
                      </m:r>
                      <m:r>
                        <a:rPr lang="de-DE" b="0" i="1" smtClean="0">
                          <a:latin typeface="Cambria Math" panose="02040503050406030204" pitchFamily="18" charset="0"/>
                        </a:rPr>
                        <m:t>,</m:t>
                      </m:r>
                      <m:r>
                        <a:rPr lang="de-DE" b="0" i="1" smtClean="0">
                          <a:latin typeface="Cambria Math" panose="02040503050406030204" pitchFamily="18" charset="0"/>
                        </a:rPr>
                        <m:t>𝑘</m:t>
                      </m:r>
                      <m:r>
                        <a:rPr lang="de-DE" b="0" i="1" smtClean="0">
                          <a:latin typeface="Cambria Math" panose="02040503050406030204" pitchFamily="18" charset="0"/>
                        </a:rPr>
                        <m:t>)</m:t>
                      </m:r>
                    </m:oMath>
                  </a14:m>
                  <a:r>
                    <a:rPr lang="de-DE" dirty="0" smtClean="0"/>
                    <a:t>: </a:t>
                  </a:r>
                  <a:r>
                    <a:rPr lang="de-DE" dirty="0" err="1" smtClean="0"/>
                    <a:t>how</a:t>
                  </a:r>
                  <a:r>
                    <a:rPr lang="de-DE" dirty="0" smtClean="0"/>
                    <a:t> well-</a:t>
                  </a:r>
                  <a:r>
                    <a:rPr lang="de-DE" dirty="0" err="1" smtClean="0"/>
                    <a:t>suited</a:t>
                  </a:r>
                  <a:r>
                    <a:rPr lang="de-DE" dirty="0" smtClean="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𝑖</m:t>
                          </m:r>
                        </m:sub>
                      </m:sSub>
                    </m:oMath>
                  </a14:m>
                  <a:r>
                    <a:rPr lang="de-DE" dirty="0" err="1" smtClean="0"/>
                    <a:t>is</a:t>
                  </a:r>
                  <a:r>
                    <a:rPr lang="de-DE" dirty="0" smtClean="0"/>
                    <a:t> </a:t>
                  </a:r>
                  <a:r>
                    <a:rPr lang="de-DE" dirty="0" err="1" smtClean="0"/>
                    <a:t>to</a:t>
                  </a:r>
                  <a:r>
                    <a:rPr lang="de-DE" dirty="0" smtClean="0"/>
                    <a:t> </a:t>
                  </a:r>
                  <a:r>
                    <a:rPr lang="de-DE" dirty="0" err="1" smtClean="0"/>
                    <a:t>represent</a:t>
                  </a:r>
                  <a:r>
                    <a:rPr lang="de-DE" dirty="0" smtClean="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𝑘</m:t>
                          </m:r>
                        </m:sub>
                      </m:sSub>
                    </m:oMath>
                  </a14:m>
                  <a:endParaRPr lang="de-DE" dirty="0" smtClean="0"/>
                </a:p>
                <a:p>
                  <a:pPr marL="285750" indent="-285750">
                    <a:buFont typeface="Arial" panose="020B0604020202020204" pitchFamily="34" charset="0"/>
                    <a:buChar char="•"/>
                  </a:pPr>
                  <a:r>
                    <a:rPr lang="de-DE" b="1" dirty="0" err="1" smtClean="0"/>
                    <a:t>Availability</a:t>
                  </a:r>
                  <a:r>
                    <a:rPr lang="de-DE" dirty="0" smtClean="0"/>
                    <a:t> a(</a:t>
                  </a:r>
                  <a:r>
                    <a:rPr lang="de-DE" dirty="0" err="1" smtClean="0"/>
                    <a:t>i,k</a:t>
                  </a:r>
                  <a:r>
                    <a:rPr lang="de-DE" dirty="0" smtClean="0"/>
                    <a:t>): </a:t>
                  </a:r>
                  <a:r>
                    <a:rPr lang="de-DE" dirty="0" err="1" smtClean="0"/>
                    <a:t>how</a:t>
                  </a:r>
                  <a:r>
                    <a:rPr lang="de-DE" dirty="0" smtClean="0"/>
                    <a:t> </a:t>
                  </a:r>
                  <a:r>
                    <a:rPr lang="de-DE" dirty="0" err="1" smtClean="0"/>
                    <a:t>appropriate</a:t>
                  </a:r>
                  <a:r>
                    <a:rPr lang="de-DE" dirty="0" smtClean="0"/>
                    <a:t> </a:t>
                  </a:r>
                  <a:r>
                    <a:rPr lang="de-DE" dirty="0" err="1" smtClean="0"/>
                    <a:t>it</a:t>
                  </a:r>
                  <a:r>
                    <a:rPr lang="de-DE" dirty="0" smtClean="0"/>
                    <a:t> </a:t>
                  </a:r>
                  <a:r>
                    <a:rPr lang="de-DE" dirty="0" err="1" smtClean="0"/>
                    <a:t>would</a:t>
                  </a:r>
                  <a:r>
                    <a:rPr lang="de-DE" dirty="0" smtClean="0"/>
                    <a:t> </a:t>
                  </a:r>
                  <a:r>
                    <a:rPr lang="de-DE" dirty="0" err="1" smtClean="0"/>
                    <a:t>be</a:t>
                  </a:r>
                  <a:r>
                    <a:rPr lang="de-DE" dirty="0" smtClean="0"/>
                    <a:t> </a:t>
                  </a:r>
                  <a:r>
                    <a:rPr lang="de-DE" dirty="0" err="1" smtClean="0"/>
                    <a:t>for</a:t>
                  </a:r>
                  <a:r>
                    <a:rPr lang="de-DE" dirty="0" smtClean="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𝑖</m:t>
                          </m:r>
                        </m:sub>
                      </m:sSub>
                    </m:oMath>
                  </a14:m>
                  <a:r>
                    <a:rPr lang="de-DE" dirty="0" smtClean="0"/>
                    <a:t> </a:t>
                  </a:r>
                  <a:r>
                    <a:rPr lang="de-DE" dirty="0" err="1" smtClean="0"/>
                    <a:t>to</a:t>
                  </a:r>
                  <a:r>
                    <a:rPr lang="de-DE" dirty="0" smtClean="0"/>
                    <a:t> pick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𝑘</m:t>
                          </m:r>
                        </m:sub>
                      </m:sSub>
                    </m:oMath>
                  </a14:m>
                  <a:r>
                    <a:rPr lang="de-DE" dirty="0" err="1" smtClean="0"/>
                    <a:t>as</a:t>
                  </a:r>
                  <a:r>
                    <a:rPr lang="de-DE" dirty="0" smtClean="0"/>
                    <a:t> an </a:t>
                  </a:r>
                  <a:r>
                    <a:rPr lang="de-DE" dirty="0" err="1" smtClean="0"/>
                    <a:t>examplar</a:t>
                  </a:r>
                  <a:endParaRPr lang="de-DE" dirty="0"/>
                </a:p>
                <a:p>
                  <a:pPr marL="285750" indent="-285750">
                    <a:buFont typeface="Arial" panose="020B0604020202020204" pitchFamily="34" charset="0"/>
                    <a:buChar char="•"/>
                  </a:pPr>
                  <a:endParaRPr lang="de-DE" sz="20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𝑟</m:t>
                        </m:r>
                        <m:d>
                          <m:dPr>
                            <m:ctrlPr>
                              <a:rPr lang="de-DE" b="0" i="1" smtClean="0">
                                <a:latin typeface="Cambria Math" panose="02040503050406030204" pitchFamily="18" charset="0"/>
                              </a:rPr>
                            </m:ctrlPr>
                          </m:dPr>
                          <m:e>
                            <m:r>
                              <a:rPr lang="de-DE" b="0" i="1" smtClean="0">
                                <a:latin typeface="Cambria Math" panose="02040503050406030204" pitchFamily="18" charset="0"/>
                              </a:rPr>
                              <m:t>𝑖</m:t>
                            </m:r>
                            <m:r>
                              <a:rPr lang="de-DE" b="0" i="1" smtClean="0">
                                <a:latin typeface="Cambria Math" panose="02040503050406030204" pitchFamily="18" charset="0"/>
                              </a:rPr>
                              <m:t>,</m:t>
                            </m:r>
                            <m:r>
                              <a:rPr lang="de-DE" b="0" i="1" smtClean="0">
                                <a:latin typeface="Cambria Math" panose="02040503050406030204" pitchFamily="18" charset="0"/>
                              </a:rPr>
                              <m:t>𝑘</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𝑠</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𝑖</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e>
                        </m:d>
                        <m:r>
                          <a:rPr lang="de-DE" b="0" i="1" smtClean="0">
                            <a:latin typeface="Cambria Math" panose="02040503050406030204" pitchFamily="18" charset="0"/>
                            <a:ea typeface="Cambria Math" panose="02040503050406030204" pitchFamily="18" charset="0"/>
                          </a:rPr>
                          <m:t>−</m:t>
                        </m:r>
                        <m:func>
                          <m:funcPr>
                            <m:ctrlPr>
                              <a:rPr lang="de-DE" b="0" i="1" smtClean="0">
                                <a:latin typeface="Cambria Math" panose="02040503050406030204" pitchFamily="18" charset="0"/>
                                <a:ea typeface="Cambria Math" panose="02040503050406030204" pitchFamily="18" charset="0"/>
                              </a:rPr>
                            </m:ctrlPr>
                          </m:funcPr>
                          <m:fName>
                            <m:limLow>
                              <m:limLowPr>
                                <m:ctrlPr>
                                  <a:rPr lang="de-DE" b="0" i="1" smtClean="0">
                                    <a:latin typeface="Cambria Math" panose="02040503050406030204" pitchFamily="18" charset="0"/>
                                    <a:ea typeface="Cambria Math" panose="02040503050406030204" pitchFamily="18" charset="0"/>
                                  </a:rPr>
                                </m:ctrlPr>
                              </m:limLowPr>
                              <m:e>
                                <m:r>
                                  <m:rPr>
                                    <m:sty m:val="p"/>
                                  </m:rPr>
                                  <a:rPr lang="de-DE" b="0" i="0" smtClean="0">
                                    <a:latin typeface="Cambria Math" panose="02040503050406030204" pitchFamily="18" charset="0"/>
                                    <a:ea typeface="Cambria Math" panose="02040503050406030204" pitchFamily="18" charset="0"/>
                                  </a:rPr>
                                  <m:t>max</m:t>
                                </m:r>
                              </m:e>
                              <m:lim>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𝑘</m:t>
                                    </m:r>
                                  </m:e>
                                  <m:sup>
                                    <m:r>
                                      <a:rPr lang="de-DE" b="0" i="1" smtClean="0">
                                        <a:latin typeface="Cambria Math" panose="02040503050406030204" pitchFamily="18" charset="0"/>
                                        <a:ea typeface="Cambria Math" panose="02040503050406030204" pitchFamily="18" charset="0"/>
                                      </a:rPr>
                                      <m:t>′</m:t>
                                    </m:r>
                                  </m:sup>
                                </m:sSup>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lim>
                            </m:limLow>
                          </m:fName>
                          <m:e>
                            <m:d>
                              <m:dPr>
                                <m:begChr m:val="{"/>
                                <m:endChr m:val="}"/>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𝑎</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𝑖</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𝑘</m:t>
                                        </m:r>
                                      </m:e>
                                      <m:sup>
                                        <m:r>
                                          <a:rPr lang="de-DE" b="0" i="1" smtClean="0">
                                            <a:latin typeface="Cambria Math" panose="02040503050406030204" pitchFamily="18" charset="0"/>
                                            <a:ea typeface="Cambria Math" panose="02040503050406030204" pitchFamily="18" charset="0"/>
                                          </a:rPr>
                                          <m:t>′</m:t>
                                        </m:r>
                                      </m:sup>
                                    </m:sSup>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𝑠</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𝑖</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𝑘</m:t>
                                        </m:r>
                                      </m:e>
                                      <m:sup>
                                        <m:r>
                                          <a:rPr lang="de-DE" b="0" i="1" smtClean="0">
                                            <a:latin typeface="Cambria Math" panose="02040503050406030204" pitchFamily="18" charset="0"/>
                                            <a:ea typeface="Cambria Math" panose="02040503050406030204" pitchFamily="18" charset="0"/>
                                          </a:rPr>
                                          <m:t>′</m:t>
                                        </m:r>
                                      </m:sup>
                                    </m:sSup>
                                  </m:e>
                                </m:d>
                              </m:e>
                            </m:d>
                          </m:e>
                        </m:func>
                      </m:oMath>
                    </m:oMathPara>
                  </a14:m>
                  <a:endParaRPr lang="de-DE" b="0" i="1" dirty="0" smtClean="0">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endParaRPr lang="de-DE"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𝑎</m:t>
                        </m:r>
                        <m:d>
                          <m:dPr>
                            <m:ctrlPr>
                              <a:rPr lang="de-DE" i="1">
                                <a:latin typeface="Cambria Math" panose="02040503050406030204" pitchFamily="18" charset="0"/>
                              </a:rPr>
                            </m:ctrlPr>
                          </m:dPr>
                          <m:e>
                            <m:r>
                              <a:rPr lang="de-DE" i="1">
                                <a:latin typeface="Cambria Math" panose="02040503050406030204" pitchFamily="18" charset="0"/>
                              </a:rPr>
                              <m:t>𝑖</m:t>
                            </m:r>
                            <m:r>
                              <a:rPr lang="de-DE" i="1">
                                <a:latin typeface="Cambria Math" panose="02040503050406030204" pitchFamily="18" charset="0"/>
                              </a:rPr>
                              <m:t>,</m:t>
                            </m:r>
                            <m:r>
                              <a:rPr lang="de-DE" i="1">
                                <a:latin typeface="Cambria Math" panose="02040503050406030204" pitchFamily="18" charset="0"/>
                              </a:rPr>
                              <m:t>𝑘</m:t>
                            </m:r>
                          </m:e>
                        </m:d>
                        <m:r>
                          <a:rPr lang="de-DE"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min</m:t>
                        </m:r>
                        <m:r>
                          <a:rPr lang="de-DE" b="0" i="1" smtClean="0">
                            <a:latin typeface="Cambria Math" panose="02040503050406030204" pitchFamily="18" charset="0"/>
                            <a:ea typeface="Cambria Math" panose="02040503050406030204" pitchFamily="18" charset="0"/>
                          </a:rPr>
                          <m:t>⁡(0,</m:t>
                        </m:r>
                        <m:r>
                          <a:rPr lang="de-DE" b="0" i="1" smtClean="0">
                            <a:latin typeface="Cambria Math" panose="02040503050406030204" pitchFamily="18" charset="0"/>
                            <a:ea typeface="Cambria Math" panose="02040503050406030204" pitchFamily="18" charset="0"/>
                          </a:rPr>
                          <m:t>𝑟</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𝑘</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e>
                        </m:d>
                        <m:r>
                          <a:rPr lang="de-DE" b="0" i="1" smtClean="0">
                            <a:latin typeface="Cambria Math" panose="02040503050406030204" pitchFamily="18" charset="0"/>
                            <a:ea typeface="Cambria Math" panose="02040503050406030204" pitchFamily="18" charset="0"/>
                          </a:rPr>
                          <m:t>+</m:t>
                        </m:r>
                        <m:nary>
                          <m:naryPr>
                            <m:chr m:val="∑"/>
                            <m:supHide m:val="on"/>
                            <m:ctrlPr>
                              <a:rPr lang="de-DE" b="0" i="1" smtClean="0">
                                <a:latin typeface="Cambria Math" panose="02040503050406030204" pitchFamily="18" charset="0"/>
                                <a:ea typeface="Cambria Math" panose="02040503050406030204" pitchFamily="18" charset="0"/>
                              </a:rPr>
                            </m:ctrlPr>
                          </m:naryPr>
                          <m:sub>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𝑖</m:t>
                                </m:r>
                              </m:e>
                              <m:sup>
                                <m:r>
                                  <a:rPr lang="de-DE" b="0" i="1" smtClean="0">
                                    <a:latin typeface="Cambria Math" panose="02040503050406030204" pitchFamily="18" charset="0"/>
                                    <a:ea typeface="Cambria Math" panose="02040503050406030204" pitchFamily="18" charset="0"/>
                                  </a:rPr>
                                  <m:t>′</m:t>
                                </m:r>
                              </m:sup>
                            </m:sSup>
                            <m:r>
                              <a:rPr lang="de-DE" b="0" i="1" smtClean="0">
                                <a:latin typeface="Cambria Math" panose="02040503050406030204" pitchFamily="18" charset="0"/>
                                <a:ea typeface="Cambria Math" panose="02040503050406030204" pitchFamily="18" charset="0"/>
                              </a:rPr>
                              <m:t>≠</m:t>
                            </m:r>
                            <m:d>
                              <m:dPr>
                                <m:begChr m:val="{"/>
                                <m:endChr m:val="}"/>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𝑖</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e>
                            </m:d>
                          </m:sub>
                          <m:sup/>
                          <m:e>
                            <m:func>
                              <m:funcPr>
                                <m:ctrlPr>
                                  <a:rPr lang="de-DE" b="0" i="1" smtClean="0">
                                    <a:latin typeface="Cambria Math" panose="02040503050406030204" pitchFamily="18" charset="0"/>
                                    <a:ea typeface="Cambria Math" panose="02040503050406030204" pitchFamily="18" charset="0"/>
                                  </a:rPr>
                                </m:ctrlPr>
                              </m:funcPr>
                              <m:fName>
                                <m:r>
                                  <m:rPr>
                                    <m:sty m:val="p"/>
                                  </m:rPr>
                                  <a:rPr lang="de-DE" b="0" i="0" smtClean="0">
                                    <a:latin typeface="Cambria Math" panose="02040503050406030204" pitchFamily="18" charset="0"/>
                                    <a:ea typeface="Cambria Math" panose="02040503050406030204" pitchFamily="18" charset="0"/>
                                  </a:rPr>
                                  <m:t>max</m:t>
                                </m:r>
                              </m:fName>
                              <m:e>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0,</m:t>
                                    </m:r>
                                    <m:r>
                                      <a:rPr lang="de-DE" b="0" i="1" smtClean="0">
                                        <a:latin typeface="Cambria Math" panose="02040503050406030204" pitchFamily="18" charset="0"/>
                                        <a:ea typeface="Cambria Math" panose="02040503050406030204" pitchFamily="18" charset="0"/>
                                      </a:rPr>
                                      <m:t>𝑟</m:t>
                                    </m:r>
                                    <m:d>
                                      <m:dPr>
                                        <m:ctrlPr>
                                          <a:rPr lang="de-DE" b="0" i="1" smtClean="0">
                                            <a:latin typeface="Cambria Math" panose="02040503050406030204" pitchFamily="18" charset="0"/>
                                            <a:ea typeface="Cambria Math" panose="02040503050406030204" pitchFamily="18" charset="0"/>
                                          </a:rPr>
                                        </m:ctrlPr>
                                      </m:dPr>
                                      <m:e>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𝑖</m:t>
                                            </m:r>
                                          </m:e>
                                          <m:sup>
                                            <m:r>
                                              <a:rPr lang="de-DE" b="0" i="1" smtClean="0">
                                                <a:latin typeface="Cambria Math" panose="02040503050406030204" pitchFamily="18" charset="0"/>
                                                <a:ea typeface="Cambria Math" panose="02040503050406030204" pitchFamily="18" charset="0"/>
                                              </a:rPr>
                                              <m:t>′</m:t>
                                            </m:r>
                                          </m:sup>
                                        </m:sSup>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e>
                                    </m:d>
                                  </m:e>
                                </m:d>
                              </m:e>
                            </m:func>
                          </m:e>
                        </m:nary>
                        <m:r>
                          <a:rPr lang="de-DE" b="0" i="0" smtClean="0">
                            <a:latin typeface="Cambria Math" panose="02040503050406030204" pitchFamily="18" charset="0"/>
                            <a:ea typeface="Cambria Math" panose="02040503050406030204" pitchFamily="18" charset="0"/>
                          </a:rPr>
                          <m:t> </m:t>
                        </m:r>
                      </m:oMath>
                    </m:oMathPara>
                  </a14:m>
                  <a:endParaRPr lang="de-DE" b="0" i="0"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de-DE" b="0" i="0" smtClean="0">
                            <a:latin typeface="Cambria Math" panose="02040503050406030204" pitchFamily="18" charset="0"/>
                            <a:ea typeface="Cambria Math" panose="02040503050406030204" pitchFamily="18" charset="0"/>
                          </a:rPr>
                          <m:t>for</m:t>
                        </m:r>
                        <m:r>
                          <a:rPr lang="de-DE" b="0" i="0" smtClean="0">
                            <a:latin typeface="Cambria Math" panose="02040503050406030204" pitchFamily="18" charset="0"/>
                            <a:ea typeface="Cambria Math" panose="02040503050406030204" pitchFamily="18" charset="0"/>
                          </a:rPr>
                          <m:t> </m:t>
                        </m:r>
                        <m:r>
                          <m:rPr>
                            <m:sty m:val="p"/>
                          </m:rPr>
                          <a:rPr lang="de-DE" b="0" i="0" smtClean="0">
                            <a:latin typeface="Cambria Math" panose="02040503050406030204" pitchFamily="18" charset="0"/>
                            <a:ea typeface="Cambria Math" panose="02040503050406030204" pitchFamily="18" charset="0"/>
                          </a:rPr>
                          <m:t>i</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𝑎𝑛𝑑</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𝑎</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𝑘</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e>
                        </m:d>
                        <m:r>
                          <a:rPr lang="de-DE" b="0" i="1" smtClean="0">
                            <a:latin typeface="Cambria Math" panose="02040503050406030204" pitchFamily="18" charset="0"/>
                            <a:ea typeface="Cambria Math" panose="02040503050406030204" pitchFamily="18" charset="0"/>
                          </a:rPr>
                          <m:t> ←</m:t>
                        </m:r>
                        <m:nary>
                          <m:naryPr>
                            <m:chr m:val="∑"/>
                            <m:supHide m:val="on"/>
                            <m:ctrlPr>
                              <a:rPr lang="de-DE" b="0" i="1" smtClean="0">
                                <a:latin typeface="Cambria Math" panose="02040503050406030204" pitchFamily="18" charset="0"/>
                                <a:ea typeface="Cambria Math" panose="02040503050406030204" pitchFamily="18" charset="0"/>
                              </a:rPr>
                            </m:ctrlPr>
                          </m:naryPr>
                          <m:sub>
                            <m:r>
                              <a:rPr lang="de-DE" b="0" i="1" smtClean="0">
                                <a:latin typeface="Cambria Math" panose="02040503050406030204" pitchFamily="18" charset="0"/>
                                <a:ea typeface="Cambria Math" panose="02040503050406030204" pitchFamily="18" charset="0"/>
                              </a:rPr>
                              <m:t>𝑖</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sub>
                          <m:sup/>
                          <m:e>
                            <m:func>
                              <m:funcPr>
                                <m:ctrlPr>
                                  <a:rPr lang="de-DE" b="0" i="1" smtClean="0">
                                    <a:latin typeface="Cambria Math" panose="02040503050406030204" pitchFamily="18" charset="0"/>
                                    <a:ea typeface="Cambria Math" panose="02040503050406030204" pitchFamily="18" charset="0"/>
                                  </a:rPr>
                                </m:ctrlPr>
                              </m:funcPr>
                              <m:fName>
                                <m:r>
                                  <m:rPr>
                                    <m:sty m:val="p"/>
                                  </m:rPr>
                                  <a:rPr lang="de-DE" b="0" i="0" smtClean="0">
                                    <a:latin typeface="Cambria Math" panose="02040503050406030204" pitchFamily="18" charset="0"/>
                                    <a:ea typeface="Cambria Math" panose="02040503050406030204" pitchFamily="18" charset="0"/>
                                  </a:rPr>
                                  <m:t>max</m:t>
                                </m:r>
                              </m:fName>
                              <m:e>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0,</m:t>
                                    </m:r>
                                    <m:r>
                                      <a:rPr lang="de-DE" b="0" i="1" smtClean="0">
                                        <a:latin typeface="Cambria Math" panose="02040503050406030204" pitchFamily="18" charset="0"/>
                                        <a:ea typeface="Cambria Math" panose="02040503050406030204" pitchFamily="18" charset="0"/>
                                      </a:rPr>
                                      <m:t>𝑟</m:t>
                                    </m:r>
                                    <m:d>
                                      <m:dPr>
                                        <m:ctrlPr>
                                          <a:rPr lang="de-DE" b="0" i="1" smtClean="0">
                                            <a:latin typeface="Cambria Math" panose="02040503050406030204" pitchFamily="18" charset="0"/>
                                            <a:ea typeface="Cambria Math" panose="02040503050406030204" pitchFamily="18" charset="0"/>
                                          </a:rPr>
                                        </m:ctrlPr>
                                      </m:dPr>
                                      <m:e>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𝑖</m:t>
                                            </m:r>
                                          </m:e>
                                          <m:sup>
                                            <m:r>
                                              <a:rPr lang="de-DE" b="0" i="1" smtClean="0">
                                                <a:latin typeface="Cambria Math" panose="02040503050406030204" pitchFamily="18" charset="0"/>
                                                <a:ea typeface="Cambria Math" panose="02040503050406030204" pitchFamily="18" charset="0"/>
                                              </a:rPr>
                                              <m:t>′</m:t>
                                            </m:r>
                                          </m:sup>
                                        </m:sSup>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e>
                                    </m:d>
                                  </m:e>
                                </m:d>
                              </m:e>
                            </m:func>
                          </m:e>
                        </m:nary>
                      </m:oMath>
                    </m:oMathPara>
                  </a14:m>
                  <a:endParaRPr lang="de-DE" b="0" dirty="0" smtClean="0">
                    <a:ea typeface="Cambria Math" panose="02040503050406030204" pitchFamily="18" charset="0"/>
                  </a:endParaRPr>
                </a:p>
                <a:p>
                  <a:endParaRPr lang="de-DE" b="0" dirty="0" smtClean="0">
                    <a:ea typeface="Cambria Math" panose="02040503050406030204" pitchFamily="18" charset="0"/>
                  </a:endParaRPr>
                </a:p>
                <a:p>
                  <a:pPr marL="285750" indent="-285750">
                    <a:buFont typeface="Arial" panose="020B0604020202020204" pitchFamily="34" charset="0"/>
                    <a:buChar char="•"/>
                  </a:pPr>
                  <a14:m>
                    <m:oMath xmlns:m="http://schemas.openxmlformats.org/officeDocument/2006/math">
                      <m:func>
                        <m:funcPr>
                          <m:ctrlPr>
                            <a:rPr lang="de-DE" b="0" i="1" smtClean="0">
                              <a:latin typeface="Cambria Math" panose="02040503050406030204" pitchFamily="18" charset="0"/>
                              <a:ea typeface="Cambria Math" panose="02040503050406030204" pitchFamily="18" charset="0"/>
                            </a:rPr>
                          </m:ctrlPr>
                        </m:funcPr>
                        <m:fName>
                          <m:r>
                            <m:rPr>
                              <m:sty m:val="p"/>
                            </m:rPr>
                            <a:rPr lang="de-DE" b="0" i="0" smtClean="0">
                              <a:latin typeface="Cambria Math" panose="02040503050406030204" pitchFamily="18" charset="0"/>
                              <a:ea typeface="Cambria Math" panose="02040503050406030204" pitchFamily="18" charset="0"/>
                            </a:rPr>
                            <m:t>arg</m:t>
                          </m:r>
                        </m:fName>
                        <m:e>
                          <m:func>
                            <m:funcPr>
                              <m:ctrlPr>
                                <a:rPr lang="de-DE" b="0" i="1" smtClean="0">
                                  <a:latin typeface="Cambria Math" panose="02040503050406030204" pitchFamily="18" charset="0"/>
                                  <a:ea typeface="Cambria Math" panose="02040503050406030204" pitchFamily="18" charset="0"/>
                                </a:rPr>
                              </m:ctrlPr>
                            </m:funcPr>
                            <m:fName>
                              <m:limLow>
                                <m:limLowPr>
                                  <m:ctrlPr>
                                    <a:rPr lang="de-DE" b="0" i="1" smtClean="0">
                                      <a:latin typeface="Cambria Math" panose="02040503050406030204" pitchFamily="18" charset="0"/>
                                      <a:ea typeface="Cambria Math" panose="02040503050406030204" pitchFamily="18" charset="0"/>
                                    </a:rPr>
                                  </m:ctrlPr>
                                </m:limLowPr>
                                <m:e>
                                  <m:r>
                                    <m:rPr>
                                      <m:sty m:val="p"/>
                                    </m:rPr>
                                    <a:rPr lang="de-DE" b="0" i="0" smtClean="0">
                                      <a:latin typeface="Cambria Math" panose="02040503050406030204" pitchFamily="18" charset="0"/>
                                      <a:ea typeface="Cambria Math" panose="02040503050406030204" pitchFamily="18" charset="0"/>
                                    </a:rPr>
                                    <m:t>max</m:t>
                                  </m:r>
                                </m:e>
                                <m:lim>
                                  <m:r>
                                    <a:rPr lang="de-DE" b="0" i="1" smtClean="0">
                                      <a:latin typeface="Cambria Math" panose="02040503050406030204" pitchFamily="18" charset="0"/>
                                      <a:ea typeface="Cambria Math" panose="02040503050406030204" pitchFamily="18" charset="0"/>
                                    </a:rPr>
                                    <m:t>𝑘</m:t>
                                  </m:r>
                                </m:lim>
                              </m:limLow>
                            </m:fName>
                            <m:e>
                              <m:r>
                                <a:rPr lang="de-DE" b="0" i="1" smtClean="0">
                                  <a:latin typeface="Cambria Math" panose="02040503050406030204" pitchFamily="18" charset="0"/>
                                  <a:ea typeface="Cambria Math" panose="02040503050406030204" pitchFamily="18" charset="0"/>
                                </a:rPr>
                                <m:t>𝑎</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𝑖</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𝑟</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𝑖</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e>
                              </m:d>
                            </m:e>
                          </m:func>
                        </m:e>
                      </m:func>
                      <m:r>
                        <a:rPr lang="de-DE" b="0" i="0" smtClean="0">
                          <a:latin typeface="Cambria Math" panose="02040503050406030204" pitchFamily="18" charset="0"/>
                          <a:ea typeface="Cambria Math" panose="02040503050406030204" pitchFamily="18" charset="0"/>
                        </a:rPr>
                        <m:t> </m:t>
                      </m:r>
                    </m:oMath>
                  </a14:m>
                  <a:r>
                    <a:rPr lang="de-DE" b="0" dirty="0" smtClean="0">
                      <a:ea typeface="Cambria Math" panose="02040503050406030204" pitchFamily="18" charset="0"/>
                    </a:rPr>
                    <a:t>identifies </a:t>
                  </a:r>
                  <a:r>
                    <a:rPr lang="de-DE" b="0" dirty="0" err="1" smtClean="0">
                      <a:ea typeface="Cambria Math" panose="02040503050406030204" pitchFamily="18" charset="0"/>
                    </a:rPr>
                    <a:t>point</a:t>
                  </a:r>
                  <a:r>
                    <a:rPr lang="de-DE" b="0" dirty="0" smtClean="0">
                      <a:ea typeface="Cambria Math" panose="02040503050406030204" pitchFamily="18" charset="0"/>
                    </a:rPr>
                    <a:t> </a:t>
                  </a:r>
                  <a14:m>
                    <m:oMath xmlns:m="http://schemas.openxmlformats.org/officeDocument/2006/math">
                      <m:r>
                        <a:rPr lang="de-DE" b="0" i="1" smtClean="0">
                          <a:latin typeface="Cambria Math" panose="02040503050406030204" pitchFamily="18" charset="0"/>
                          <a:ea typeface="Cambria Math" panose="02040503050406030204" pitchFamily="18" charset="0"/>
                        </a:rPr>
                        <m:t>𝑖</m:t>
                      </m:r>
                    </m:oMath>
                  </a14:m>
                  <a:r>
                    <a:rPr lang="de-DE" b="0" dirty="0" smtClean="0">
                      <a:ea typeface="Cambria Math" panose="02040503050406030204" pitchFamily="18" charset="0"/>
                    </a:rPr>
                    <a:t> </a:t>
                  </a:r>
                  <a:r>
                    <a:rPr lang="de-DE" b="0" dirty="0" err="1" smtClean="0">
                      <a:ea typeface="Cambria Math" panose="02040503050406030204" pitchFamily="18" charset="0"/>
                    </a:rPr>
                    <a:t>as</a:t>
                  </a:r>
                  <a:r>
                    <a:rPr lang="de-DE" b="0" dirty="0" smtClean="0">
                      <a:ea typeface="Cambria Math" panose="02040503050406030204" pitchFamily="18" charset="0"/>
                    </a:rPr>
                    <a:t> an </a:t>
                  </a:r>
                  <a:r>
                    <a:rPr lang="de-DE" b="0" dirty="0" err="1" smtClean="0">
                      <a:ea typeface="Cambria Math" panose="02040503050406030204" pitchFamily="18" charset="0"/>
                    </a:rPr>
                    <a:t>exemplar</a:t>
                  </a:r>
                  <a:r>
                    <a:rPr lang="de-DE" b="0" dirty="0" smtClean="0">
                      <a:ea typeface="Cambria Math" panose="02040503050406030204" pitchFamily="18" charset="0"/>
                    </a:rPr>
                    <a:t> </a:t>
                  </a:r>
                  <a:r>
                    <a:rPr lang="de-DE" b="0" dirty="0" err="1" smtClean="0">
                      <a:ea typeface="Cambria Math" panose="02040503050406030204" pitchFamily="18" charset="0"/>
                    </a:rPr>
                    <a:t>if</a:t>
                  </a:r>
                  <a:r>
                    <a:rPr lang="de-DE" b="0" dirty="0" smtClean="0">
                      <a:ea typeface="Cambria Math" panose="02040503050406030204" pitchFamily="18" charset="0"/>
                    </a:rPr>
                    <a:t> </a:t>
                  </a:r>
                  <a14:m>
                    <m:oMath xmlns:m="http://schemas.openxmlformats.org/officeDocument/2006/math">
                      <m:r>
                        <a:rPr lang="de-DE" b="0" i="1" smtClean="0">
                          <a:latin typeface="Cambria Math" panose="02040503050406030204" pitchFamily="18" charset="0"/>
                          <a:ea typeface="Cambria Math" panose="02040503050406030204" pitchFamily="18" charset="0"/>
                        </a:rPr>
                        <m:t>𝑘</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m:t>
                      </m:r>
                    </m:oMath>
                  </a14:m>
                  <a:r>
                    <a:rPr lang="de-DE" b="0" dirty="0" smtClean="0">
                      <a:ea typeface="Cambria Math" panose="02040503050406030204" pitchFamily="18" charset="0"/>
                    </a:rPr>
                    <a:t> </a:t>
                  </a:r>
                  <a:r>
                    <a:rPr lang="de-DE" b="0" dirty="0" err="1" smtClean="0">
                      <a:ea typeface="Cambria Math" panose="02040503050406030204" pitchFamily="18" charset="0"/>
                    </a:rPr>
                    <a:t>or</a:t>
                  </a:r>
                  <a:r>
                    <a:rPr lang="de-DE" b="0" dirty="0" smtClean="0">
                      <a:ea typeface="Cambria Math" panose="02040503050406030204" pitchFamily="18" charset="0"/>
                    </a:rPr>
                    <a:t> </a:t>
                  </a:r>
                  <a:r>
                    <a:rPr lang="de-DE" b="0" dirty="0" err="1" smtClean="0">
                      <a:ea typeface="Cambria Math" panose="02040503050406030204" pitchFamily="18" charset="0"/>
                    </a:rPr>
                    <a:t>identifies</a:t>
                  </a:r>
                  <a:r>
                    <a:rPr lang="de-DE" b="0" dirty="0" smtClean="0">
                      <a:ea typeface="Cambria Math" panose="02040503050406030204" pitchFamily="18" charset="0"/>
                    </a:rPr>
                    <a:t> </a:t>
                  </a:r>
                  <a:r>
                    <a:rPr lang="de-DE" b="0" dirty="0" err="1" smtClean="0">
                      <a:ea typeface="Cambria Math" panose="02040503050406030204" pitchFamily="18" charset="0"/>
                    </a:rPr>
                    <a:t>the</a:t>
                  </a:r>
                  <a:r>
                    <a:rPr lang="de-DE" b="0" dirty="0" smtClean="0">
                      <a:ea typeface="Cambria Math" panose="02040503050406030204" pitchFamily="18" charset="0"/>
                    </a:rPr>
                    <a:t> </a:t>
                  </a:r>
                  <a:r>
                    <a:rPr lang="de-DE" b="0" dirty="0" err="1" smtClean="0">
                      <a:ea typeface="Cambria Math" panose="02040503050406030204" pitchFamily="18" charset="0"/>
                    </a:rPr>
                    <a:t>exemplar</a:t>
                  </a:r>
                  <a:r>
                    <a:rPr lang="de-DE" b="0" dirty="0" smtClean="0">
                      <a:ea typeface="Cambria Math" panose="02040503050406030204" pitchFamily="18" charset="0"/>
                    </a:rPr>
                    <a:t> </a:t>
                  </a:r>
                  <a:r>
                    <a:rPr lang="de-DE" b="0" dirty="0" err="1" smtClean="0">
                      <a:ea typeface="Cambria Math" panose="02040503050406030204" pitchFamily="18" charset="0"/>
                    </a:rPr>
                    <a:t>for</a:t>
                  </a:r>
                  <a:r>
                    <a:rPr lang="de-DE" b="0" dirty="0" smtClean="0">
                      <a:ea typeface="Cambria Math" panose="02040503050406030204" pitchFamily="18" charset="0"/>
                    </a:rPr>
                    <a:t> </a:t>
                  </a:r>
                  <a:r>
                    <a:rPr lang="de-DE" b="0" dirty="0" err="1" smtClean="0">
                      <a:ea typeface="Cambria Math" panose="02040503050406030204" pitchFamily="18" charset="0"/>
                    </a:rPr>
                    <a:t>point</a:t>
                  </a:r>
                  <a:r>
                    <a:rPr lang="de-DE" b="0" dirty="0" smtClean="0">
                      <a:ea typeface="Cambria Math" panose="02040503050406030204" pitchFamily="18" charset="0"/>
                    </a:rPr>
                    <a:t> </a:t>
                  </a:r>
                  <a14:m>
                    <m:oMath xmlns:m="http://schemas.openxmlformats.org/officeDocument/2006/math">
                      <m:r>
                        <a:rPr lang="de-DE" b="0" i="1" smtClean="0">
                          <a:latin typeface="Cambria Math" panose="02040503050406030204" pitchFamily="18" charset="0"/>
                          <a:ea typeface="Cambria Math" panose="02040503050406030204" pitchFamily="18" charset="0"/>
                        </a:rPr>
                        <m:t>𝑖</m:t>
                      </m:r>
                    </m:oMath>
                  </a14:m>
                  <a:endParaRPr lang="de-DE" b="0" dirty="0" smtClean="0">
                    <a:ea typeface="Cambria Math" panose="02040503050406030204" pitchFamily="18" charset="0"/>
                  </a:endParaRPr>
                </a:p>
                <a:p>
                  <a:endParaRPr lang="de-DE" b="0" dirty="0" smtClean="0">
                    <a:ea typeface="Cambria Math" panose="02040503050406030204" pitchFamily="18" charset="0"/>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5998325" y="1615107"/>
                  <a:ext cx="6281081" cy="5840830"/>
                </a:xfrm>
                <a:prstGeom prst="rect">
                  <a:avLst/>
                </a:prstGeom>
                <a:blipFill>
                  <a:blip r:embed="rId4"/>
                  <a:stretch>
                    <a:fillRect l="-680" t="-522"/>
                  </a:stretch>
                </a:blipFill>
              </p:spPr>
              <p:txBody>
                <a:bodyPr/>
                <a:lstStyle/>
                <a:p>
                  <a:r>
                    <a:rPr lang="de-DE">
                      <a:noFill/>
                    </a:rPr>
                    <a:t> </a:t>
                  </a:r>
                </a:p>
              </p:txBody>
            </p:sp>
          </mc:Fallback>
        </mc:AlternateContent>
      </p:grpSp>
      <p:sp>
        <p:nvSpPr>
          <p:cNvPr id="6" name="Foliennummernplatzhalter 5"/>
          <p:cNvSpPr>
            <a:spLocks noGrp="1"/>
          </p:cNvSpPr>
          <p:nvPr>
            <p:ph type="sldNum" sz="quarter" idx="12"/>
          </p:nvPr>
        </p:nvSpPr>
        <p:spPr/>
        <p:txBody>
          <a:bodyPr/>
          <a:lstStyle/>
          <a:p>
            <a:fld id="{A7A230D6-15B1-493D-97B8-047FCCA8A2D5}" type="slidenum">
              <a:rPr lang="de-DE" smtClean="0"/>
              <a:t>23</a:t>
            </a:fld>
            <a:endParaRPr lang="de-DE"/>
          </a:p>
        </p:txBody>
      </p:sp>
    </p:spTree>
    <p:extLst>
      <p:ext uri="{BB962C8B-B14F-4D97-AF65-F5344CB8AC3E}">
        <p14:creationId xmlns:p14="http://schemas.microsoft.com/office/powerpoint/2010/main" val="4213707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Experiment: An Adaptive </a:t>
            </a:r>
            <a:r>
              <a:rPr lang="de-DE" dirty="0" err="1"/>
              <a:t>P</a:t>
            </a:r>
            <a:r>
              <a:rPr lang="de-DE" dirty="0" err="1" smtClean="0"/>
              <a:t>roduction</a:t>
            </a:r>
            <a:r>
              <a:rPr lang="de-DE" dirty="0" smtClean="0"/>
              <a:t> </a:t>
            </a:r>
            <a:r>
              <a:rPr lang="de-DE" dirty="0" err="1"/>
              <a:t>C</a:t>
            </a:r>
            <a:r>
              <a:rPr lang="de-DE" dirty="0" err="1" smtClean="0"/>
              <a:t>ell</a:t>
            </a:r>
            <a:endParaRPr lang="de-DE" dirty="0"/>
          </a:p>
        </p:txBody>
      </p:sp>
      <p:grpSp>
        <p:nvGrpSpPr>
          <p:cNvPr id="23" name="Gruppieren 22"/>
          <p:cNvGrpSpPr/>
          <p:nvPr/>
        </p:nvGrpSpPr>
        <p:grpSpPr>
          <a:xfrm>
            <a:off x="209297" y="2109806"/>
            <a:ext cx="11790097" cy="1623341"/>
            <a:chOff x="209297" y="2109806"/>
            <a:chExt cx="11790097" cy="1623341"/>
          </a:xfrm>
        </p:grpSpPr>
        <p:pic>
          <p:nvPicPr>
            <p:cNvPr id="15" name="Grafik 14"/>
            <p:cNvPicPr>
              <a:picLocks noChangeAspect="1"/>
            </p:cNvPicPr>
            <p:nvPr/>
          </p:nvPicPr>
          <p:blipFill>
            <a:blip r:embed="rId3"/>
            <a:stretch>
              <a:fillRect/>
            </a:stretch>
          </p:blipFill>
          <p:spPr>
            <a:xfrm>
              <a:off x="209297" y="2109806"/>
              <a:ext cx="5333199" cy="1597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Grafik 16"/>
            <p:cNvPicPr>
              <a:picLocks noChangeAspect="1"/>
            </p:cNvPicPr>
            <p:nvPr/>
          </p:nvPicPr>
          <p:blipFill>
            <a:blip r:embed="rId4"/>
            <a:stretch>
              <a:fillRect/>
            </a:stretch>
          </p:blipFill>
          <p:spPr>
            <a:xfrm>
              <a:off x="6686899" y="2135160"/>
              <a:ext cx="5312495" cy="1597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Pfeil nach rechts 19"/>
            <p:cNvSpPr/>
            <p:nvPr/>
          </p:nvSpPr>
          <p:spPr>
            <a:xfrm>
              <a:off x="5632253" y="2339567"/>
              <a:ext cx="1054646" cy="1189172"/>
            </a:xfrm>
            <a:prstGeom prst="rightArrow">
              <a:avLst/>
            </a:prstGeom>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lIns="36000" rIns="36000" rtlCol="0" anchor="ctr"/>
            <a:lstStyle/>
            <a:p>
              <a:pPr algn="ctr"/>
              <a:r>
                <a:rPr lang="de-DE" dirty="0" err="1" smtClean="0"/>
                <a:t>Reconf</a:t>
              </a:r>
              <a:r>
                <a:rPr lang="de-DE" dirty="0" smtClean="0"/>
                <a:t>.</a:t>
              </a:r>
              <a:endParaRPr lang="de-DE" dirty="0"/>
            </a:p>
          </p:txBody>
        </p:sp>
      </p:grpSp>
      <p:sp>
        <p:nvSpPr>
          <p:cNvPr id="22" name="Textfeld 21"/>
          <p:cNvSpPr txBox="1"/>
          <p:nvPr/>
        </p:nvSpPr>
        <p:spPr>
          <a:xfrm>
            <a:off x="382292" y="4233389"/>
            <a:ext cx="11554568" cy="2308324"/>
          </a:xfrm>
          <a:prstGeom prst="rect">
            <a:avLst/>
          </a:prstGeom>
          <a:noFill/>
        </p:spPr>
        <p:txBody>
          <a:bodyPr wrap="square" rtlCol="0">
            <a:spAutoFit/>
          </a:bodyPr>
          <a:lstStyle/>
          <a:p>
            <a:pPr marL="285750" indent="-285750">
              <a:buFont typeface="Arial" panose="020B0604020202020204" pitchFamily="34" charset="0"/>
              <a:buChar char="•"/>
            </a:pPr>
            <a:r>
              <a:rPr lang="de-DE" sz="2400" dirty="0" err="1" smtClean="0"/>
              <a:t>Robots</a:t>
            </a:r>
            <a:r>
              <a:rPr lang="de-DE" sz="2400" dirty="0" smtClean="0"/>
              <a:t> (R1, R2, R3, R4) </a:t>
            </a:r>
            <a:r>
              <a:rPr lang="de-DE" sz="2400" dirty="0" err="1" smtClean="0"/>
              <a:t>are</a:t>
            </a:r>
            <a:r>
              <a:rPr lang="de-DE" sz="2400" dirty="0" smtClean="0"/>
              <a:t> </a:t>
            </a:r>
            <a:r>
              <a:rPr lang="de-DE" sz="2400" dirty="0" err="1" smtClean="0"/>
              <a:t>equipped</a:t>
            </a:r>
            <a:r>
              <a:rPr lang="de-DE" sz="2400" dirty="0" smtClean="0"/>
              <a:t> </a:t>
            </a:r>
            <a:r>
              <a:rPr lang="de-DE" sz="2400" dirty="0" err="1" smtClean="0"/>
              <a:t>with</a:t>
            </a:r>
            <a:r>
              <a:rPr lang="de-DE" sz="2400" dirty="0" smtClean="0"/>
              <a:t> </a:t>
            </a:r>
            <a:r>
              <a:rPr lang="de-DE" sz="2400" dirty="0" err="1" smtClean="0"/>
              <a:t>toolboxes</a:t>
            </a:r>
            <a:r>
              <a:rPr lang="de-DE" sz="2400" dirty="0"/>
              <a:t> </a:t>
            </a:r>
            <a:r>
              <a:rPr lang="de-DE" sz="2400" dirty="0" err="1" smtClean="0"/>
              <a:t>and</a:t>
            </a:r>
            <a:r>
              <a:rPr lang="de-DE" sz="2400" dirty="0" smtClean="0"/>
              <a:t> </a:t>
            </a:r>
            <a:r>
              <a:rPr lang="de-DE" sz="2400" dirty="0" err="1" smtClean="0"/>
              <a:t>the</a:t>
            </a:r>
            <a:r>
              <a:rPr lang="de-DE" sz="2400" dirty="0" smtClean="0"/>
              <a:t> </a:t>
            </a:r>
            <a:r>
              <a:rPr lang="de-DE" sz="2400" dirty="0" err="1" smtClean="0"/>
              <a:t>ability</a:t>
            </a:r>
            <a:r>
              <a:rPr lang="de-DE" sz="2400" dirty="0" smtClean="0"/>
              <a:t> </a:t>
            </a:r>
            <a:r>
              <a:rPr lang="de-DE" sz="2400" dirty="0" err="1" smtClean="0"/>
              <a:t>to</a:t>
            </a:r>
            <a:r>
              <a:rPr lang="de-DE" sz="2400" dirty="0" smtClean="0"/>
              <a:t> </a:t>
            </a:r>
            <a:r>
              <a:rPr lang="de-DE" sz="2400" dirty="0" err="1" smtClean="0"/>
              <a:t>change</a:t>
            </a:r>
            <a:r>
              <a:rPr lang="de-DE" sz="2400" dirty="0" smtClean="0"/>
              <a:t> </a:t>
            </a:r>
            <a:r>
              <a:rPr lang="de-DE" sz="2400" dirty="0" err="1" smtClean="0"/>
              <a:t>their</a:t>
            </a:r>
            <a:r>
              <a:rPr lang="de-DE" sz="2400" dirty="0" smtClean="0"/>
              <a:t> </a:t>
            </a:r>
            <a:r>
              <a:rPr lang="de-DE" sz="2400" dirty="0" err="1" smtClean="0"/>
              <a:t>tools</a:t>
            </a:r>
            <a:endParaRPr lang="de-DE" sz="2400" dirty="0" smtClean="0"/>
          </a:p>
          <a:p>
            <a:pPr marL="285750" indent="-285750">
              <a:buFont typeface="Arial" panose="020B0604020202020204" pitchFamily="34" charset="0"/>
              <a:buChar char="•"/>
            </a:pPr>
            <a:r>
              <a:rPr lang="de-DE" sz="2400" dirty="0" err="1" smtClean="0"/>
              <a:t>Each</a:t>
            </a:r>
            <a:r>
              <a:rPr lang="de-DE" sz="2400" dirty="0" smtClean="0"/>
              <a:t> </a:t>
            </a:r>
            <a:r>
              <a:rPr lang="de-DE" sz="2400" dirty="0" err="1" smtClean="0"/>
              <a:t>robot</a:t>
            </a:r>
            <a:r>
              <a:rPr lang="de-DE" sz="2400" dirty="0" smtClean="0"/>
              <a:t> </a:t>
            </a:r>
            <a:r>
              <a:rPr lang="de-DE" sz="2400" dirty="0" err="1" smtClean="0"/>
              <a:t>processes</a:t>
            </a:r>
            <a:r>
              <a:rPr lang="de-DE" sz="2400" dirty="0" smtClean="0"/>
              <a:t> </a:t>
            </a:r>
            <a:r>
              <a:rPr lang="de-DE" sz="2400" dirty="0" err="1" smtClean="0"/>
              <a:t>incoming</a:t>
            </a:r>
            <a:r>
              <a:rPr lang="de-DE" sz="2400" dirty="0" smtClean="0"/>
              <a:t> </a:t>
            </a:r>
            <a:r>
              <a:rPr lang="de-DE" sz="2400" dirty="0" err="1" smtClean="0"/>
              <a:t>work</a:t>
            </a:r>
            <a:r>
              <a:rPr lang="de-DE" sz="2400" dirty="0" smtClean="0"/>
              <a:t> </a:t>
            </a:r>
            <a:r>
              <a:rPr lang="de-DE" sz="2400" dirty="0" err="1" smtClean="0"/>
              <a:t>pieces</a:t>
            </a:r>
            <a:r>
              <a:rPr lang="de-DE" sz="2400" dirty="0" smtClean="0"/>
              <a:t> </a:t>
            </a:r>
            <a:r>
              <a:rPr lang="de-DE" sz="2400" dirty="0" err="1" smtClean="0"/>
              <a:t>according</a:t>
            </a:r>
            <a:r>
              <a:rPr lang="de-DE" sz="2400" dirty="0" smtClean="0"/>
              <a:t> </a:t>
            </a:r>
            <a:r>
              <a:rPr lang="de-DE" sz="2400" dirty="0" err="1" smtClean="0"/>
              <a:t>to</a:t>
            </a:r>
            <a:r>
              <a:rPr lang="de-DE" sz="2400" dirty="0" smtClean="0"/>
              <a:t> </a:t>
            </a:r>
            <a:r>
              <a:rPr lang="de-DE" sz="2400" dirty="0" err="1" smtClean="0"/>
              <a:t>its</a:t>
            </a:r>
            <a:r>
              <a:rPr lang="de-DE" sz="2400" dirty="0" smtClean="0"/>
              <a:t> </a:t>
            </a:r>
            <a:r>
              <a:rPr lang="de-DE" sz="2400" dirty="0" err="1" smtClean="0"/>
              <a:t>current</a:t>
            </a:r>
            <a:r>
              <a:rPr lang="de-DE" sz="2400" dirty="0" smtClean="0"/>
              <a:t> </a:t>
            </a:r>
            <a:r>
              <a:rPr lang="de-DE" sz="2400" dirty="0" err="1" smtClean="0"/>
              <a:t>role</a:t>
            </a:r>
            <a:endParaRPr lang="de-DE" sz="2400" dirty="0" smtClean="0"/>
          </a:p>
          <a:p>
            <a:pPr marL="285750" indent="-285750">
              <a:buFont typeface="Arial" panose="020B0604020202020204" pitchFamily="34" charset="0"/>
              <a:buChar char="•"/>
            </a:pPr>
            <a:r>
              <a:rPr lang="de-DE" sz="2400" dirty="0" smtClean="0"/>
              <a:t>Mobile </a:t>
            </a:r>
            <a:r>
              <a:rPr lang="de-DE" sz="2400" dirty="0" err="1" smtClean="0"/>
              <a:t>carts</a:t>
            </a:r>
            <a:r>
              <a:rPr lang="de-DE" sz="2400" dirty="0" smtClean="0"/>
              <a:t> (C1, C2, C3) carry </a:t>
            </a:r>
            <a:r>
              <a:rPr lang="de-DE" sz="2400" dirty="0" err="1" smtClean="0"/>
              <a:t>work</a:t>
            </a:r>
            <a:r>
              <a:rPr lang="de-DE" sz="2400" dirty="0" smtClean="0"/>
              <a:t> </a:t>
            </a:r>
            <a:r>
              <a:rPr lang="de-DE" sz="2400" dirty="0" err="1" smtClean="0"/>
              <a:t>pieces</a:t>
            </a:r>
            <a:endParaRPr lang="de-DE" sz="2400" dirty="0" smtClean="0"/>
          </a:p>
          <a:p>
            <a:pPr marL="285750" indent="-285750">
              <a:buFont typeface="Arial" panose="020B0604020202020204" pitchFamily="34" charset="0"/>
              <a:buChar char="•"/>
            </a:pPr>
            <a:r>
              <a:rPr lang="de-DE" sz="2400" dirty="0" smtClean="0"/>
              <a:t>A </a:t>
            </a:r>
            <a:r>
              <a:rPr lang="de-DE" sz="2400" dirty="0" err="1" smtClean="0"/>
              <a:t>task</a:t>
            </a:r>
            <a:r>
              <a:rPr lang="de-DE" sz="2400" dirty="0" smtClean="0"/>
              <a:t> </a:t>
            </a:r>
            <a:r>
              <a:rPr lang="de-DE" sz="2400" dirty="0" err="1" smtClean="0"/>
              <a:t>is</a:t>
            </a:r>
            <a:r>
              <a:rPr lang="de-DE" sz="2400" dirty="0" smtClean="0"/>
              <a:t> </a:t>
            </a:r>
            <a:r>
              <a:rPr lang="de-DE" sz="2400" dirty="0" err="1" smtClean="0"/>
              <a:t>completed</a:t>
            </a:r>
            <a:r>
              <a:rPr lang="de-DE" sz="2400" dirty="0" smtClean="0"/>
              <a:t> </a:t>
            </a:r>
            <a:r>
              <a:rPr lang="de-DE" sz="2400" dirty="0" err="1" smtClean="0"/>
              <a:t>by</a:t>
            </a:r>
            <a:r>
              <a:rPr lang="de-DE" sz="2400" dirty="0" smtClean="0"/>
              <a:t> </a:t>
            </a:r>
            <a:r>
              <a:rPr lang="de-DE" sz="2400" dirty="0" err="1" smtClean="0"/>
              <a:t>resource</a:t>
            </a:r>
            <a:r>
              <a:rPr lang="de-DE" sz="2400" dirty="0" smtClean="0"/>
              <a:t> </a:t>
            </a:r>
            <a:r>
              <a:rPr lang="de-DE" sz="2400" dirty="0" err="1" smtClean="0"/>
              <a:t>flow</a:t>
            </a:r>
            <a:r>
              <a:rPr lang="de-DE" sz="2400" dirty="0" smtClean="0"/>
              <a:t> </a:t>
            </a:r>
            <a:r>
              <a:rPr lang="de-DE" sz="2400" dirty="0" err="1" smtClean="0"/>
              <a:t>between</a:t>
            </a:r>
            <a:r>
              <a:rPr lang="de-DE" sz="2400" dirty="0" smtClean="0"/>
              <a:t> </a:t>
            </a:r>
            <a:r>
              <a:rPr lang="de-DE" sz="2400" dirty="0" err="1" smtClean="0"/>
              <a:t>the</a:t>
            </a:r>
            <a:r>
              <a:rPr lang="de-DE" sz="2400" dirty="0" smtClean="0"/>
              <a:t> </a:t>
            </a:r>
            <a:r>
              <a:rPr lang="de-DE" sz="2400" dirty="0" err="1" smtClean="0"/>
              <a:t>robots</a:t>
            </a:r>
            <a:endParaRPr lang="de-DE" sz="2400" dirty="0" smtClean="0"/>
          </a:p>
          <a:p>
            <a:pPr marL="285750" indent="-285750">
              <a:buFont typeface="Arial" panose="020B0604020202020204" pitchFamily="34" charset="0"/>
              <a:buChar char="•"/>
            </a:pPr>
            <a:r>
              <a:rPr lang="de-DE" sz="2400" dirty="0" err="1" smtClean="0"/>
              <a:t>Reconfiguration</a:t>
            </a:r>
            <a:r>
              <a:rPr lang="de-DE" sz="2400" dirty="0" smtClean="0"/>
              <a:t> </a:t>
            </a:r>
            <a:r>
              <a:rPr lang="de-DE" sz="2400" dirty="0" err="1" smtClean="0"/>
              <a:t>means</a:t>
            </a:r>
            <a:r>
              <a:rPr lang="de-DE" sz="2400" dirty="0" smtClean="0"/>
              <a:t> </a:t>
            </a:r>
            <a:r>
              <a:rPr lang="de-DE" sz="2400" dirty="0" err="1" smtClean="0"/>
              <a:t>to</a:t>
            </a:r>
            <a:r>
              <a:rPr lang="de-DE" sz="2400" dirty="0" smtClean="0"/>
              <a:t> </a:t>
            </a:r>
            <a:r>
              <a:rPr lang="de-DE" sz="2400" dirty="0" err="1" smtClean="0"/>
              <a:t>change</a:t>
            </a:r>
            <a:r>
              <a:rPr lang="de-DE" sz="2400" dirty="0" smtClean="0"/>
              <a:t> </a:t>
            </a:r>
            <a:r>
              <a:rPr lang="de-DE" sz="2400" dirty="0" err="1" smtClean="0"/>
              <a:t>the</a:t>
            </a:r>
            <a:r>
              <a:rPr lang="de-DE" sz="2400" dirty="0" smtClean="0"/>
              <a:t> </a:t>
            </a:r>
            <a:r>
              <a:rPr lang="de-DE" sz="2400" dirty="0" err="1" smtClean="0"/>
              <a:t>robots</a:t>
            </a:r>
            <a:r>
              <a:rPr lang="de-DE" sz="2400" dirty="0" smtClean="0"/>
              <a:t>‘ </a:t>
            </a:r>
            <a:r>
              <a:rPr lang="de-DE" sz="2400" dirty="0" err="1" smtClean="0"/>
              <a:t>roles</a:t>
            </a:r>
            <a:endParaRPr lang="de-DE" sz="2400" dirty="0" smtClean="0"/>
          </a:p>
          <a:p>
            <a:pPr marL="285750" indent="-285750">
              <a:buFont typeface="Arial" panose="020B0604020202020204" pitchFamily="34" charset="0"/>
              <a:buChar char="•"/>
            </a:pPr>
            <a:r>
              <a:rPr lang="de-DE" sz="2400" dirty="0" err="1" smtClean="0"/>
              <a:t>Depicted</a:t>
            </a:r>
            <a:r>
              <a:rPr lang="de-DE" sz="2400" dirty="0" smtClean="0"/>
              <a:t> Task: Drill, Insert, </a:t>
            </a:r>
            <a:r>
              <a:rPr lang="de-DE" sz="2400" dirty="0" err="1" smtClean="0"/>
              <a:t>Tighten</a:t>
            </a:r>
            <a:r>
              <a:rPr lang="de-DE" sz="2400" dirty="0" smtClean="0"/>
              <a:t>, </a:t>
            </a:r>
            <a:r>
              <a:rPr lang="de-DE" sz="2400" dirty="0" err="1" smtClean="0"/>
              <a:t>Polish</a:t>
            </a:r>
            <a:endParaRPr lang="de-DE" sz="2400" dirty="0" smtClean="0"/>
          </a:p>
        </p:txBody>
      </p:sp>
      <p:sp>
        <p:nvSpPr>
          <p:cNvPr id="5" name="Foliennummernplatzhalter 4"/>
          <p:cNvSpPr>
            <a:spLocks noGrp="1"/>
          </p:cNvSpPr>
          <p:nvPr>
            <p:ph type="sldNum" sz="quarter" idx="12"/>
          </p:nvPr>
        </p:nvSpPr>
        <p:spPr/>
        <p:txBody>
          <a:bodyPr/>
          <a:lstStyle/>
          <a:p>
            <a:fld id="{A7A230D6-15B1-493D-97B8-047FCCA8A2D5}" type="slidenum">
              <a:rPr lang="de-DE" smtClean="0"/>
              <a:t>24</a:t>
            </a:fld>
            <a:endParaRPr lang="de-DE"/>
          </a:p>
        </p:txBody>
      </p:sp>
    </p:spTree>
    <p:extLst>
      <p:ext uri="{BB962C8B-B14F-4D97-AF65-F5344CB8AC3E}">
        <p14:creationId xmlns:p14="http://schemas.microsoft.com/office/powerpoint/2010/main" val="2051586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feld 12"/>
              <p:cNvSpPr txBox="1"/>
              <p:nvPr/>
            </p:nvSpPr>
            <p:spPr>
              <a:xfrm>
                <a:off x="382292" y="4233389"/>
                <a:ext cx="11554568" cy="2324995"/>
              </a:xfrm>
              <a:prstGeom prst="rect">
                <a:avLst/>
              </a:prstGeom>
              <a:noFill/>
            </p:spPr>
            <p:txBody>
              <a:bodyPr wrap="square" rtlCol="0">
                <a:spAutoFit/>
              </a:bodyPr>
              <a:lstStyle/>
              <a:p>
                <a:r>
                  <a:rPr lang="de-DE" sz="2800" dirty="0" smtClean="0"/>
                  <a:t>Problem: </a:t>
                </a:r>
                <a:r>
                  <a:rPr lang="de-DE" sz="2800" dirty="0" err="1"/>
                  <a:t>We</a:t>
                </a:r>
                <a:r>
                  <a:rPr lang="de-DE" sz="2800" dirty="0"/>
                  <a:t> </a:t>
                </a:r>
                <a:r>
                  <a:rPr lang="de-DE" sz="2800" dirty="0" err="1"/>
                  <a:t>cannot</a:t>
                </a:r>
                <a:r>
                  <a:rPr lang="de-DE" sz="2800" dirty="0"/>
                  <a:t> </a:t>
                </a:r>
                <a:r>
                  <a:rPr lang="de-DE" sz="2800" dirty="0" err="1"/>
                  <a:t>directly</a:t>
                </a:r>
                <a:r>
                  <a:rPr lang="de-DE" sz="2800" dirty="0"/>
                  <a:t> </a:t>
                </a:r>
                <a:r>
                  <a:rPr lang="de-DE" sz="2800" dirty="0" err="1"/>
                  <a:t>set</a:t>
                </a:r>
                <a:r>
                  <a:rPr lang="de-DE" sz="2800" dirty="0"/>
                  <a:t> </a:t>
                </a:r>
                <a:r>
                  <a:rPr lang="de-DE" sz="2800" dirty="0" err="1"/>
                  <a:t>particular</a:t>
                </a:r>
                <a:r>
                  <a:rPr lang="de-DE" sz="2800" dirty="0"/>
                  <a:t> </a:t>
                </a:r>
                <a:r>
                  <a:rPr lang="de-DE" sz="2800" dirty="0" err="1"/>
                  <a:t>role</a:t>
                </a:r>
                <a:r>
                  <a:rPr lang="de-DE" sz="2800" dirty="0"/>
                  <a:t> </a:t>
                </a:r>
                <a:r>
                  <a:rPr lang="de-DE" sz="2800" dirty="0" err="1" smtClean="0"/>
                  <a:t>configurations</a:t>
                </a:r>
                <a:r>
                  <a:rPr lang="de-DE" sz="2800" dirty="0" smtClean="0"/>
                  <a:t>.</a:t>
                </a:r>
              </a:p>
              <a:p>
                <a:r>
                  <a:rPr lang="de-DE" sz="2800" dirty="0" err="1" smtClean="0"/>
                  <a:t>Each</a:t>
                </a:r>
                <a:r>
                  <a:rPr lang="de-DE" sz="2800" dirty="0" smtClean="0"/>
                  <a:t> </a:t>
                </a:r>
                <a:r>
                  <a:rPr lang="de-DE" sz="2800" dirty="0" err="1" smtClean="0"/>
                  <a:t>test</a:t>
                </a:r>
                <a:r>
                  <a:rPr lang="de-DE" sz="2800" dirty="0" smtClean="0"/>
                  <a:t> </a:t>
                </a:r>
                <a:r>
                  <a:rPr lang="de-DE" sz="2800" dirty="0" err="1" smtClean="0"/>
                  <a:t>case</a:t>
                </a:r>
                <a:r>
                  <a:rPr lang="de-DE" sz="2800" dirty="0" smtClean="0"/>
                  <a:t> </a:t>
                </a:r>
                <a:r>
                  <a:rPr lang="de-DE" sz="2800" dirty="0" err="1" smtClean="0"/>
                  <a:t>starts</a:t>
                </a:r>
                <a:r>
                  <a:rPr lang="de-DE" sz="2800" dirty="0" smtClean="0"/>
                  <a:t> </a:t>
                </a:r>
                <a:r>
                  <a:rPr lang="de-DE" sz="2800" dirty="0" err="1" smtClean="0"/>
                  <a:t>from</a:t>
                </a:r>
                <a:r>
                  <a:rPr lang="de-DE" sz="2800" dirty="0" smtClean="0"/>
                  <a:t> a </a:t>
                </a:r>
                <a:r>
                  <a:rPr lang="de-DE" sz="2800" dirty="0" err="1" smtClean="0"/>
                  <a:t>source</a:t>
                </a:r>
                <a:r>
                  <a:rPr lang="de-DE" sz="2800" dirty="0" smtClean="0"/>
                  <a:t> </a:t>
                </a:r>
                <a:r>
                  <a:rPr lang="de-DE" sz="2800" dirty="0" err="1" smtClean="0"/>
                  <a:t>configuration</a:t>
                </a:r>
                <a:endParaRPr lang="de-DE" sz="2800" dirty="0" smtClean="0"/>
              </a:p>
              <a:p>
                <a:pPr marL="457200" indent="-457200">
                  <a:buFont typeface="Wingdings" panose="05000000000000000000" pitchFamily="2" charset="2"/>
                  <a:buChar char="è"/>
                </a:pPr>
                <a:r>
                  <a:rPr lang="de-DE" sz="2800" dirty="0" err="1" smtClean="0">
                    <a:sym typeface="Wingdings" panose="05000000000000000000" pitchFamily="2" charset="2"/>
                  </a:rPr>
                  <a:t>We</a:t>
                </a:r>
                <a:r>
                  <a:rPr lang="de-DE" sz="2800" dirty="0" smtClean="0">
                    <a:sym typeface="Wingdings" panose="05000000000000000000" pitchFamily="2" charset="2"/>
                  </a:rPr>
                  <a:t> </a:t>
                </a:r>
                <a:r>
                  <a:rPr lang="de-DE" sz="2800" dirty="0" err="1" smtClean="0">
                    <a:sym typeface="Wingdings" panose="05000000000000000000" pitchFamily="2" charset="2"/>
                  </a:rPr>
                  <a:t>consider</a:t>
                </a:r>
                <a:r>
                  <a:rPr lang="de-DE" sz="2800" dirty="0" smtClean="0">
                    <a:sym typeface="Wingdings" panose="05000000000000000000" pitchFamily="2" charset="2"/>
                  </a:rPr>
                  <a:t> </a:t>
                </a:r>
                <a:r>
                  <a:rPr lang="de-DE" sz="2800" dirty="0" err="1" smtClean="0">
                    <a:sym typeface="Wingdings" panose="05000000000000000000" pitchFamily="2" charset="2"/>
                  </a:rPr>
                  <a:t>test</a:t>
                </a:r>
                <a:r>
                  <a:rPr lang="de-DE" sz="2800" dirty="0" smtClean="0">
                    <a:sym typeface="Wingdings" panose="05000000000000000000" pitchFamily="2" charset="2"/>
                  </a:rPr>
                  <a:t> </a:t>
                </a:r>
                <a:r>
                  <a:rPr lang="de-DE" sz="2800" dirty="0" err="1" smtClean="0">
                    <a:sym typeface="Wingdings" panose="05000000000000000000" pitchFamily="2" charset="2"/>
                  </a:rPr>
                  <a:t>sequences</a:t>
                </a:r>
                <a:r>
                  <a:rPr lang="de-DE" sz="2800" dirty="0" smtClean="0">
                    <a:sym typeface="Wingdings" panose="05000000000000000000" pitchFamily="2" charset="2"/>
                  </a:rPr>
                  <a:t> </a:t>
                </a:r>
                <a14:m>
                  <m:oMath xmlns:m="http://schemas.openxmlformats.org/officeDocument/2006/math">
                    <m:r>
                      <m:rPr>
                        <m:sty m:val="p"/>
                      </m:rPr>
                      <a:rPr lang="de-DE" sz="2800" b="0" i="0" smtClean="0">
                        <a:latin typeface="Cambria Math" panose="02040503050406030204" pitchFamily="18" charset="0"/>
                        <a:sym typeface="Wingdings" panose="05000000000000000000" pitchFamily="2" charset="2"/>
                      </a:rPr>
                      <m:t>Π</m:t>
                    </m:r>
                    <m:r>
                      <a:rPr lang="de-DE" sz="2800" b="0" i="1" smtClean="0">
                        <a:latin typeface="Cambria Math" panose="02040503050406030204" pitchFamily="18" charset="0"/>
                        <a:sym typeface="Wingdings" panose="05000000000000000000" pitchFamily="2" charset="2"/>
                      </a:rPr>
                      <m:t>∈</m:t>
                    </m:r>
                    <m:sSup>
                      <m:sSupPr>
                        <m:ctrlPr>
                          <a:rPr lang="de-DE" sz="2800" b="0" i="1" smtClean="0">
                            <a:latin typeface="Cambria Math" panose="02040503050406030204" pitchFamily="18" charset="0"/>
                            <a:ea typeface="Cambria Math" panose="02040503050406030204" pitchFamily="18" charset="0"/>
                            <a:sym typeface="Wingdings" panose="05000000000000000000" pitchFamily="2" charset="2"/>
                          </a:rPr>
                        </m:ctrlPr>
                      </m:sSupPr>
                      <m:e>
                        <m:d>
                          <m:dPr>
                            <m:ctrlPr>
                              <a:rPr lang="de-DE" sz="2800" b="0" i="1" smtClean="0">
                                <a:latin typeface="Cambria Math" panose="02040503050406030204" pitchFamily="18" charset="0"/>
                                <a:ea typeface="Cambria Math" panose="02040503050406030204" pitchFamily="18" charset="0"/>
                                <a:sym typeface="Wingdings" panose="05000000000000000000" pitchFamily="2" charset="2"/>
                              </a:rPr>
                            </m:ctrlPr>
                          </m:dPr>
                          <m:e>
                            <m:r>
                              <a:rPr lang="de-DE" sz="2800" b="0" i="1" smtClean="0">
                                <a:latin typeface="Cambria Math" panose="02040503050406030204" pitchFamily="18" charset="0"/>
                                <a:ea typeface="Cambria Math" panose="02040503050406030204" pitchFamily="18" charset="0"/>
                                <a:sym typeface="Wingdings" panose="05000000000000000000" pitchFamily="2" charset="2"/>
                              </a:rPr>
                              <m:t>𝑆</m:t>
                            </m:r>
                            <m:r>
                              <a:rPr lang="de-DE" sz="2800" b="0" i="1" smtClean="0">
                                <a:latin typeface="Cambria Math" panose="02040503050406030204" pitchFamily="18" charset="0"/>
                                <a:ea typeface="Cambria Math" panose="02040503050406030204" pitchFamily="18" charset="0"/>
                                <a:sym typeface="Wingdings" panose="05000000000000000000" pitchFamily="2" charset="2"/>
                              </a:rPr>
                              <m:t>×</m:t>
                            </m:r>
                            <m:sSub>
                              <m:sSubPr>
                                <m:ctrlPr>
                                  <a:rPr lang="de-DE" sz="28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de-DE" sz="2800" b="0" i="1" smtClean="0">
                                    <a:latin typeface="Cambria Math" panose="02040503050406030204" pitchFamily="18" charset="0"/>
                                    <a:ea typeface="Cambria Math" panose="02040503050406030204" pitchFamily="18" charset="0"/>
                                    <a:sym typeface="Wingdings" panose="05000000000000000000" pitchFamily="2" charset="2"/>
                                  </a:rPr>
                                  <m:t>𝐴</m:t>
                                </m:r>
                              </m:e>
                              <m:sub>
                                <m:r>
                                  <a:rPr lang="de-DE" sz="2800" b="0" i="1" smtClean="0">
                                    <a:latin typeface="Cambria Math" panose="02040503050406030204" pitchFamily="18" charset="0"/>
                                    <a:ea typeface="Cambria Math" panose="02040503050406030204" pitchFamily="18" charset="0"/>
                                    <a:sym typeface="Wingdings" panose="05000000000000000000" pitchFamily="2" charset="2"/>
                                  </a:rPr>
                                  <m:t>𝑇</m:t>
                                </m:r>
                              </m:sub>
                            </m:sSub>
                          </m:e>
                        </m:d>
                      </m:e>
                      <m:sup>
                        <m:r>
                          <a:rPr lang="de-DE" sz="2800" b="0" i="1" smtClean="0">
                            <a:latin typeface="Cambria Math" panose="02040503050406030204" pitchFamily="18" charset="0"/>
                            <a:ea typeface="Cambria Math" panose="02040503050406030204" pitchFamily="18" charset="0"/>
                            <a:sym typeface="Wingdings" panose="05000000000000000000" pitchFamily="2" charset="2"/>
                          </a:rPr>
                          <m:t>∗</m:t>
                        </m:r>
                      </m:sup>
                    </m:sSup>
                  </m:oMath>
                </a14:m>
                <a:r>
                  <a:rPr lang="de-DE" sz="2800" dirty="0" smtClean="0">
                    <a:sym typeface="Wingdings" panose="05000000000000000000" pitchFamily="2" charset="2"/>
                  </a:rPr>
                  <a:t> </a:t>
                </a:r>
                <a:r>
                  <a:rPr lang="de-DE" sz="2800" dirty="0" err="1" smtClean="0">
                    <a:sym typeface="Wingdings" panose="05000000000000000000" pitchFamily="2" charset="2"/>
                  </a:rPr>
                  <a:t>rather</a:t>
                </a:r>
                <a:r>
                  <a:rPr lang="de-DE" sz="2800" dirty="0" smtClean="0">
                    <a:sym typeface="Wingdings" panose="05000000000000000000" pitchFamily="2" charset="2"/>
                  </a:rPr>
                  <a:t> </a:t>
                </a:r>
                <a:r>
                  <a:rPr lang="de-DE" sz="2800" dirty="0" err="1" smtClean="0">
                    <a:sym typeface="Wingdings" panose="05000000000000000000" pitchFamily="2" charset="2"/>
                  </a:rPr>
                  <a:t>than</a:t>
                </a:r>
                <a:r>
                  <a:rPr lang="de-DE" sz="2800" dirty="0" smtClean="0">
                    <a:sym typeface="Wingdings" panose="05000000000000000000" pitchFamily="2" charset="2"/>
                  </a:rPr>
                  <a:t> </a:t>
                </a:r>
                <a:r>
                  <a:rPr lang="de-DE" sz="2800" dirty="0" err="1" smtClean="0">
                    <a:sym typeface="Wingdings" panose="05000000000000000000" pitchFamily="2" charset="2"/>
                  </a:rPr>
                  <a:t>single</a:t>
                </a:r>
                <a:r>
                  <a:rPr lang="de-DE" sz="2800" dirty="0" smtClean="0">
                    <a:sym typeface="Wingdings" panose="05000000000000000000" pitchFamily="2" charset="2"/>
                  </a:rPr>
                  <a:t> </a:t>
                </a:r>
                <a:r>
                  <a:rPr lang="de-DE" sz="2800" dirty="0" err="1" smtClean="0">
                    <a:sym typeface="Wingdings" panose="05000000000000000000" pitchFamily="2" charset="2"/>
                  </a:rPr>
                  <a:t>test</a:t>
                </a:r>
                <a:r>
                  <a:rPr lang="de-DE" sz="2800" dirty="0" smtClean="0">
                    <a:sym typeface="Wingdings" panose="05000000000000000000" pitchFamily="2" charset="2"/>
                  </a:rPr>
                  <a:t> </a:t>
                </a:r>
                <a:r>
                  <a:rPr lang="de-DE" sz="2800" dirty="0" err="1" smtClean="0">
                    <a:sym typeface="Wingdings" panose="05000000000000000000" pitchFamily="2" charset="2"/>
                  </a:rPr>
                  <a:t>cases</a:t>
                </a:r>
                <a:endParaRPr lang="de-DE" sz="2800" dirty="0" smtClean="0">
                  <a:sym typeface="Wingdings" panose="05000000000000000000" pitchFamily="2" charset="2"/>
                </a:endParaRPr>
              </a:p>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𝑑𝑖𝑠𝑡</m:t>
                      </m:r>
                      <m:d>
                        <m:dPr>
                          <m:ctrlPr>
                            <a:rPr lang="de-DE" sz="2400" b="0" i="1" smtClean="0">
                              <a:latin typeface="Cambria Math" panose="02040503050406030204" pitchFamily="18" charset="0"/>
                            </a:rPr>
                          </m:ctrlPr>
                        </m:dPr>
                        <m:e>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𝜋</m:t>
                              </m:r>
                            </m:e>
                            <m:sub>
                              <m:r>
                                <a:rPr lang="de-DE" sz="2400" b="0" i="1" smtClean="0">
                                  <a:latin typeface="Cambria Math" panose="02040503050406030204" pitchFamily="18" charset="0"/>
                                </a:rPr>
                                <m:t>1</m:t>
                              </m:r>
                            </m:sub>
                          </m:sSub>
                          <m:r>
                            <a:rPr lang="de-DE" sz="2400" b="0" i="1" smtClean="0">
                              <a:latin typeface="Cambria Math" panose="02040503050406030204" pitchFamily="18" charset="0"/>
                            </a:rPr>
                            <m:t>, </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𝜋</m:t>
                              </m:r>
                            </m:e>
                            <m:sub>
                              <m:r>
                                <a:rPr lang="de-DE" sz="2400" b="0" i="1" smtClean="0">
                                  <a:latin typeface="Cambria Math" panose="02040503050406030204" pitchFamily="18" charset="0"/>
                                </a:rPr>
                                <m:t>2</m:t>
                              </m:r>
                            </m:sub>
                          </m:sSub>
                        </m:e>
                      </m:d>
                      <m:r>
                        <a:rPr lang="de-DE" sz="2400" b="0" i="1" smtClean="0">
                          <a:latin typeface="Cambria Math" panose="02040503050406030204" pitchFamily="18" charset="0"/>
                        </a:rPr>
                        <m:t>=</m:t>
                      </m:r>
                      <m:nary>
                        <m:naryPr>
                          <m:chr m:val="∑"/>
                          <m:supHide m:val="on"/>
                          <m:ctrlPr>
                            <a:rPr lang="de-DE" sz="2400" b="0" i="1" smtClean="0">
                              <a:latin typeface="Cambria Math" panose="02040503050406030204" pitchFamily="18" charset="0"/>
                            </a:rPr>
                          </m:ctrlPr>
                        </m:naryPr>
                        <m:sub>
                          <m:r>
                            <a:rPr lang="de-DE" sz="2400" b="0" i="1" smtClean="0">
                              <a:latin typeface="Cambria Math" panose="02040503050406030204" pitchFamily="18" charset="0"/>
                            </a:rPr>
                            <m:t>𝑡</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𝑐</m:t>
                              </m:r>
                            </m:e>
                            <m:sub>
                              <m:r>
                                <a:rPr lang="de-DE" sz="2400" b="0" i="1" smtClean="0">
                                  <a:latin typeface="Cambria Math" panose="02040503050406030204" pitchFamily="18" charset="0"/>
                                </a:rPr>
                                <m:t>2</m:t>
                              </m:r>
                            </m:sub>
                          </m:sSub>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𝜋</m:t>
                              </m:r>
                            </m:e>
                            <m:sub>
                              <m:r>
                                <a:rPr lang="de-DE" sz="2400" b="0" i="1" smtClean="0">
                                  <a:latin typeface="Cambria Math" panose="02040503050406030204" pitchFamily="18" charset="0"/>
                                </a:rPr>
                                <m:t>2</m:t>
                              </m:r>
                            </m:sub>
                          </m:sSub>
                        </m:sub>
                        <m:sup/>
                        <m:e>
                          <m:func>
                            <m:funcPr>
                              <m:ctrlPr>
                                <a:rPr lang="de-DE" sz="2400" b="0" i="1" smtClean="0">
                                  <a:latin typeface="Cambria Math" panose="02040503050406030204" pitchFamily="18" charset="0"/>
                                </a:rPr>
                              </m:ctrlPr>
                            </m:funcPr>
                            <m:fName>
                              <m:limLow>
                                <m:limLowPr>
                                  <m:ctrlPr>
                                    <a:rPr lang="de-DE" sz="2400" b="0" i="1" smtClean="0">
                                      <a:latin typeface="Cambria Math" panose="02040503050406030204" pitchFamily="18" charset="0"/>
                                    </a:rPr>
                                  </m:ctrlPr>
                                </m:limLowPr>
                                <m:e>
                                  <m:r>
                                    <m:rPr>
                                      <m:sty m:val="p"/>
                                    </m:rPr>
                                    <a:rPr lang="de-DE" sz="2400" b="0" i="0" smtClean="0">
                                      <a:latin typeface="Cambria Math" panose="02040503050406030204" pitchFamily="18" charset="0"/>
                                    </a:rPr>
                                    <m:t>min</m:t>
                                  </m:r>
                                </m:e>
                                <m:lim>
                                  <m:r>
                                    <a:rPr lang="de-DE" sz="2400" b="0" i="1" smtClean="0">
                                      <a:latin typeface="Cambria Math" panose="02040503050406030204" pitchFamily="18" charset="0"/>
                                    </a:rPr>
                                    <m:t>𝑡</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𝑐</m:t>
                                      </m:r>
                                    </m:e>
                                    <m:sub>
                                      <m:r>
                                        <a:rPr lang="de-DE" sz="2400" b="0" i="1" smtClean="0">
                                          <a:latin typeface="Cambria Math" panose="02040503050406030204" pitchFamily="18" charset="0"/>
                                        </a:rPr>
                                        <m:t>1</m:t>
                                      </m:r>
                                    </m:sub>
                                  </m:sSub>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𝜋</m:t>
                                      </m:r>
                                    </m:e>
                                    <m:sub>
                                      <m:r>
                                        <a:rPr lang="de-DE" sz="2400" b="0" i="1" smtClean="0">
                                          <a:latin typeface="Cambria Math" panose="02040503050406030204" pitchFamily="18" charset="0"/>
                                        </a:rPr>
                                        <m:t>1</m:t>
                                      </m:r>
                                    </m:sub>
                                  </m:sSub>
                                </m:lim>
                              </m:limLow>
                            </m:fName>
                            <m:e>
                              <m:r>
                                <a:rPr lang="de-DE" sz="2400" b="0" i="1" smtClean="0">
                                  <a:latin typeface="Cambria Math" panose="02040503050406030204" pitchFamily="18" charset="0"/>
                                </a:rPr>
                                <m:t>𝑑𝑖𝑠𝑡</m:t>
                              </m:r>
                              <m:r>
                                <a:rPr lang="de-DE" sz="2400" b="0" i="1" smtClean="0">
                                  <a:latin typeface="Cambria Math" panose="02040503050406030204" pitchFamily="18" charset="0"/>
                                </a:rPr>
                                <m:t>(</m:t>
                              </m:r>
                              <m:r>
                                <a:rPr lang="de-DE" sz="2400" b="0" i="1" smtClean="0">
                                  <a:latin typeface="Cambria Math" panose="02040503050406030204" pitchFamily="18" charset="0"/>
                                </a:rPr>
                                <m:t>𝑡</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𝑐</m:t>
                                  </m:r>
                                </m:e>
                                <m:sub>
                                  <m:r>
                                    <a:rPr lang="de-DE" sz="2400" b="0" i="1" smtClean="0">
                                      <a:latin typeface="Cambria Math" panose="02040503050406030204" pitchFamily="18" charset="0"/>
                                    </a:rPr>
                                    <m:t>1</m:t>
                                  </m:r>
                                </m:sub>
                              </m:sSub>
                              <m:r>
                                <a:rPr lang="de-DE" sz="2400" b="0" i="1" smtClean="0">
                                  <a:latin typeface="Cambria Math" panose="02040503050406030204" pitchFamily="18" charset="0"/>
                                </a:rPr>
                                <m:t>,</m:t>
                              </m:r>
                              <m:r>
                                <a:rPr lang="de-DE" sz="2400" b="0" i="1" smtClean="0">
                                  <a:latin typeface="Cambria Math" panose="02040503050406030204" pitchFamily="18" charset="0"/>
                                </a:rPr>
                                <m:t>𝑡</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𝑐</m:t>
                                  </m:r>
                                </m:e>
                                <m:sub>
                                  <m:r>
                                    <a:rPr lang="de-DE" sz="2400" b="0" i="1" smtClean="0">
                                      <a:latin typeface="Cambria Math" panose="02040503050406030204" pitchFamily="18" charset="0"/>
                                    </a:rPr>
                                    <m:t>2</m:t>
                                  </m:r>
                                </m:sub>
                              </m:sSub>
                              <m:r>
                                <a:rPr lang="de-DE" sz="2400" b="0" i="1" smtClean="0">
                                  <a:latin typeface="Cambria Math" panose="02040503050406030204" pitchFamily="18" charset="0"/>
                                </a:rPr>
                                <m:t>) </m:t>
                              </m:r>
                            </m:e>
                          </m:func>
                        </m:e>
                      </m:nary>
                    </m:oMath>
                  </m:oMathPara>
                </a14:m>
                <a:endParaRPr lang="de-DE" sz="2400" b="0" dirty="0" smtClean="0"/>
              </a:p>
            </p:txBody>
          </p:sp>
        </mc:Choice>
        <mc:Fallback xmlns="">
          <p:sp>
            <p:nvSpPr>
              <p:cNvPr id="13" name="Textfeld 12"/>
              <p:cNvSpPr txBox="1">
                <a:spLocks noRot="1" noChangeAspect="1" noMove="1" noResize="1" noEditPoints="1" noAdjustHandles="1" noChangeArrowheads="1" noChangeShapeType="1" noTextEdit="1"/>
              </p:cNvSpPr>
              <p:nvPr/>
            </p:nvSpPr>
            <p:spPr>
              <a:xfrm>
                <a:off x="382292" y="4233389"/>
                <a:ext cx="11554568" cy="2324995"/>
              </a:xfrm>
              <a:prstGeom prst="rect">
                <a:avLst/>
              </a:prstGeom>
              <a:blipFill>
                <a:blip r:embed="rId3"/>
                <a:stretch>
                  <a:fillRect l="-1108" t="-2356"/>
                </a:stretch>
              </a:blipFill>
            </p:spPr>
            <p:txBody>
              <a:bodyPr/>
              <a:lstStyle/>
              <a:p>
                <a:r>
                  <a:rPr lang="de-DE">
                    <a:noFill/>
                  </a:rPr>
                  <a:t> </a:t>
                </a:r>
              </a:p>
            </p:txBody>
          </p:sp>
        </mc:Fallback>
      </mc:AlternateContent>
      <p:sp>
        <p:nvSpPr>
          <p:cNvPr id="2" name="Titel 1"/>
          <p:cNvSpPr>
            <a:spLocks noGrp="1"/>
          </p:cNvSpPr>
          <p:nvPr>
            <p:ph type="title"/>
          </p:nvPr>
        </p:nvSpPr>
        <p:spPr/>
        <p:txBody>
          <a:bodyPr/>
          <a:lstStyle/>
          <a:p>
            <a:r>
              <a:rPr lang="de-DE" dirty="0" smtClean="0"/>
              <a:t>The Problem </a:t>
            </a:r>
            <a:r>
              <a:rPr lang="de-DE" dirty="0" err="1" smtClean="0"/>
              <a:t>with</a:t>
            </a:r>
            <a:r>
              <a:rPr lang="de-DE" dirty="0" smtClean="0"/>
              <a:t> </a:t>
            </a:r>
            <a:r>
              <a:rPr lang="de-DE" dirty="0" err="1" smtClean="0"/>
              <a:t>Self-adaptivity</a:t>
            </a:r>
            <a:r>
              <a:rPr lang="de-DE" dirty="0" smtClean="0"/>
              <a:t>: </a:t>
            </a:r>
            <a:br>
              <a:rPr lang="de-DE" dirty="0" smtClean="0"/>
            </a:br>
            <a:r>
              <a:rPr lang="de-DE" dirty="0" err="1" smtClean="0"/>
              <a:t>We</a:t>
            </a:r>
            <a:r>
              <a:rPr lang="de-DE" dirty="0" smtClean="0"/>
              <a:t> </a:t>
            </a:r>
            <a:r>
              <a:rPr lang="de-DE" dirty="0" err="1" smtClean="0"/>
              <a:t>have</a:t>
            </a:r>
            <a:r>
              <a:rPr lang="de-DE" dirty="0" smtClean="0"/>
              <a:t> </a:t>
            </a:r>
            <a:r>
              <a:rPr lang="de-DE" dirty="0" err="1" smtClean="0"/>
              <a:t>to</a:t>
            </a:r>
            <a:r>
              <a:rPr lang="de-DE" dirty="0" smtClean="0"/>
              <a:t> </a:t>
            </a:r>
            <a:r>
              <a:rPr lang="de-DE" dirty="0" err="1" smtClean="0"/>
              <a:t>consider</a:t>
            </a:r>
            <a:r>
              <a:rPr lang="de-DE" dirty="0" smtClean="0"/>
              <a:t> </a:t>
            </a:r>
            <a:r>
              <a:rPr lang="de-DE" dirty="0" err="1" smtClean="0"/>
              <a:t>test</a:t>
            </a:r>
            <a:r>
              <a:rPr lang="de-DE" smtClean="0"/>
              <a:t> sequences</a:t>
            </a:r>
            <a:r>
              <a:rPr lang="de-DE" dirty="0" smtClean="0"/>
              <a:t>!</a:t>
            </a:r>
            <a:endParaRPr lang="de-DE" dirty="0"/>
          </a:p>
        </p:txBody>
      </p:sp>
      <p:grpSp>
        <p:nvGrpSpPr>
          <p:cNvPr id="8" name="Gruppieren 7"/>
          <p:cNvGrpSpPr/>
          <p:nvPr/>
        </p:nvGrpSpPr>
        <p:grpSpPr>
          <a:xfrm>
            <a:off x="209297" y="2109806"/>
            <a:ext cx="11790097" cy="1623341"/>
            <a:chOff x="209297" y="2109806"/>
            <a:chExt cx="11790097" cy="1623341"/>
          </a:xfrm>
        </p:grpSpPr>
        <p:pic>
          <p:nvPicPr>
            <p:cNvPr id="9" name="Grafik 8"/>
            <p:cNvPicPr>
              <a:picLocks noChangeAspect="1"/>
            </p:cNvPicPr>
            <p:nvPr/>
          </p:nvPicPr>
          <p:blipFill>
            <a:blip r:embed="rId4"/>
            <a:stretch>
              <a:fillRect/>
            </a:stretch>
          </p:blipFill>
          <p:spPr>
            <a:xfrm>
              <a:off x="209297" y="2109806"/>
              <a:ext cx="5333199" cy="1597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Grafik 9"/>
            <p:cNvPicPr>
              <a:picLocks noChangeAspect="1"/>
            </p:cNvPicPr>
            <p:nvPr/>
          </p:nvPicPr>
          <p:blipFill>
            <a:blip r:embed="rId5"/>
            <a:stretch>
              <a:fillRect/>
            </a:stretch>
          </p:blipFill>
          <p:spPr>
            <a:xfrm>
              <a:off x="6686899" y="2135160"/>
              <a:ext cx="5312495" cy="1597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feil nach rechts 10"/>
            <p:cNvSpPr/>
            <p:nvPr/>
          </p:nvSpPr>
          <p:spPr>
            <a:xfrm>
              <a:off x="5632253" y="2339567"/>
              <a:ext cx="1054646" cy="1189172"/>
            </a:xfrm>
            <a:prstGeom prst="rightArrow">
              <a:avLst/>
            </a:prstGeom>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lIns="36000" rIns="36000" rtlCol="0" anchor="ctr"/>
            <a:lstStyle/>
            <a:p>
              <a:pPr algn="ctr"/>
              <a:r>
                <a:rPr lang="de-DE" dirty="0" err="1" smtClean="0"/>
                <a:t>Reconf</a:t>
              </a:r>
              <a:r>
                <a:rPr lang="de-DE" dirty="0" smtClean="0"/>
                <a:t>.</a:t>
              </a:r>
              <a:endParaRPr lang="de-DE" dirty="0"/>
            </a:p>
          </p:txBody>
        </p:sp>
      </p:grpSp>
      <p:sp>
        <p:nvSpPr>
          <p:cNvPr id="5" name="Foliennummernplatzhalter 4"/>
          <p:cNvSpPr>
            <a:spLocks noGrp="1"/>
          </p:cNvSpPr>
          <p:nvPr>
            <p:ph type="sldNum" sz="quarter" idx="12"/>
          </p:nvPr>
        </p:nvSpPr>
        <p:spPr/>
        <p:txBody>
          <a:bodyPr/>
          <a:lstStyle/>
          <a:p>
            <a:fld id="{A7A230D6-15B1-493D-97B8-047FCCA8A2D5}" type="slidenum">
              <a:rPr lang="de-DE" smtClean="0"/>
              <a:t>25</a:t>
            </a:fld>
            <a:endParaRPr lang="de-DE"/>
          </a:p>
        </p:txBody>
      </p:sp>
    </p:spTree>
    <p:extLst>
      <p:ext uri="{BB962C8B-B14F-4D97-AF65-F5344CB8AC3E}">
        <p14:creationId xmlns:p14="http://schemas.microsoft.com/office/powerpoint/2010/main" val="3230261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Results</a:t>
            </a:r>
            <a:endParaRPr lang="de-DE" dirty="0"/>
          </a:p>
        </p:txBody>
      </p:sp>
      <p:pic>
        <p:nvPicPr>
          <p:cNvPr id="5" name="Inhaltsplatzhalt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2659" y="1479433"/>
            <a:ext cx="8586679" cy="3337985"/>
          </a:xfrm>
        </p:spPr>
      </p:pic>
      <p:sp>
        <p:nvSpPr>
          <p:cNvPr id="6" name="Textfeld 5"/>
          <p:cNvSpPr txBox="1"/>
          <p:nvPr/>
        </p:nvSpPr>
        <p:spPr>
          <a:xfrm>
            <a:off x="2510548" y="4949616"/>
            <a:ext cx="7779968" cy="369332"/>
          </a:xfrm>
          <a:prstGeom prst="rect">
            <a:avLst/>
          </a:prstGeom>
          <a:noFill/>
        </p:spPr>
        <p:txBody>
          <a:bodyPr wrap="square" rtlCol="0">
            <a:spAutoFit/>
          </a:bodyPr>
          <a:lstStyle/>
          <a:p>
            <a:r>
              <a:rPr lang="de-DE" dirty="0" smtClean="0"/>
              <a:t>Test </a:t>
            </a:r>
            <a:r>
              <a:rPr lang="de-DE" dirty="0" err="1" smtClean="0"/>
              <a:t>suite</a:t>
            </a:r>
            <a:r>
              <a:rPr lang="de-DE" dirty="0" smtClean="0"/>
              <a:t> </a:t>
            </a:r>
            <a:r>
              <a:rPr lang="de-DE" dirty="0" err="1" smtClean="0"/>
              <a:t>comprised</a:t>
            </a:r>
            <a:r>
              <a:rPr lang="de-DE" dirty="0" smtClean="0"/>
              <a:t> </a:t>
            </a:r>
            <a:r>
              <a:rPr lang="de-DE" b="1" dirty="0" smtClean="0"/>
              <a:t>500 </a:t>
            </a:r>
            <a:r>
              <a:rPr lang="de-DE" dirty="0" err="1" smtClean="0"/>
              <a:t>sequences</a:t>
            </a:r>
            <a:r>
              <a:rPr lang="de-DE" dirty="0" smtClean="0"/>
              <a:t> </a:t>
            </a:r>
            <a:r>
              <a:rPr lang="de-DE" dirty="0" err="1" smtClean="0"/>
              <a:t>from</a:t>
            </a:r>
            <a:r>
              <a:rPr lang="de-DE" dirty="0" smtClean="0"/>
              <a:t> </a:t>
            </a:r>
            <a:r>
              <a:rPr lang="de-DE" b="1" dirty="0" smtClean="0"/>
              <a:t>7524</a:t>
            </a:r>
            <a:r>
              <a:rPr lang="de-DE" dirty="0" smtClean="0"/>
              <a:t> </a:t>
            </a:r>
            <a:r>
              <a:rPr lang="de-DE" dirty="0" err="1" smtClean="0"/>
              <a:t>test</a:t>
            </a:r>
            <a:r>
              <a:rPr lang="de-DE" dirty="0" smtClean="0"/>
              <a:t> </a:t>
            </a:r>
            <a:r>
              <a:rPr lang="de-DE" dirty="0" err="1" smtClean="0"/>
              <a:t>cases</a:t>
            </a:r>
            <a:r>
              <a:rPr lang="de-DE" dirty="0" smtClean="0"/>
              <a:t>; </a:t>
            </a:r>
            <a:r>
              <a:rPr lang="de-DE" b="1" dirty="0" smtClean="0"/>
              <a:t>6245</a:t>
            </a:r>
            <a:r>
              <a:rPr lang="de-DE" dirty="0" smtClean="0"/>
              <a:t> </a:t>
            </a:r>
            <a:r>
              <a:rPr lang="de-DE" dirty="0" err="1" smtClean="0"/>
              <a:t>mutants</a:t>
            </a:r>
            <a:r>
              <a:rPr lang="de-DE" dirty="0" smtClean="0"/>
              <a:t> </a:t>
            </a:r>
            <a:r>
              <a:rPr lang="de-DE" dirty="0" err="1" smtClean="0"/>
              <a:t>to</a:t>
            </a:r>
            <a:r>
              <a:rPr lang="de-DE" dirty="0" smtClean="0"/>
              <a:t> kill</a:t>
            </a:r>
            <a:endParaRPr lang="de-DE" dirty="0"/>
          </a:p>
        </p:txBody>
      </p:sp>
      <mc:AlternateContent xmlns:mc="http://schemas.openxmlformats.org/markup-compatibility/2006" xmlns:a14="http://schemas.microsoft.com/office/drawing/2010/main">
        <mc:Choice Requires="a14">
          <p:sp>
            <p:nvSpPr>
              <p:cNvPr id="7" name="Textfeld 6"/>
              <p:cNvSpPr txBox="1"/>
              <p:nvPr/>
            </p:nvSpPr>
            <p:spPr>
              <a:xfrm>
                <a:off x="6554710" y="5357418"/>
                <a:ext cx="5419896" cy="1200329"/>
              </a:xfrm>
              <a:prstGeom prst="rect">
                <a:avLst/>
              </a:prstGeom>
              <a:noFill/>
            </p:spPr>
            <p:txBody>
              <a:bodyPr wrap="square" rtlCol="0">
                <a:spAutoFit/>
              </a:bodyPr>
              <a:lstStyle/>
              <a:p>
                <a:r>
                  <a:rPr lang="de-DE" b="1" dirty="0" smtClean="0"/>
                  <a:t>Parameters </a:t>
                </a:r>
                <a:r>
                  <a:rPr lang="de-DE" b="1" dirty="0" err="1" smtClean="0"/>
                  <a:t>for</a:t>
                </a:r>
                <a:r>
                  <a:rPr lang="de-DE" b="1" dirty="0" smtClean="0"/>
                  <a:t> DS3</a:t>
                </a:r>
                <a:r>
                  <a:rPr lang="de-DE" b="1" dirty="0"/>
                  <a:t>: </a:t>
                </a:r>
              </a:p>
              <a:p>
                <a:pPr marL="285750" indent="-285750">
                  <a:buFont typeface="Arial" panose="020B0604020202020204" pitchFamily="34" charset="0"/>
                  <a:buChar char="•"/>
                </a:pPr>
                <a14:m>
                  <m:oMath xmlns:m="http://schemas.openxmlformats.org/officeDocument/2006/math">
                    <m:r>
                      <a:rPr lang="de-DE" b="0" i="1" smtClean="0">
                        <a:latin typeface="Cambria Math" panose="02040503050406030204" pitchFamily="18" charset="0"/>
                      </a:rPr>
                      <m:t>𝑝</m:t>
                    </m:r>
                    <m:r>
                      <a:rPr lang="de-DE" b="0" i="1" smtClean="0">
                        <a:latin typeface="Cambria Math" panose="02040503050406030204" pitchFamily="18" charset="0"/>
                      </a:rPr>
                      <m:t> (</m:t>
                    </m:r>
                    <m:r>
                      <a:rPr lang="de-DE" b="0" i="1" smtClean="0">
                        <a:latin typeface="Cambria Math" panose="02040503050406030204" pitchFamily="18" charset="0"/>
                      </a:rPr>
                      <m:t>𝑐𝑜𝑛𝑡𝑟𝑜𝑙𝑙𝑖𝑛𝑔</m:t>
                    </m:r>
                    <m:r>
                      <a:rPr lang="de-DE" b="0" i="1" smtClean="0">
                        <a:latin typeface="Cambria Math" panose="02040503050406030204" pitchFamily="18" charset="0"/>
                      </a:rPr>
                      <m:t> </m:t>
                    </m:r>
                    <m:r>
                      <a:rPr lang="de-DE" b="0" i="1" smtClean="0">
                        <a:latin typeface="Cambria Math" panose="02040503050406030204" pitchFamily="18" charset="0"/>
                      </a:rPr>
                      <m:t>𝜆</m:t>
                    </m:r>
                    <m:r>
                      <a:rPr lang="de-DE" b="0" i="1" smtClean="0">
                        <a:latin typeface="Cambria Math" panose="02040503050406030204" pitchFamily="18" charset="0"/>
                      </a:rPr>
                      <m:t>)</m:t>
                    </m:r>
                  </m:oMath>
                </a14:m>
                <a:r>
                  <a:rPr lang="de-DE" dirty="0" smtClean="0"/>
                  <a:t>: </a:t>
                </a:r>
                <a:r>
                  <a:rPr lang="de-DE" dirty="0" err="1"/>
                  <a:t>equally</a:t>
                </a:r>
                <a:r>
                  <a:rPr lang="de-DE" dirty="0"/>
                  <a:t> </a:t>
                </a:r>
                <a:r>
                  <a:rPr lang="de-DE" dirty="0" err="1"/>
                  <a:t>drawn</a:t>
                </a:r>
                <a:r>
                  <a:rPr lang="de-DE" dirty="0"/>
                  <a:t> </a:t>
                </a:r>
                <a:r>
                  <a:rPr lang="de-DE" dirty="0" err="1"/>
                  <a:t>from</a:t>
                </a:r>
                <a:r>
                  <a:rPr lang="de-DE" dirty="0"/>
                  <a:t> [0.001,0.005]</a:t>
                </a:r>
              </a:p>
              <a:p>
                <a:pPr marL="285750" indent="-285750">
                  <a:buFont typeface="Arial" panose="020B0604020202020204" pitchFamily="34" charset="0"/>
                  <a:buChar char="•"/>
                </a:pPr>
                <a14:m>
                  <m:oMath xmlns:m="http://schemas.openxmlformats.org/officeDocument/2006/math">
                    <m:r>
                      <a:rPr lang="de-DE" b="0" i="1" smtClean="0">
                        <a:latin typeface="Cambria Math" panose="02040503050406030204" pitchFamily="18" charset="0"/>
                      </a:rPr>
                      <m:t>𝑚𝑎𝑥𝐼𝑡𝑒𝑟</m:t>
                    </m:r>
                  </m:oMath>
                </a14:m>
                <a:r>
                  <a:rPr lang="de-DE" dirty="0" smtClean="0"/>
                  <a:t>: 3000</a:t>
                </a:r>
                <a:endParaRPr lang="de-DE" dirty="0"/>
              </a:p>
              <a:p>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6554710" y="5357418"/>
                <a:ext cx="5419896" cy="1200329"/>
              </a:xfrm>
              <a:prstGeom prst="rect">
                <a:avLst/>
              </a:prstGeom>
              <a:blipFill>
                <a:blip r:embed="rId4"/>
                <a:stretch>
                  <a:fillRect l="-900" t="-3046" r="-9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1429869" y="5357418"/>
                <a:ext cx="4666129" cy="1477328"/>
              </a:xfrm>
              <a:prstGeom prst="rect">
                <a:avLst/>
              </a:prstGeom>
              <a:noFill/>
            </p:spPr>
            <p:txBody>
              <a:bodyPr wrap="square" rtlCol="0">
                <a:spAutoFit/>
              </a:bodyPr>
              <a:lstStyle/>
              <a:p>
                <a:r>
                  <a:rPr lang="de-DE" b="1" dirty="0" smtClean="0"/>
                  <a:t>Parameters </a:t>
                </a:r>
                <a:r>
                  <a:rPr lang="de-DE" b="1" dirty="0" err="1" smtClean="0"/>
                  <a:t>for</a:t>
                </a:r>
                <a:r>
                  <a:rPr lang="de-DE" b="1" dirty="0" smtClean="0"/>
                  <a:t> AP</a:t>
                </a:r>
                <a:r>
                  <a:rPr lang="de-DE" b="1" dirty="0"/>
                  <a:t>:</a:t>
                </a:r>
              </a:p>
              <a:p>
                <a:pPr marL="285750" indent="-285750">
                  <a:buFont typeface="Arial" panose="020B0604020202020204" pitchFamily="34" charset="0"/>
                  <a:buChar char="•"/>
                </a:pPr>
                <a14:m>
                  <m:oMath xmlns:m="http://schemas.openxmlformats.org/officeDocument/2006/math">
                    <m:r>
                      <a:rPr lang="de-DE" b="0" i="1" smtClean="0">
                        <a:latin typeface="Cambria Math" panose="02040503050406030204" pitchFamily="18" charset="0"/>
                      </a:rPr>
                      <m:t>𝑝𝑟𝑒𝑓</m:t>
                    </m:r>
                  </m:oMath>
                </a14:m>
                <a:r>
                  <a:rPr lang="de-DE" dirty="0" smtClean="0"/>
                  <a:t>: </a:t>
                </a:r>
                <a:r>
                  <a:rPr lang="de-DE" dirty="0" err="1"/>
                  <a:t>equally</a:t>
                </a:r>
                <a:r>
                  <a:rPr lang="de-DE" dirty="0"/>
                  <a:t> </a:t>
                </a:r>
                <a:r>
                  <a:rPr lang="de-DE" dirty="0" err="1"/>
                  <a:t>drawn</a:t>
                </a:r>
                <a:r>
                  <a:rPr lang="de-DE" dirty="0"/>
                  <a:t> </a:t>
                </a:r>
                <a:r>
                  <a:rPr lang="de-DE" dirty="0" err="1" smtClean="0"/>
                  <a:t>from</a:t>
                </a:r>
                <a14:m>
                  <m:oMath xmlns:m="http://schemas.openxmlformats.org/officeDocument/2006/math">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𝑚</m:t>
                        </m:r>
                        <m:r>
                          <a:rPr lang="de-DE" b="0" i="1" smtClean="0">
                            <a:latin typeface="Cambria Math" panose="02040503050406030204" pitchFamily="18" charset="0"/>
                          </a:rPr>
                          <m:t>−2, </m:t>
                        </m:r>
                        <m:r>
                          <a:rPr lang="de-DE" b="0" i="1" smtClean="0">
                            <a:latin typeface="Cambria Math" panose="02040503050406030204" pitchFamily="18" charset="0"/>
                          </a:rPr>
                          <m:t>𝑚</m:t>
                        </m:r>
                        <m:r>
                          <a:rPr lang="de-DE" b="0" i="1" smtClean="0">
                            <a:latin typeface="Cambria Math" panose="02040503050406030204" pitchFamily="18" charset="0"/>
                          </a:rPr>
                          <m:t>+2</m:t>
                        </m:r>
                      </m:e>
                    </m:d>
                  </m:oMath>
                </a14:m>
                <a:r>
                  <a:rPr lang="de-DE" dirty="0" smtClean="0"/>
                  <a:t> where </a:t>
                </a:r>
                <a14:m>
                  <m:oMath xmlns:m="http://schemas.openxmlformats.org/officeDocument/2006/math">
                    <m:r>
                      <a:rPr lang="de-DE" b="0" i="1" smtClean="0">
                        <a:latin typeface="Cambria Math" panose="02040503050406030204" pitchFamily="18" charset="0"/>
                      </a:rPr>
                      <m:t>𝑚</m:t>
                    </m:r>
                    <m:r>
                      <a:rPr lang="de-DE" b="0" i="1" smtClean="0">
                        <a:latin typeface="Cambria Math" panose="02040503050406030204" pitchFamily="18" charset="0"/>
                      </a:rPr>
                      <m:t> </m:t>
                    </m:r>
                  </m:oMath>
                </a14:m>
                <a:r>
                  <a:rPr lang="de-DE" dirty="0" err="1" smtClean="0"/>
                  <a:t>is</a:t>
                </a:r>
                <a:r>
                  <a:rPr lang="de-DE" dirty="0" smtClean="0"/>
                  <a:t> </a:t>
                </a:r>
                <a:r>
                  <a:rPr lang="de-DE" dirty="0" err="1"/>
                  <a:t>the</a:t>
                </a:r>
                <a:r>
                  <a:rPr lang="de-DE" dirty="0"/>
                  <a:t> median </a:t>
                </a:r>
                <a:r>
                  <a:rPr lang="de-DE" dirty="0" err="1"/>
                  <a:t>of</a:t>
                </a:r>
                <a:r>
                  <a:rPr lang="de-DE" dirty="0"/>
                  <a:t> </a:t>
                </a:r>
                <a:r>
                  <a:rPr lang="de-DE" dirty="0" err="1"/>
                  <a:t>similarities</a:t>
                </a:r>
                <a:r>
                  <a:rPr lang="de-DE" dirty="0"/>
                  <a:t> in </a:t>
                </a:r>
                <a14:m>
                  <m:oMath xmlns:m="http://schemas.openxmlformats.org/officeDocument/2006/math">
                    <m:r>
                      <a:rPr lang="de-DE" b="0" i="1" smtClean="0">
                        <a:latin typeface="Cambria Math" panose="02040503050406030204" pitchFamily="18" charset="0"/>
                      </a:rPr>
                      <m:t>𝑠</m:t>
                    </m:r>
                  </m:oMath>
                </a14:m>
                <a:endParaRPr lang="de-DE" dirty="0"/>
              </a:p>
              <a:p>
                <a:pPr marL="285750" indent="-285750">
                  <a:buFont typeface="Arial" panose="020B0604020202020204" pitchFamily="34" charset="0"/>
                  <a:buChar char="•"/>
                </a:pPr>
                <a14:m>
                  <m:oMath xmlns:m="http://schemas.openxmlformats.org/officeDocument/2006/math">
                    <m:r>
                      <a:rPr lang="de-DE" b="0" i="1" smtClean="0">
                        <a:latin typeface="Cambria Math" panose="02040503050406030204" pitchFamily="18" charset="0"/>
                      </a:rPr>
                      <m:t>𝑚𝑎𝑥𝐼𝑡𝑒𝑟</m:t>
                    </m:r>
                  </m:oMath>
                </a14:m>
                <a:r>
                  <a:rPr lang="de-DE" dirty="0" smtClean="0"/>
                  <a:t>: </a:t>
                </a:r>
                <a:r>
                  <a:rPr lang="de-DE" dirty="0"/>
                  <a:t>3000</a:t>
                </a:r>
              </a:p>
              <a:p>
                <a:endParaRPr lang="de-DE" dirty="0"/>
              </a:p>
            </p:txBody>
          </p:sp>
        </mc:Choice>
        <mc:Fallback xmlns="">
          <p:sp>
            <p:nvSpPr>
              <p:cNvPr id="10" name="Textfeld 9"/>
              <p:cNvSpPr txBox="1">
                <a:spLocks noRot="1" noChangeAspect="1" noMove="1" noResize="1" noEditPoints="1" noAdjustHandles="1" noChangeArrowheads="1" noChangeShapeType="1" noTextEdit="1"/>
              </p:cNvSpPr>
              <p:nvPr/>
            </p:nvSpPr>
            <p:spPr>
              <a:xfrm>
                <a:off x="1429869" y="5357418"/>
                <a:ext cx="4666129" cy="1477328"/>
              </a:xfrm>
              <a:prstGeom prst="rect">
                <a:avLst/>
              </a:prstGeom>
              <a:blipFill>
                <a:blip r:embed="rId5"/>
                <a:stretch>
                  <a:fillRect l="-1176" t="-2479"/>
                </a:stretch>
              </a:blipFill>
            </p:spPr>
            <p:txBody>
              <a:bodyPr/>
              <a:lstStyle/>
              <a:p>
                <a:r>
                  <a:rPr lang="de-DE">
                    <a:noFill/>
                  </a:rPr>
                  <a:t> </a:t>
                </a:r>
              </a:p>
            </p:txBody>
          </p:sp>
        </mc:Fallback>
      </mc:AlternateContent>
      <p:sp>
        <p:nvSpPr>
          <p:cNvPr id="8" name="Foliennummernplatzhalter 7"/>
          <p:cNvSpPr>
            <a:spLocks noGrp="1"/>
          </p:cNvSpPr>
          <p:nvPr>
            <p:ph type="sldNum" sz="quarter" idx="12"/>
          </p:nvPr>
        </p:nvSpPr>
        <p:spPr/>
        <p:txBody>
          <a:bodyPr/>
          <a:lstStyle/>
          <a:p>
            <a:fld id="{A7A230D6-15B1-493D-97B8-047FCCA8A2D5}" type="slidenum">
              <a:rPr lang="de-DE" smtClean="0"/>
              <a:t>26</a:t>
            </a:fld>
            <a:endParaRPr lang="de-DE"/>
          </a:p>
        </p:txBody>
      </p:sp>
    </p:spTree>
    <p:extLst>
      <p:ext uri="{BB962C8B-B14F-4D97-AF65-F5344CB8AC3E}">
        <p14:creationId xmlns:p14="http://schemas.microsoft.com/office/powerpoint/2010/main" val="3878427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Conclusion</a:t>
            </a:r>
            <a:r>
              <a:rPr lang="de-DE" dirty="0" smtClean="0"/>
              <a:t> &amp; Future Work</a:t>
            </a:r>
            <a:endParaRPr lang="de-DE" dirty="0"/>
          </a:p>
        </p:txBody>
      </p:sp>
      <p:grpSp>
        <p:nvGrpSpPr>
          <p:cNvPr id="50" name="Gruppieren 49"/>
          <p:cNvGrpSpPr/>
          <p:nvPr/>
        </p:nvGrpSpPr>
        <p:grpSpPr>
          <a:xfrm>
            <a:off x="353956" y="1379123"/>
            <a:ext cx="11287548" cy="5114760"/>
            <a:chOff x="353956" y="1379123"/>
            <a:chExt cx="11287548" cy="5114760"/>
          </a:xfrm>
        </p:grpSpPr>
        <p:sp>
          <p:nvSpPr>
            <p:cNvPr id="51" name="Ellipse 50"/>
            <p:cNvSpPr/>
            <p:nvPr/>
          </p:nvSpPr>
          <p:spPr>
            <a:xfrm>
              <a:off x="5990750" y="1379123"/>
              <a:ext cx="5536477" cy="5114760"/>
            </a:xfrm>
            <a:prstGeom prst="ellipse">
              <a:avLst/>
            </a:prstGeom>
            <a:solidFill>
              <a:schemeClr val="accent2">
                <a:lumMod val="40000"/>
                <a:lumOff val="60000"/>
                <a:alpha val="5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de-DE" dirty="0">
                <a:solidFill>
                  <a:schemeClr val="tx1"/>
                </a:solidFill>
              </a:endParaRPr>
            </a:p>
          </p:txBody>
        </p:sp>
        <p:sp>
          <p:nvSpPr>
            <p:cNvPr id="52" name="Ellipse 51"/>
            <p:cNvSpPr/>
            <p:nvPr/>
          </p:nvSpPr>
          <p:spPr>
            <a:xfrm>
              <a:off x="839788" y="1379123"/>
              <a:ext cx="5332024" cy="5114760"/>
            </a:xfrm>
            <a:prstGeom prst="ellipse">
              <a:avLst/>
            </a:prstGeom>
            <a:solidFill>
              <a:schemeClr val="accent1">
                <a:lumMod val="40000"/>
                <a:lumOff val="60000"/>
                <a:alpha val="5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de-DE" dirty="0">
                <a:solidFill>
                  <a:schemeClr val="tx1"/>
                </a:solidFill>
              </a:endParaRPr>
            </a:p>
          </p:txBody>
        </p:sp>
        <p:sp>
          <p:nvSpPr>
            <p:cNvPr id="53" name="Textfeld 52"/>
            <p:cNvSpPr txBox="1"/>
            <p:nvPr/>
          </p:nvSpPr>
          <p:spPr>
            <a:xfrm>
              <a:off x="353956" y="5315156"/>
              <a:ext cx="11287548" cy="830997"/>
            </a:xfrm>
            <a:prstGeom prst="rect">
              <a:avLst/>
            </a:prstGeom>
            <a:solidFill>
              <a:schemeClr val="lt1">
                <a:alpha val="44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400" b="1" dirty="0" err="1" smtClean="0"/>
                <a:t>Question</a:t>
              </a:r>
              <a:r>
                <a:rPr lang="de-DE" sz="2400" dirty="0" smtClean="0"/>
                <a:t>: Can </a:t>
              </a:r>
              <a:r>
                <a:rPr lang="de-DE" sz="2400" dirty="0" err="1" smtClean="0"/>
                <a:t>we</a:t>
              </a:r>
              <a:r>
                <a:rPr lang="de-DE" sz="2400" dirty="0" smtClean="0"/>
                <a:t> </a:t>
              </a:r>
              <a:r>
                <a:rPr lang="de-DE" sz="2400" dirty="0" err="1" smtClean="0"/>
                <a:t>solve</a:t>
              </a:r>
              <a:r>
                <a:rPr lang="de-DE" sz="2400" dirty="0" smtClean="0"/>
                <a:t> Test Suite </a:t>
              </a:r>
              <a:r>
                <a:rPr lang="de-DE" sz="2400" dirty="0" err="1" smtClean="0"/>
                <a:t>Reduction</a:t>
              </a:r>
              <a:r>
                <a:rPr lang="de-DE" sz="2400" dirty="0" smtClean="0"/>
                <a:t> </a:t>
              </a:r>
              <a:r>
                <a:rPr lang="de-DE" sz="2400" dirty="0" err="1" smtClean="0"/>
                <a:t>with</a:t>
              </a:r>
              <a:r>
                <a:rPr lang="de-DE" sz="2400" dirty="0" smtClean="0"/>
                <a:t> Rep. </a:t>
              </a:r>
              <a:r>
                <a:rPr lang="de-DE" sz="2400" dirty="0" err="1" smtClean="0"/>
                <a:t>Subset</a:t>
              </a:r>
              <a:r>
                <a:rPr lang="de-DE" sz="2400" dirty="0" smtClean="0"/>
                <a:t> </a:t>
              </a:r>
              <a:r>
                <a:rPr lang="de-DE" sz="2400" dirty="0" err="1" smtClean="0"/>
                <a:t>Selection</a:t>
              </a:r>
              <a:r>
                <a:rPr lang="de-DE" sz="2400" dirty="0" smtClean="0"/>
                <a:t> </a:t>
              </a:r>
              <a:r>
                <a:rPr lang="de-DE" sz="2400" dirty="0" err="1" smtClean="0"/>
                <a:t>approaches</a:t>
              </a:r>
              <a:r>
                <a:rPr lang="de-DE" sz="2400" dirty="0"/>
                <a:t>?</a:t>
              </a:r>
              <a:endParaRPr lang="de-DE" sz="2400" dirty="0" smtClean="0"/>
            </a:p>
            <a:p>
              <a:pPr algn="ctr"/>
              <a:r>
                <a:rPr lang="de-DE" sz="2400" b="1" dirty="0" smtClean="0"/>
                <a:t>Experiment</a:t>
              </a:r>
              <a:r>
                <a:rPr lang="de-DE" sz="2400" dirty="0" smtClean="0"/>
                <a:t>: Mutation-</a:t>
              </a:r>
              <a:r>
                <a:rPr lang="de-DE" sz="2400" dirty="0" err="1" smtClean="0"/>
                <a:t>based</a:t>
              </a:r>
              <a:r>
                <a:rPr lang="de-DE" sz="2400" dirty="0" smtClean="0"/>
                <a:t> Test Suite </a:t>
              </a:r>
              <a:r>
                <a:rPr lang="de-DE" sz="2400" dirty="0" err="1" smtClean="0"/>
                <a:t>Reduction</a:t>
              </a:r>
              <a:r>
                <a:rPr lang="de-DE" sz="2400" dirty="0" smtClean="0"/>
                <a:t> </a:t>
              </a:r>
              <a:r>
                <a:rPr lang="de-DE" sz="2400" dirty="0" err="1" smtClean="0"/>
                <a:t>for</a:t>
              </a:r>
              <a:r>
                <a:rPr lang="de-DE" sz="2400" dirty="0" smtClean="0"/>
                <a:t> </a:t>
              </a:r>
              <a:r>
                <a:rPr lang="de-DE" sz="2400" dirty="0" err="1" smtClean="0"/>
                <a:t>Self-organizing</a:t>
              </a:r>
              <a:r>
                <a:rPr lang="de-DE" sz="2400" dirty="0" smtClean="0"/>
                <a:t> Systems</a:t>
              </a:r>
              <a:endParaRPr lang="de-DE" sz="2400" dirty="0"/>
            </a:p>
          </p:txBody>
        </p:sp>
        <mc:AlternateContent xmlns:mc="http://schemas.openxmlformats.org/markup-compatibility/2006" xmlns:a14="http://schemas.microsoft.com/office/drawing/2010/main">
          <mc:Choice Requires="a14">
            <p:sp>
              <p:nvSpPr>
                <p:cNvPr id="54" name="Textfeld 53"/>
                <p:cNvSpPr txBox="1"/>
                <p:nvPr/>
              </p:nvSpPr>
              <p:spPr>
                <a:xfrm>
                  <a:off x="1066487" y="2088382"/>
                  <a:ext cx="4878626" cy="4271554"/>
                </a:xfrm>
                <a:prstGeom prst="rect">
                  <a:avLst/>
                </a:prstGeom>
                <a:noFill/>
              </p:spPr>
              <p:txBody>
                <a:bodyPr wrap="square" rtlCol="0">
                  <a:spAutoFit/>
                </a:bodyPr>
                <a:lstStyle/>
                <a:p>
                  <a:pPr algn="ctr"/>
                  <a:r>
                    <a:rPr lang="de-DE" sz="3200" dirty="0" smtClean="0">
                      <a:solidFill>
                        <a:schemeClr val="accent1"/>
                      </a:solidFill>
                    </a:rPr>
                    <a:t>Test Suite </a:t>
                  </a:r>
                  <a:r>
                    <a:rPr lang="de-DE" sz="3200" dirty="0" err="1">
                      <a:solidFill>
                        <a:schemeClr val="accent1"/>
                      </a:solidFill>
                    </a:rPr>
                    <a:t>Reduction</a:t>
                  </a:r>
                  <a:endParaRPr lang="de-DE" sz="3200" dirty="0">
                    <a:solidFill>
                      <a:schemeClr val="accent1"/>
                    </a:solidFill>
                  </a:endParaRPr>
                </a:p>
                <a:p>
                  <a:pPr algn="ctr"/>
                  <a:endParaRPr lang="de-DE" dirty="0"/>
                </a:p>
                <a:p>
                  <a:pPr algn="ctr"/>
                  <a:r>
                    <a:rPr lang="de-DE" sz="2000" dirty="0"/>
                    <a:t>„</a:t>
                  </a:r>
                  <a:r>
                    <a:rPr lang="en-US" sz="2000" dirty="0"/>
                    <a:t>identify a reduced test suite that provides the same coverage of the software as the original test suite” </a:t>
                  </a:r>
                  <a:r>
                    <a:rPr lang="en-US" dirty="0"/>
                    <a:t>(Jones and Harrold 2004)</a:t>
                  </a:r>
                  <a:endParaRPr lang="de-DE" dirty="0"/>
                </a:p>
                <a:p>
                  <a:pPr algn="ctr"/>
                  <a:endParaRPr lang="de-DE" dirty="0" smtClean="0"/>
                </a:p>
                <a:p>
                  <a:pPr algn="ct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m:t>
                        </m:r>
                        <m:func>
                          <m:funcPr>
                            <m:ctrlPr>
                              <a:rPr lang="de-DE" sz="2400" i="1" smtClean="0">
                                <a:latin typeface="Cambria Math" panose="02040503050406030204" pitchFamily="18" charset="0"/>
                              </a:rPr>
                            </m:ctrlPr>
                          </m:funcPr>
                          <m:fName>
                            <m:limLow>
                              <m:limLowPr>
                                <m:ctrlPr>
                                  <a:rPr lang="de-DE" sz="2400" i="1" smtClean="0">
                                    <a:latin typeface="Cambria Math" panose="02040503050406030204" pitchFamily="18" charset="0"/>
                                  </a:rPr>
                                </m:ctrlPr>
                              </m:limLowPr>
                              <m:e>
                                <m:r>
                                  <m:rPr>
                                    <m:sty m:val="p"/>
                                  </m:rPr>
                                  <a:rPr lang="de-DE" sz="2400" i="0" smtClean="0">
                                    <a:latin typeface="Cambria Math" panose="02040503050406030204" pitchFamily="18" charset="0"/>
                                  </a:rPr>
                                  <m:t>max</m:t>
                                </m:r>
                              </m:e>
                              <m:lim>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𝑇</m:t>
                                    </m:r>
                                  </m:e>
                                  <m:sup>
                                    <m:r>
                                      <a:rPr lang="de-DE" sz="2400" b="0" i="1" smtClean="0">
                                        <a:latin typeface="Cambria Math" panose="02040503050406030204" pitchFamily="18" charset="0"/>
                                      </a:rPr>
                                      <m:t>′</m:t>
                                    </m:r>
                                  </m:sup>
                                </m:sSup>
                                <m:r>
                                  <a:rPr lang="de-DE" sz="2400" b="0" i="1" smtClean="0">
                                    <a:latin typeface="Cambria Math" panose="02040503050406030204" pitchFamily="18" charset="0"/>
                                  </a:rPr>
                                  <m:t>⊂ </m:t>
                                </m:r>
                                <m:r>
                                  <a:rPr lang="de-DE" sz="2400" b="0" i="1" smtClean="0">
                                    <a:latin typeface="Cambria Math" panose="02040503050406030204" pitchFamily="18" charset="0"/>
                                  </a:rPr>
                                  <m:t>𝑇</m:t>
                                </m:r>
                              </m:lim>
                            </m:limLow>
                          </m:fName>
                          <m:e>
                            <m:f>
                              <m:fPr>
                                <m:ctrlPr>
                                  <a:rPr lang="de-DE" sz="2400" i="1">
                                    <a:latin typeface="Cambria Math" panose="02040503050406030204" pitchFamily="18" charset="0"/>
                                  </a:rPr>
                                </m:ctrlPr>
                              </m:fPr>
                              <m:num>
                                <m:d>
                                  <m:dPr>
                                    <m:begChr m:val="|"/>
                                    <m:endChr m:val="|"/>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m:t>
                                        </m:r>
                                      </m:e>
                                      <m:sub>
                                        <m:sSup>
                                          <m:sSupPr>
                                            <m:ctrlPr>
                                              <a:rPr lang="de-DE" sz="2400" i="1">
                                                <a:latin typeface="Cambria Math" panose="02040503050406030204" pitchFamily="18" charset="0"/>
                                              </a:rPr>
                                            </m:ctrlPr>
                                          </m:sSupPr>
                                          <m:e>
                                            <m:r>
                                              <a:rPr lang="de-DE" sz="2400" i="1">
                                                <a:latin typeface="Cambria Math" panose="02040503050406030204" pitchFamily="18" charset="0"/>
                                              </a:rPr>
                                              <m:t>𝑡</m:t>
                                            </m:r>
                                          </m:e>
                                          <m:sup>
                                            <m:r>
                                              <a:rPr lang="de-DE" sz="2400" i="1">
                                                <a:latin typeface="Cambria Math" panose="02040503050406030204" pitchFamily="18" charset="0"/>
                                              </a:rPr>
                                              <m:t>′</m:t>
                                            </m:r>
                                          </m:sup>
                                        </m:sSup>
                                        <m:r>
                                          <a:rPr lang="de-DE" sz="2400" i="1">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𝑇</m:t>
                                            </m:r>
                                          </m:e>
                                          <m:sup>
                                            <m:r>
                                              <a:rPr lang="de-DE" sz="2400" i="1">
                                                <a:latin typeface="Cambria Math" panose="02040503050406030204" pitchFamily="18" charset="0"/>
                                              </a:rPr>
                                              <m:t>′</m:t>
                                            </m:r>
                                          </m:sup>
                                        </m:sSup>
                                      </m:sub>
                                    </m:sSub>
                                    <m:r>
                                      <a:rPr lang="de-DE" sz="2400" i="1">
                                        <a:latin typeface="Cambria Math" panose="02040503050406030204" pitchFamily="18" charset="0"/>
                                      </a:rPr>
                                      <m:t>𝐶𝐶</m:t>
                                    </m:r>
                                    <m:d>
                                      <m:dPr>
                                        <m:ctrlPr>
                                          <a:rPr lang="de-DE" sz="2400" i="1">
                                            <a:latin typeface="Cambria Math" panose="02040503050406030204" pitchFamily="18" charset="0"/>
                                          </a:rPr>
                                        </m:ctrlPr>
                                      </m:dPr>
                                      <m:e>
                                        <m:r>
                                          <a:rPr lang="de-DE" sz="2400" i="1">
                                            <a:latin typeface="Cambria Math" panose="02040503050406030204" pitchFamily="18" charset="0"/>
                                          </a:rPr>
                                          <m:t>𝑡</m:t>
                                        </m:r>
                                        <m:r>
                                          <a:rPr lang="de-DE" sz="2400" i="1">
                                            <a:latin typeface="Cambria Math" panose="02040503050406030204" pitchFamily="18" charset="0"/>
                                          </a:rPr>
                                          <m:t>′</m:t>
                                        </m:r>
                                      </m:e>
                                    </m:d>
                                  </m:e>
                                </m:d>
                                <m:r>
                                  <m:rPr>
                                    <m:lit/>
                                  </m:rPr>
                                  <a:rPr lang="de-DE" sz="2400" i="1">
                                    <a:latin typeface="Cambria Math" panose="02040503050406030204" pitchFamily="18" charset="0"/>
                                  </a:rPr>
                                  <m:t> </m:t>
                                </m:r>
                              </m:num>
                              <m:den>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e>
                                  <m:sub>
                                    <m:r>
                                      <a:rPr lang="de-DE" sz="2400" i="1">
                                        <a:latin typeface="Cambria Math" panose="02040503050406030204" pitchFamily="18" charset="0"/>
                                      </a:rPr>
                                      <m:t>𝑡</m:t>
                                    </m:r>
                                    <m:r>
                                      <a:rPr lang="de-DE" sz="2400" i="1">
                                        <a:latin typeface="Cambria Math" panose="02040503050406030204" pitchFamily="18" charset="0"/>
                                      </a:rPr>
                                      <m:t>∈</m:t>
                                    </m:r>
                                    <m:r>
                                      <a:rPr lang="de-DE" sz="2400" i="1">
                                        <a:latin typeface="Cambria Math" panose="02040503050406030204" pitchFamily="18" charset="0"/>
                                      </a:rPr>
                                      <m:t>𝑇</m:t>
                                    </m:r>
                                  </m:sub>
                                </m:sSub>
                                <m:r>
                                  <a:rPr lang="de-DE" sz="2400" i="1">
                                    <a:latin typeface="Cambria Math" panose="02040503050406030204" pitchFamily="18" charset="0"/>
                                  </a:rPr>
                                  <m:t>𝐶𝐶</m:t>
                                </m:r>
                                <m:d>
                                  <m:dPr>
                                    <m:ctrlPr>
                                      <a:rPr lang="de-DE" sz="2400" i="1">
                                        <a:latin typeface="Cambria Math" panose="02040503050406030204" pitchFamily="18" charset="0"/>
                                      </a:rPr>
                                    </m:ctrlPr>
                                  </m:dPr>
                                  <m:e>
                                    <m:r>
                                      <a:rPr lang="de-DE" sz="2400" i="1">
                                        <a:latin typeface="Cambria Math" panose="02040503050406030204" pitchFamily="18" charset="0"/>
                                      </a:rPr>
                                      <m:t>𝑡</m:t>
                                    </m:r>
                                  </m:e>
                                </m:d>
                                <m:r>
                                  <a:rPr lang="de-DE" sz="2400" i="1">
                                    <a:latin typeface="Cambria Math" panose="02040503050406030204" pitchFamily="18" charset="0"/>
                                  </a:rPr>
                                  <m:t>|</m:t>
                                </m:r>
                              </m:den>
                            </m:f>
                          </m:e>
                        </m:func>
                      </m:oMath>
                    </m:oMathPara>
                  </a14:m>
                  <a:endParaRPr lang="de-DE" sz="2400" dirty="0"/>
                </a:p>
                <a:p>
                  <a:pPr algn="ctr"/>
                  <a:endParaRPr lang="de-DE" dirty="0"/>
                </a:p>
                <a:p>
                  <a:pPr algn="ctr"/>
                  <a:endParaRPr lang="de-DE" dirty="0"/>
                </a:p>
                <a:p>
                  <a:pPr algn="ctr"/>
                  <a:endParaRPr lang="de-DE" dirty="0"/>
                </a:p>
                <a:p>
                  <a:pPr algn="ctr"/>
                  <a:endParaRPr lang="de-DE" dirty="0"/>
                </a:p>
                <a:p>
                  <a:endParaRPr lang="de-DE" dirty="0"/>
                </a:p>
              </p:txBody>
            </p:sp>
          </mc:Choice>
          <mc:Fallback xmlns="">
            <p:sp>
              <p:nvSpPr>
                <p:cNvPr id="54" name="Textfeld 53"/>
                <p:cNvSpPr txBox="1">
                  <a:spLocks noRot="1" noChangeAspect="1" noMove="1" noResize="1" noEditPoints="1" noAdjustHandles="1" noChangeArrowheads="1" noChangeShapeType="1" noTextEdit="1"/>
                </p:cNvSpPr>
                <p:nvPr/>
              </p:nvSpPr>
              <p:spPr>
                <a:xfrm>
                  <a:off x="1066487" y="2088382"/>
                  <a:ext cx="4878626" cy="4271554"/>
                </a:xfrm>
                <a:prstGeom prst="rect">
                  <a:avLst/>
                </a:prstGeom>
                <a:blipFill>
                  <a:blip r:embed="rId3"/>
                  <a:stretch>
                    <a:fillRect t="-18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Textfeld 54"/>
                <p:cNvSpPr txBox="1"/>
                <p:nvPr/>
              </p:nvSpPr>
              <p:spPr>
                <a:xfrm>
                  <a:off x="6169406" y="2088382"/>
                  <a:ext cx="5188388" cy="4355680"/>
                </a:xfrm>
                <a:prstGeom prst="rect">
                  <a:avLst/>
                </a:prstGeom>
                <a:noFill/>
              </p:spPr>
              <p:txBody>
                <a:bodyPr wrap="square" rtlCol="0">
                  <a:spAutoFit/>
                </a:bodyPr>
                <a:lstStyle/>
                <a:p>
                  <a:pPr algn="ctr"/>
                  <a:r>
                    <a:rPr lang="de-DE" sz="3200" dirty="0" smtClean="0">
                      <a:solidFill>
                        <a:schemeClr val="accent2"/>
                      </a:solidFill>
                    </a:rPr>
                    <a:t>Rep. </a:t>
                  </a:r>
                  <a:r>
                    <a:rPr lang="de-DE" sz="3200" dirty="0" err="1" smtClean="0">
                      <a:solidFill>
                        <a:schemeClr val="accent2"/>
                      </a:solidFill>
                    </a:rPr>
                    <a:t>Subset</a:t>
                  </a:r>
                  <a:r>
                    <a:rPr lang="de-DE" sz="3200" dirty="0" smtClean="0">
                      <a:solidFill>
                        <a:schemeClr val="accent2"/>
                      </a:solidFill>
                    </a:rPr>
                    <a:t> </a:t>
                  </a:r>
                  <a:r>
                    <a:rPr lang="de-DE" sz="3200" dirty="0" err="1" smtClean="0">
                      <a:solidFill>
                        <a:schemeClr val="accent2"/>
                      </a:solidFill>
                    </a:rPr>
                    <a:t>Selection</a:t>
                  </a:r>
                  <a:endParaRPr lang="de-DE" sz="3200" dirty="0">
                    <a:solidFill>
                      <a:schemeClr val="accent2"/>
                    </a:solidFill>
                  </a:endParaRPr>
                </a:p>
                <a:p>
                  <a:pPr algn="ctr"/>
                  <a:endParaRPr lang="de-DE" dirty="0" smtClean="0"/>
                </a:p>
                <a:p>
                  <a:pPr algn="ctr"/>
                  <a:r>
                    <a:rPr lang="de-DE" sz="2000" dirty="0" smtClean="0"/>
                    <a:t>„</a:t>
                  </a:r>
                  <a:r>
                    <a:rPr lang="en-US" sz="2000" dirty="0"/>
                    <a:t>Finding a subset of a large number of models or data points, which preserves the characteristics of the entire set” </a:t>
                  </a:r>
                  <a:r>
                    <a:rPr lang="en-US" dirty="0"/>
                    <a:t>(</a:t>
                  </a:r>
                  <a:r>
                    <a:rPr lang="en-US" dirty="0" err="1"/>
                    <a:t>Elhamifar</a:t>
                  </a:r>
                  <a:r>
                    <a:rPr lang="en-US" dirty="0"/>
                    <a:t> 2016)</a:t>
                  </a:r>
                </a:p>
                <a:p>
                  <a:pPr algn="ctr"/>
                  <a:endParaRPr lang="de-DE" dirty="0"/>
                </a:p>
                <a:p>
                  <a:pPr algn="ctr"/>
                  <a14:m>
                    <m:oMathPara xmlns:m="http://schemas.openxmlformats.org/officeDocument/2006/math">
                      <m:oMathParaPr>
                        <m:jc m:val="centerGroup"/>
                      </m:oMathParaPr>
                      <m:oMath xmlns:m="http://schemas.openxmlformats.org/officeDocument/2006/math">
                        <m:func>
                          <m:funcPr>
                            <m:ctrlPr>
                              <a:rPr lang="de-DE" sz="2400" i="1">
                                <a:latin typeface="Cambria Math" panose="02040503050406030204" pitchFamily="18" charset="0"/>
                              </a:rPr>
                            </m:ctrlPr>
                          </m:funcPr>
                          <m:fName>
                            <m:r>
                              <a:rPr lang="de-DE" sz="2400" b="0" i="0" smtClean="0">
                                <a:latin typeface="Cambria Math" panose="02040503050406030204" pitchFamily="18" charset="0"/>
                              </a:rPr>
                              <m:t>!</m:t>
                            </m:r>
                            <m:limLow>
                              <m:limLowPr>
                                <m:ctrlPr>
                                  <a:rPr lang="de-DE" sz="2400" b="0" i="1" smtClean="0">
                                    <a:latin typeface="Cambria Math" panose="02040503050406030204" pitchFamily="18" charset="0"/>
                                  </a:rPr>
                                </m:ctrlPr>
                              </m:limLowPr>
                              <m:e>
                                <m:r>
                                  <m:rPr>
                                    <m:sty m:val="p"/>
                                  </m:rPr>
                                  <a:rPr lang="de-DE" sz="2400">
                                    <a:latin typeface="Cambria Math" panose="02040503050406030204" pitchFamily="18" charset="0"/>
                                  </a:rPr>
                                  <m:t>min</m:t>
                                </m:r>
                              </m:e>
                              <m:lim>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𝑇</m:t>
                                    </m:r>
                                  </m:e>
                                  <m:sup>
                                    <m:r>
                                      <a:rPr lang="de-DE" sz="2400" b="0" i="1" smtClean="0">
                                        <a:latin typeface="Cambria Math" panose="02040503050406030204" pitchFamily="18" charset="0"/>
                                      </a:rPr>
                                      <m:t>′</m:t>
                                    </m:r>
                                  </m:sup>
                                </m:sSup>
                                <m:r>
                                  <a:rPr lang="de-DE" sz="2400" b="0" i="1" smtClean="0">
                                    <a:latin typeface="Cambria Math" panose="02040503050406030204" pitchFamily="18" charset="0"/>
                                  </a:rPr>
                                  <m:t>⊂ </m:t>
                                </m:r>
                                <m:r>
                                  <a:rPr lang="de-DE" sz="2400" b="0" i="1" smtClean="0">
                                    <a:latin typeface="Cambria Math" panose="02040503050406030204" pitchFamily="18" charset="0"/>
                                  </a:rPr>
                                  <m:t>𝑇</m:t>
                                </m:r>
                              </m:lim>
                            </m:limLow>
                          </m:fName>
                          <m:e>
                            <m:nary>
                              <m:naryPr>
                                <m:chr m:val="∑"/>
                                <m:supHide m:val="on"/>
                                <m:ctrlPr>
                                  <a:rPr lang="de-DE" sz="2400" i="1">
                                    <a:latin typeface="Cambria Math" panose="02040503050406030204" pitchFamily="18" charset="0"/>
                                  </a:rPr>
                                </m:ctrlPr>
                              </m:naryPr>
                              <m:sub>
                                <m:sSup>
                                  <m:sSupPr>
                                    <m:ctrlPr>
                                      <a:rPr lang="de-DE" sz="2400" i="1">
                                        <a:latin typeface="Cambria Math" panose="02040503050406030204" pitchFamily="18" charset="0"/>
                                      </a:rPr>
                                    </m:ctrlPr>
                                  </m:sSupPr>
                                  <m:e>
                                    <m:r>
                                      <a:rPr lang="de-DE" sz="2400" i="1">
                                        <a:latin typeface="Cambria Math" panose="02040503050406030204" pitchFamily="18" charset="0"/>
                                      </a:rPr>
                                      <m:t>𝑡</m:t>
                                    </m:r>
                                  </m:e>
                                  <m:sup>
                                    <m:r>
                                      <a:rPr lang="de-DE" sz="2400" i="1">
                                        <a:latin typeface="Cambria Math" panose="02040503050406030204" pitchFamily="18" charset="0"/>
                                      </a:rPr>
                                      <m:t>′</m:t>
                                    </m:r>
                                  </m:sup>
                                </m:sSup>
                                <m:r>
                                  <a:rPr lang="de-DE" sz="2400" i="1">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𝑇</m:t>
                                    </m:r>
                                  </m:e>
                                  <m:sup>
                                    <m:r>
                                      <a:rPr lang="de-DE" sz="2400" i="1">
                                        <a:latin typeface="Cambria Math" panose="02040503050406030204" pitchFamily="18" charset="0"/>
                                      </a:rPr>
                                      <m:t>′</m:t>
                                    </m:r>
                                  </m:sup>
                                </m:sSup>
                              </m:sub>
                              <m:sup/>
                              <m:e>
                                <m:func>
                                  <m:funcPr>
                                    <m:ctrlPr>
                                      <a:rPr lang="de-DE" sz="2400" i="1">
                                        <a:latin typeface="Cambria Math" panose="02040503050406030204" pitchFamily="18" charset="0"/>
                                      </a:rPr>
                                    </m:ctrlPr>
                                  </m:funcPr>
                                  <m:fName>
                                    <m:r>
                                      <m:rPr>
                                        <m:sty m:val="p"/>
                                      </m:rPr>
                                      <a:rPr lang="de-DE" sz="2400">
                                        <a:latin typeface="Cambria Math" panose="02040503050406030204" pitchFamily="18" charset="0"/>
                                      </a:rPr>
                                      <m:t>arg</m:t>
                                    </m:r>
                                  </m:fName>
                                  <m:e>
                                    <m:func>
                                      <m:funcPr>
                                        <m:ctrlPr>
                                          <a:rPr lang="de-DE" sz="2400" i="1">
                                            <a:latin typeface="Cambria Math" panose="02040503050406030204" pitchFamily="18" charset="0"/>
                                          </a:rPr>
                                        </m:ctrlPr>
                                      </m:funcPr>
                                      <m:fName>
                                        <m:limLow>
                                          <m:limLowPr>
                                            <m:ctrlPr>
                                              <a:rPr lang="de-DE" sz="2400" i="1">
                                                <a:latin typeface="Cambria Math" panose="02040503050406030204" pitchFamily="18" charset="0"/>
                                              </a:rPr>
                                            </m:ctrlPr>
                                          </m:limLowPr>
                                          <m:e>
                                            <m:r>
                                              <m:rPr>
                                                <m:sty m:val="p"/>
                                              </m:rPr>
                                              <a:rPr lang="de-DE" sz="2400">
                                                <a:latin typeface="Cambria Math" panose="02040503050406030204" pitchFamily="18" charset="0"/>
                                              </a:rPr>
                                              <m:t>min</m:t>
                                            </m:r>
                                          </m:e>
                                          <m:lim>
                                            <m:r>
                                              <a:rPr lang="de-DE" sz="2400" i="1">
                                                <a:latin typeface="Cambria Math" panose="02040503050406030204" pitchFamily="18" charset="0"/>
                                              </a:rPr>
                                              <m:t>𝑡</m:t>
                                            </m:r>
                                            <m:r>
                                              <a:rPr lang="de-DE" sz="2400" i="1">
                                                <a:latin typeface="Cambria Math" panose="02040503050406030204" pitchFamily="18" charset="0"/>
                                              </a:rPr>
                                              <m:t>∈</m:t>
                                            </m:r>
                                            <m:r>
                                              <a:rPr lang="de-DE" sz="2400" i="1">
                                                <a:latin typeface="Cambria Math" panose="02040503050406030204" pitchFamily="18" charset="0"/>
                                              </a:rPr>
                                              <m:t>𝑇</m:t>
                                            </m:r>
                                          </m:lim>
                                        </m:limLow>
                                      </m:fName>
                                      <m:e>
                                        <m:r>
                                          <a:rPr lang="de-DE" sz="2400" i="1">
                                            <a:latin typeface="Cambria Math" panose="02040503050406030204" pitchFamily="18" charset="0"/>
                                          </a:rPr>
                                          <m:t>𝑑𝑖𝑠𝑡</m:t>
                                        </m:r>
                                        <m:r>
                                          <a:rPr lang="de-DE" sz="2400" i="1">
                                            <a:latin typeface="Cambria Math" panose="02040503050406030204" pitchFamily="18" charset="0"/>
                                          </a:rPr>
                                          <m:t>(</m:t>
                                        </m:r>
                                        <m:r>
                                          <a:rPr lang="de-DE" sz="2400" i="1">
                                            <a:latin typeface="Cambria Math" panose="02040503050406030204" pitchFamily="18" charset="0"/>
                                          </a:rPr>
                                          <m:t>𝑡</m:t>
                                        </m:r>
                                        <m:r>
                                          <a:rPr lang="de-DE" sz="2400" i="1">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𝑡</m:t>
                                            </m:r>
                                          </m:e>
                                          <m:sup>
                                            <m:r>
                                              <a:rPr lang="de-DE" sz="2400" i="1">
                                                <a:latin typeface="Cambria Math" panose="02040503050406030204" pitchFamily="18" charset="0"/>
                                              </a:rPr>
                                              <m:t>′</m:t>
                                            </m:r>
                                          </m:sup>
                                        </m:sSup>
                                        <m:r>
                                          <a:rPr lang="de-DE" sz="2400" i="1">
                                            <a:latin typeface="Cambria Math" panose="02040503050406030204" pitchFamily="18" charset="0"/>
                                          </a:rPr>
                                          <m:t>)</m:t>
                                        </m:r>
                                      </m:e>
                                    </m:func>
                                  </m:e>
                                </m:func>
                              </m:e>
                            </m:nary>
                          </m:e>
                        </m:func>
                      </m:oMath>
                    </m:oMathPara>
                  </a14:m>
                  <a:endParaRPr lang="de-DE" sz="2400" dirty="0"/>
                </a:p>
                <a:p>
                  <a:pPr algn="ctr"/>
                  <a:endParaRPr lang="de-DE" dirty="0"/>
                </a:p>
                <a:p>
                  <a:pPr algn="ctr"/>
                  <a:endParaRPr lang="de-DE" dirty="0"/>
                </a:p>
                <a:p>
                  <a:pPr algn="ctr"/>
                  <a:endParaRPr lang="de-DE" dirty="0"/>
                </a:p>
                <a:p>
                  <a:pPr algn="ctr"/>
                  <a:endParaRPr lang="de-DE" dirty="0"/>
                </a:p>
                <a:p>
                  <a:endParaRPr lang="de-DE" dirty="0"/>
                </a:p>
              </p:txBody>
            </p:sp>
          </mc:Choice>
          <mc:Fallback xmlns="">
            <p:sp>
              <p:nvSpPr>
                <p:cNvPr id="55" name="Textfeld 54"/>
                <p:cNvSpPr txBox="1">
                  <a:spLocks noRot="1" noChangeAspect="1" noMove="1" noResize="1" noEditPoints="1" noAdjustHandles="1" noChangeArrowheads="1" noChangeShapeType="1" noTextEdit="1"/>
                </p:cNvSpPr>
                <p:nvPr/>
              </p:nvSpPr>
              <p:spPr>
                <a:xfrm>
                  <a:off x="6169406" y="2088382"/>
                  <a:ext cx="5188388" cy="4355680"/>
                </a:xfrm>
                <a:prstGeom prst="rect">
                  <a:avLst/>
                </a:prstGeom>
                <a:blipFill>
                  <a:blip r:embed="rId4"/>
                  <a:stretch>
                    <a:fillRect l="-353" t="-1821" r="-118"/>
                  </a:stretch>
                </a:blipFill>
              </p:spPr>
              <p:txBody>
                <a:bodyPr/>
                <a:lstStyle/>
                <a:p>
                  <a:r>
                    <a:rPr lang="de-DE">
                      <a:noFill/>
                    </a:rPr>
                    <a:t> </a:t>
                  </a:r>
                </a:p>
              </p:txBody>
            </p:sp>
          </mc:Fallback>
        </mc:AlternateContent>
      </p:grpSp>
      <p:sp>
        <p:nvSpPr>
          <p:cNvPr id="5" name="Foliennummernplatzhalter 4"/>
          <p:cNvSpPr>
            <a:spLocks noGrp="1"/>
          </p:cNvSpPr>
          <p:nvPr>
            <p:ph type="sldNum" sz="quarter" idx="12"/>
          </p:nvPr>
        </p:nvSpPr>
        <p:spPr/>
        <p:txBody>
          <a:bodyPr/>
          <a:lstStyle/>
          <a:p>
            <a:fld id="{A7A230D6-15B1-493D-97B8-047FCCA8A2D5}" type="slidenum">
              <a:rPr lang="de-DE" smtClean="0"/>
              <a:t>27</a:t>
            </a:fld>
            <a:endParaRPr lang="de-DE"/>
          </a:p>
        </p:txBody>
      </p:sp>
    </p:spTree>
    <p:extLst>
      <p:ext uri="{BB962C8B-B14F-4D97-AF65-F5344CB8AC3E}">
        <p14:creationId xmlns:p14="http://schemas.microsoft.com/office/powerpoint/2010/main" val="280602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Conclusion</a:t>
            </a:r>
            <a:r>
              <a:rPr lang="de-DE" dirty="0" smtClean="0"/>
              <a:t> &amp; Future Work</a:t>
            </a:r>
            <a:endParaRPr lang="de-DE" dirty="0"/>
          </a:p>
        </p:txBody>
      </p:sp>
      <p:grpSp>
        <p:nvGrpSpPr>
          <p:cNvPr id="30" name="Gruppieren 29"/>
          <p:cNvGrpSpPr/>
          <p:nvPr/>
        </p:nvGrpSpPr>
        <p:grpSpPr>
          <a:xfrm>
            <a:off x="353956" y="1379123"/>
            <a:ext cx="11287548" cy="5114760"/>
            <a:chOff x="353956" y="1379123"/>
            <a:chExt cx="11287548" cy="5114760"/>
          </a:xfrm>
        </p:grpSpPr>
        <p:sp>
          <p:nvSpPr>
            <p:cNvPr id="31" name="Ellipse 30"/>
            <p:cNvSpPr/>
            <p:nvPr/>
          </p:nvSpPr>
          <p:spPr>
            <a:xfrm>
              <a:off x="5990750" y="1379123"/>
              <a:ext cx="5536477" cy="5114760"/>
            </a:xfrm>
            <a:prstGeom prst="ellipse">
              <a:avLst/>
            </a:prstGeom>
            <a:solidFill>
              <a:schemeClr val="accent2">
                <a:lumMod val="40000"/>
                <a:lumOff val="60000"/>
                <a:alpha val="5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de-DE" dirty="0">
                <a:solidFill>
                  <a:schemeClr val="tx1"/>
                </a:solidFill>
              </a:endParaRPr>
            </a:p>
          </p:txBody>
        </p:sp>
        <p:sp>
          <p:nvSpPr>
            <p:cNvPr id="32" name="Ellipse 31"/>
            <p:cNvSpPr/>
            <p:nvPr/>
          </p:nvSpPr>
          <p:spPr>
            <a:xfrm>
              <a:off x="839788" y="1379123"/>
              <a:ext cx="5332024" cy="5114760"/>
            </a:xfrm>
            <a:prstGeom prst="ellipse">
              <a:avLst/>
            </a:prstGeom>
            <a:solidFill>
              <a:schemeClr val="accent1">
                <a:lumMod val="40000"/>
                <a:lumOff val="60000"/>
                <a:alpha val="5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de-DE" dirty="0">
                <a:solidFill>
                  <a:schemeClr val="tx1"/>
                </a:solidFill>
              </a:endParaRPr>
            </a:p>
          </p:txBody>
        </p:sp>
        <p:sp>
          <p:nvSpPr>
            <p:cNvPr id="36" name="Textfeld 35"/>
            <p:cNvSpPr txBox="1"/>
            <p:nvPr/>
          </p:nvSpPr>
          <p:spPr>
            <a:xfrm>
              <a:off x="353956" y="5315156"/>
              <a:ext cx="11287548" cy="830997"/>
            </a:xfrm>
            <a:prstGeom prst="rect">
              <a:avLst/>
            </a:prstGeom>
            <a:solidFill>
              <a:schemeClr val="lt1">
                <a:alpha val="44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400" b="1" dirty="0" err="1" smtClean="0"/>
                <a:t>Question</a:t>
              </a:r>
              <a:r>
                <a:rPr lang="de-DE" sz="2400" dirty="0" smtClean="0"/>
                <a:t>: Can </a:t>
              </a:r>
              <a:r>
                <a:rPr lang="de-DE" sz="2400" dirty="0" err="1" smtClean="0"/>
                <a:t>we</a:t>
              </a:r>
              <a:r>
                <a:rPr lang="de-DE" sz="2400" dirty="0" smtClean="0"/>
                <a:t> </a:t>
              </a:r>
              <a:r>
                <a:rPr lang="de-DE" sz="2400" dirty="0" err="1" smtClean="0"/>
                <a:t>solve</a:t>
              </a:r>
              <a:r>
                <a:rPr lang="de-DE" sz="2400" dirty="0" smtClean="0"/>
                <a:t> Test Suite </a:t>
              </a:r>
              <a:r>
                <a:rPr lang="de-DE" sz="2400" dirty="0" err="1" smtClean="0"/>
                <a:t>Reduction</a:t>
              </a:r>
              <a:r>
                <a:rPr lang="de-DE" sz="2400" dirty="0" smtClean="0"/>
                <a:t> </a:t>
              </a:r>
              <a:r>
                <a:rPr lang="de-DE" sz="2400" dirty="0" err="1" smtClean="0"/>
                <a:t>with</a:t>
              </a:r>
              <a:r>
                <a:rPr lang="de-DE" sz="2400" dirty="0" smtClean="0"/>
                <a:t> Rep. </a:t>
              </a:r>
              <a:r>
                <a:rPr lang="de-DE" sz="2400" dirty="0" err="1" smtClean="0"/>
                <a:t>Subset</a:t>
              </a:r>
              <a:r>
                <a:rPr lang="de-DE" sz="2400" dirty="0" smtClean="0"/>
                <a:t> </a:t>
              </a:r>
              <a:r>
                <a:rPr lang="de-DE" sz="2400" dirty="0" err="1" smtClean="0"/>
                <a:t>Selection</a:t>
              </a:r>
              <a:r>
                <a:rPr lang="de-DE" sz="2400" dirty="0" smtClean="0"/>
                <a:t> </a:t>
              </a:r>
              <a:r>
                <a:rPr lang="de-DE" sz="2400" dirty="0" err="1" smtClean="0"/>
                <a:t>approaches</a:t>
              </a:r>
              <a:r>
                <a:rPr lang="de-DE" sz="2400" dirty="0"/>
                <a:t>?</a:t>
              </a:r>
              <a:endParaRPr lang="de-DE" sz="2400" dirty="0" smtClean="0"/>
            </a:p>
            <a:p>
              <a:pPr algn="ctr"/>
              <a:r>
                <a:rPr lang="de-DE" sz="2400" b="1" dirty="0" smtClean="0"/>
                <a:t>Experiment</a:t>
              </a:r>
              <a:r>
                <a:rPr lang="de-DE" sz="2400" dirty="0" smtClean="0"/>
                <a:t>: Mutation-</a:t>
              </a:r>
              <a:r>
                <a:rPr lang="de-DE" sz="2400" dirty="0" err="1" smtClean="0"/>
                <a:t>based</a:t>
              </a:r>
              <a:r>
                <a:rPr lang="de-DE" sz="2400" dirty="0" smtClean="0"/>
                <a:t> Test Suite </a:t>
              </a:r>
              <a:r>
                <a:rPr lang="de-DE" sz="2400" dirty="0" err="1" smtClean="0"/>
                <a:t>Reduction</a:t>
              </a:r>
              <a:r>
                <a:rPr lang="de-DE" sz="2400" dirty="0" smtClean="0"/>
                <a:t> </a:t>
              </a:r>
              <a:r>
                <a:rPr lang="de-DE" sz="2400" dirty="0" err="1" smtClean="0"/>
                <a:t>for</a:t>
              </a:r>
              <a:r>
                <a:rPr lang="de-DE" sz="2400" dirty="0" smtClean="0"/>
                <a:t> </a:t>
              </a:r>
              <a:r>
                <a:rPr lang="de-DE" sz="2400" dirty="0" err="1" smtClean="0"/>
                <a:t>Self-organizing</a:t>
              </a:r>
              <a:r>
                <a:rPr lang="de-DE" sz="2400" dirty="0" smtClean="0"/>
                <a:t> Systems</a:t>
              </a:r>
              <a:endParaRPr lang="de-DE" sz="2400" dirty="0"/>
            </a:p>
          </p:txBody>
        </p:sp>
        <mc:AlternateContent xmlns:mc="http://schemas.openxmlformats.org/markup-compatibility/2006" xmlns:a14="http://schemas.microsoft.com/office/drawing/2010/main">
          <mc:Choice Requires="a14">
            <p:sp>
              <p:nvSpPr>
                <p:cNvPr id="37" name="Textfeld 36"/>
                <p:cNvSpPr txBox="1"/>
                <p:nvPr/>
              </p:nvSpPr>
              <p:spPr>
                <a:xfrm>
                  <a:off x="1066487" y="2088382"/>
                  <a:ext cx="4878626" cy="4271554"/>
                </a:xfrm>
                <a:prstGeom prst="rect">
                  <a:avLst/>
                </a:prstGeom>
                <a:noFill/>
              </p:spPr>
              <p:txBody>
                <a:bodyPr wrap="square" rtlCol="0">
                  <a:spAutoFit/>
                </a:bodyPr>
                <a:lstStyle/>
                <a:p>
                  <a:pPr algn="ctr"/>
                  <a:r>
                    <a:rPr lang="de-DE" sz="3200" dirty="0" smtClean="0">
                      <a:solidFill>
                        <a:schemeClr val="accent1"/>
                      </a:solidFill>
                    </a:rPr>
                    <a:t>Test Suite </a:t>
                  </a:r>
                  <a:r>
                    <a:rPr lang="de-DE" sz="3200" dirty="0" err="1">
                      <a:solidFill>
                        <a:schemeClr val="accent1"/>
                      </a:solidFill>
                    </a:rPr>
                    <a:t>Reduction</a:t>
                  </a:r>
                  <a:endParaRPr lang="de-DE" sz="3200" dirty="0">
                    <a:solidFill>
                      <a:schemeClr val="accent1"/>
                    </a:solidFill>
                  </a:endParaRPr>
                </a:p>
                <a:p>
                  <a:pPr algn="ctr"/>
                  <a:endParaRPr lang="de-DE" dirty="0"/>
                </a:p>
                <a:p>
                  <a:pPr algn="ctr"/>
                  <a:r>
                    <a:rPr lang="de-DE" sz="2000" dirty="0"/>
                    <a:t>„</a:t>
                  </a:r>
                  <a:r>
                    <a:rPr lang="en-US" sz="2000" dirty="0"/>
                    <a:t>identify a reduced test suite that provides the same coverage of the software as the original test suite” </a:t>
                  </a:r>
                  <a:r>
                    <a:rPr lang="en-US" dirty="0"/>
                    <a:t>(Jones and Harrold 2004)</a:t>
                  </a:r>
                  <a:endParaRPr lang="de-DE" dirty="0"/>
                </a:p>
                <a:p>
                  <a:pPr algn="ctr"/>
                  <a:endParaRPr lang="de-DE" dirty="0" smtClean="0"/>
                </a:p>
                <a:p>
                  <a:pPr algn="ct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m:t>
                        </m:r>
                        <m:func>
                          <m:funcPr>
                            <m:ctrlPr>
                              <a:rPr lang="de-DE" sz="2400" i="1" smtClean="0">
                                <a:latin typeface="Cambria Math" panose="02040503050406030204" pitchFamily="18" charset="0"/>
                              </a:rPr>
                            </m:ctrlPr>
                          </m:funcPr>
                          <m:fName>
                            <m:limLow>
                              <m:limLowPr>
                                <m:ctrlPr>
                                  <a:rPr lang="de-DE" sz="2400" i="1" smtClean="0">
                                    <a:latin typeface="Cambria Math" panose="02040503050406030204" pitchFamily="18" charset="0"/>
                                  </a:rPr>
                                </m:ctrlPr>
                              </m:limLowPr>
                              <m:e>
                                <m:r>
                                  <m:rPr>
                                    <m:sty m:val="p"/>
                                  </m:rPr>
                                  <a:rPr lang="de-DE" sz="2400" i="0" smtClean="0">
                                    <a:latin typeface="Cambria Math" panose="02040503050406030204" pitchFamily="18" charset="0"/>
                                  </a:rPr>
                                  <m:t>max</m:t>
                                </m:r>
                              </m:e>
                              <m:lim>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𝑇</m:t>
                                    </m:r>
                                  </m:e>
                                  <m:sup>
                                    <m:r>
                                      <a:rPr lang="de-DE" sz="2400" b="0" i="1" smtClean="0">
                                        <a:latin typeface="Cambria Math" panose="02040503050406030204" pitchFamily="18" charset="0"/>
                                      </a:rPr>
                                      <m:t>′</m:t>
                                    </m:r>
                                  </m:sup>
                                </m:sSup>
                                <m:r>
                                  <a:rPr lang="de-DE" sz="2400" b="0" i="1" smtClean="0">
                                    <a:latin typeface="Cambria Math" panose="02040503050406030204" pitchFamily="18" charset="0"/>
                                  </a:rPr>
                                  <m:t>⊂ </m:t>
                                </m:r>
                                <m:r>
                                  <a:rPr lang="de-DE" sz="2400" b="0" i="1" smtClean="0">
                                    <a:latin typeface="Cambria Math" panose="02040503050406030204" pitchFamily="18" charset="0"/>
                                  </a:rPr>
                                  <m:t>𝑇</m:t>
                                </m:r>
                              </m:lim>
                            </m:limLow>
                          </m:fName>
                          <m:e>
                            <m:f>
                              <m:fPr>
                                <m:ctrlPr>
                                  <a:rPr lang="de-DE" sz="2400" i="1">
                                    <a:latin typeface="Cambria Math" panose="02040503050406030204" pitchFamily="18" charset="0"/>
                                  </a:rPr>
                                </m:ctrlPr>
                              </m:fPr>
                              <m:num>
                                <m:d>
                                  <m:dPr>
                                    <m:begChr m:val="|"/>
                                    <m:endChr m:val="|"/>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m:t>
                                        </m:r>
                                      </m:e>
                                      <m:sub>
                                        <m:sSup>
                                          <m:sSupPr>
                                            <m:ctrlPr>
                                              <a:rPr lang="de-DE" sz="2400" i="1">
                                                <a:latin typeface="Cambria Math" panose="02040503050406030204" pitchFamily="18" charset="0"/>
                                              </a:rPr>
                                            </m:ctrlPr>
                                          </m:sSupPr>
                                          <m:e>
                                            <m:r>
                                              <a:rPr lang="de-DE" sz="2400" i="1">
                                                <a:latin typeface="Cambria Math" panose="02040503050406030204" pitchFamily="18" charset="0"/>
                                              </a:rPr>
                                              <m:t>𝑡</m:t>
                                            </m:r>
                                          </m:e>
                                          <m:sup>
                                            <m:r>
                                              <a:rPr lang="de-DE" sz="2400" i="1">
                                                <a:latin typeface="Cambria Math" panose="02040503050406030204" pitchFamily="18" charset="0"/>
                                              </a:rPr>
                                              <m:t>′</m:t>
                                            </m:r>
                                          </m:sup>
                                        </m:sSup>
                                        <m:r>
                                          <a:rPr lang="de-DE" sz="2400" i="1">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𝑇</m:t>
                                            </m:r>
                                          </m:e>
                                          <m:sup>
                                            <m:r>
                                              <a:rPr lang="de-DE" sz="2400" i="1">
                                                <a:latin typeface="Cambria Math" panose="02040503050406030204" pitchFamily="18" charset="0"/>
                                              </a:rPr>
                                              <m:t>′</m:t>
                                            </m:r>
                                          </m:sup>
                                        </m:sSup>
                                      </m:sub>
                                    </m:sSub>
                                    <m:r>
                                      <a:rPr lang="de-DE" sz="2400" i="1">
                                        <a:latin typeface="Cambria Math" panose="02040503050406030204" pitchFamily="18" charset="0"/>
                                      </a:rPr>
                                      <m:t>𝐶𝐶</m:t>
                                    </m:r>
                                    <m:d>
                                      <m:dPr>
                                        <m:ctrlPr>
                                          <a:rPr lang="de-DE" sz="2400" i="1">
                                            <a:latin typeface="Cambria Math" panose="02040503050406030204" pitchFamily="18" charset="0"/>
                                          </a:rPr>
                                        </m:ctrlPr>
                                      </m:dPr>
                                      <m:e>
                                        <m:r>
                                          <a:rPr lang="de-DE" sz="2400" i="1">
                                            <a:latin typeface="Cambria Math" panose="02040503050406030204" pitchFamily="18" charset="0"/>
                                          </a:rPr>
                                          <m:t>𝑡</m:t>
                                        </m:r>
                                        <m:r>
                                          <a:rPr lang="de-DE" sz="2400" i="1">
                                            <a:latin typeface="Cambria Math" panose="02040503050406030204" pitchFamily="18" charset="0"/>
                                          </a:rPr>
                                          <m:t>′</m:t>
                                        </m:r>
                                      </m:e>
                                    </m:d>
                                  </m:e>
                                </m:d>
                                <m:r>
                                  <m:rPr>
                                    <m:lit/>
                                  </m:rPr>
                                  <a:rPr lang="de-DE" sz="2400" i="1">
                                    <a:latin typeface="Cambria Math" panose="02040503050406030204" pitchFamily="18" charset="0"/>
                                  </a:rPr>
                                  <m:t> </m:t>
                                </m:r>
                              </m:num>
                              <m:den>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e>
                                  <m:sub>
                                    <m:r>
                                      <a:rPr lang="de-DE" sz="2400" i="1">
                                        <a:latin typeface="Cambria Math" panose="02040503050406030204" pitchFamily="18" charset="0"/>
                                      </a:rPr>
                                      <m:t>𝑡</m:t>
                                    </m:r>
                                    <m:r>
                                      <a:rPr lang="de-DE" sz="2400" i="1">
                                        <a:latin typeface="Cambria Math" panose="02040503050406030204" pitchFamily="18" charset="0"/>
                                      </a:rPr>
                                      <m:t>∈</m:t>
                                    </m:r>
                                    <m:r>
                                      <a:rPr lang="de-DE" sz="2400" i="1">
                                        <a:latin typeface="Cambria Math" panose="02040503050406030204" pitchFamily="18" charset="0"/>
                                      </a:rPr>
                                      <m:t>𝑇</m:t>
                                    </m:r>
                                  </m:sub>
                                </m:sSub>
                                <m:r>
                                  <a:rPr lang="de-DE" sz="2400" i="1">
                                    <a:latin typeface="Cambria Math" panose="02040503050406030204" pitchFamily="18" charset="0"/>
                                  </a:rPr>
                                  <m:t>𝐶𝐶</m:t>
                                </m:r>
                                <m:d>
                                  <m:dPr>
                                    <m:ctrlPr>
                                      <a:rPr lang="de-DE" sz="2400" i="1">
                                        <a:latin typeface="Cambria Math" panose="02040503050406030204" pitchFamily="18" charset="0"/>
                                      </a:rPr>
                                    </m:ctrlPr>
                                  </m:dPr>
                                  <m:e>
                                    <m:r>
                                      <a:rPr lang="de-DE" sz="2400" i="1">
                                        <a:latin typeface="Cambria Math" panose="02040503050406030204" pitchFamily="18" charset="0"/>
                                      </a:rPr>
                                      <m:t>𝑡</m:t>
                                    </m:r>
                                  </m:e>
                                </m:d>
                                <m:r>
                                  <a:rPr lang="de-DE" sz="2400" i="1">
                                    <a:latin typeface="Cambria Math" panose="02040503050406030204" pitchFamily="18" charset="0"/>
                                  </a:rPr>
                                  <m:t>|</m:t>
                                </m:r>
                              </m:den>
                            </m:f>
                          </m:e>
                        </m:func>
                      </m:oMath>
                    </m:oMathPara>
                  </a14:m>
                  <a:endParaRPr lang="de-DE" sz="2400" dirty="0"/>
                </a:p>
                <a:p>
                  <a:pPr algn="ctr"/>
                  <a:endParaRPr lang="de-DE" dirty="0"/>
                </a:p>
                <a:p>
                  <a:pPr algn="ctr"/>
                  <a:endParaRPr lang="de-DE" dirty="0"/>
                </a:p>
                <a:p>
                  <a:pPr algn="ctr"/>
                  <a:endParaRPr lang="de-DE" dirty="0"/>
                </a:p>
                <a:p>
                  <a:pPr algn="ctr"/>
                  <a:endParaRPr lang="de-DE" dirty="0"/>
                </a:p>
                <a:p>
                  <a:endParaRPr lang="de-DE" dirty="0"/>
                </a:p>
              </p:txBody>
            </p:sp>
          </mc:Choice>
          <mc:Fallback xmlns="">
            <p:sp>
              <p:nvSpPr>
                <p:cNvPr id="37" name="Textfeld 36"/>
                <p:cNvSpPr txBox="1">
                  <a:spLocks noRot="1" noChangeAspect="1" noMove="1" noResize="1" noEditPoints="1" noAdjustHandles="1" noChangeArrowheads="1" noChangeShapeType="1" noTextEdit="1"/>
                </p:cNvSpPr>
                <p:nvPr/>
              </p:nvSpPr>
              <p:spPr>
                <a:xfrm>
                  <a:off x="1066487" y="2088382"/>
                  <a:ext cx="4878626" cy="4271554"/>
                </a:xfrm>
                <a:prstGeom prst="rect">
                  <a:avLst/>
                </a:prstGeom>
                <a:blipFill>
                  <a:blip r:embed="rId3"/>
                  <a:stretch>
                    <a:fillRect t="-18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8" name="Textfeld 37"/>
                <p:cNvSpPr txBox="1"/>
                <p:nvPr/>
              </p:nvSpPr>
              <p:spPr>
                <a:xfrm>
                  <a:off x="6169406" y="2088382"/>
                  <a:ext cx="5188388" cy="4355680"/>
                </a:xfrm>
                <a:prstGeom prst="rect">
                  <a:avLst/>
                </a:prstGeom>
                <a:noFill/>
              </p:spPr>
              <p:txBody>
                <a:bodyPr wrap="square" rtlCol="0">
                  <a:spAutoFit/>
                </a:bodyPr>
                <a:lstStyle/>
                <a:p>
                  <a:pPr algn="ctr"/>
                  <a:r>
                    <a:rPr lang="de-DE" sz="3200" dirty="0" smtClean="0">
                      <a:solidFill>
                        <a:schemeClr val="accent2"/>
                      </a:solidFill>
                    </a:rPr>
                    <a:t>Rep. </a:t>
                  </a:r>
                  <a:r>
                    <a:rPr lang="de-DE" sz="3200" dirty="0" err="1" smtClean="0">
                      <a:solidFill>
                        <a:schemeClr val="accent2"/>
                      </a:solidFill>
                    </a:rPr>
                    <a:t>Subset</a:t>
                  </a:r>
                  <a:r>
                    <a:rPr lang="de-DE" sz="3200" dirty="0" smtClean="0">
                      <a:solidFill>
                        <a:schemeClr val="accent2"/>
                      </a:solidFill>
                    </a:rPr>
                    <a:t> </a:t>
                  </a:r>
                  <a:r>
                    <a:rPr lang="de-DE" sz="3200" dirty="0" err="1" smtClean="0">
                      <a:solidFill>
                        <a:schemeClr val="accent2"/>
                      </a:solidFill>
                    </a:rPr>
                    <a:t>Selection</a:t>
                  </a:r>
                  <a:endParaRPr lang="de-DE" sz="3200" dirty="0">
                    <a:solidFill>
                      <a:schemeClr val="accent2"/>
                    </a:solidFill>
                  </a:endParaRPr>
                </a:p>
                <a:p>
                  <a:pPr algn="ctr"/>
                  <a:endParaRPr lang="de-DE" dirty="0" smtClean="0"/>
                </a:p>
                <a:p>
                  <a:pPr algn="ctr"/>
                  <a:r>
                    <a:rPr lang="de-DE" sz="2000" dirty="0" smtClean="0"/>
                    <a:t>„</a:t>
                  </a:r>
                  <a:r>
                    <a:rPr lang="en-US" sz="2000" dirty="0"/>
                    <a:t>Finding a subset of a large number of models or data points, which preserves the characteristics of the entire set” </a:t>
                  </a:r>
                  <a:r>
                    <a:rPr lang="en-US" dirty="0"/>
                    <a:t>(</a:t>
                  </a:r>
                  <a:r>
                    <a:rPr lang="en-US" dirty="0" err="1"/>
                    <a:t>Elhamifar</a:t>
                  </a:r>
                  <a:r>
                    <a:rPr lang="en-US" dirty="0"/>
                    <a:t> 2016)</a:t>
                  </a:r>
                </a:p>
                <a:p>
                  <a:pPr algn="ctr"/>
                  <a:endParaRPr lang="de-DE" dirty="0"/>
                </a:p>
                <a:p>
                  <a:pPr algn="ctr"/>
                  <a14:m>
                    <m:oMathPara xmlns:m="http://schemas.openxmlformats.org/officeDocument/2006/math">
                      <m:oMathParaPr>
                        <m:jc m:val="centerGroup"/>
                      </m:oMathParaPr>
                      <m:oMath xmlns:m="http://schemas.openxmlformats.org/officeDocument/2006/math">
                        <m:func>
                          <m:funcPr>
                            <m:ctrlPr>
                              <a:rPr lang="de-DE" sz="2400" i="1">
                                <a:latin typeface="Cambria Math" panose="02040503050406030204" pitchFamily="18" charset="0"/>
                              </a:rPr>
                            </m:ctrlPr>
                          </m:funcPr>
                          <m:fName>
                            <m:r>
                              <a:rPr lang="de-DE" sz="2400" b="0" i="0" smtClean="0">
                                <a:latin typeface="Cambria Math" panose="02040503050406030204" pitchFamily="18" charset="0"/>
                              </a:rPr>
                              <m:t>!</m:t>
                            </m:r>
                            <m:limLow>
                              <m:limLowPr>
                                <m:ctrlPr>
                                  <a:rPr lang="de-DE" sz="2400" b="0" i="1" smtClean="0">
                                    <a:latin typeface="Cambria Math" panose="02040503050406030204" pitchFamily="18" charset="0"/>
                                  </a:rPr>
                                </m:ctrlPr>
                              </m:limLowPr>
                              <m:e>
                                <m:r>
                                  <m:rPr>
                                    <m:sty m:val="p"/>
                                  </m:rPr>
                                  <a:rPr lang="de-DE" sz="2400">
                                    <a:latin typeface="Cambria Math" panose="02040503050406030204" pitchFamily="18" charset="0"/>
                                  </a:rPr>
                                  <m:t>min</m:t>
                                </m:r>
                              </m:e>
                              <m:lim>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𝑇</m:t>
                                    </m:r>
                                  </m:e>
                                  <m:sup>
                                    <m:r>
                                      <a:rPr lang="de-DE" sz="2400" b="0" i="1" smtClean="0">
                                        <a:latin typeface="Cambria Math" panose="02040503050406030204" pitchFamily="18" charset="0"/>
                                      </a:rPr>
                                      <m:t>′</m:t>
                                    </m:r>
                                  </m:sup>
                                </m:sSup>
                                <m:r>
                                  <a:rPr lang="de-DE" sz="2400" b="0" i="1" smtClean="0">
                                    <a:latin typeface="Cambria Math" panose="02040503050406030204" pitchFamily="18" charset="0"/>
                                  </a:rPr>
                                  <m:t>⊂ </m:t>
                                </m:r>
                                <m:r>
                                  <a:rPr lang="de-DE" sz="2400" b="0" i="1" smtClean="0">
                                    <a:latin typeface="Cambria Math" panose="02040503050406030204" pitchFamily="18" charset="0"/>
                                  </a:rPr>
                                  <m:t>𝑇</m:t>
                                </m:r>
                              </m:lim>
                            </m:limLow>
                          </m:fName>
                          <m:e>
                            <m:nary>
                              <m:naryPr>
                                <m:chr m:val="∑"/>
                                <m:supHide m:val="on"/>
                                <m:ctrlPr>
                                  <a:rPr lang="de-DE" sz="2400" i="1">
                                    <a:latin typeface="Cambria Math" panose="02040503050406030204" pitchFamily="18" charset="0"/>
                                  </a:rPr>
                                </m:ctrlPr>
                              </m:naryPr>
                              <m:sub>
                                <m:sSup>
                                  <m:sSupPr>
                                    <m:ctrlPr>
                                      <a:rPr lang="de-DE" sz="2400" i="1">
                                        <a:latin typeface="Cambria Math" panose="02040503050406030204" pitchFamily="18" charset="0"/>
                                      </a:rPr>
                                    </m:ctrlPr>
                                  </m:sSupPr>
                                  <m:e>
                                    <m:r>
                                      <a:rPr lang="de-DE" sz="2400" i="1">
                                        <a:latin typeface="Cambria Math" panose="02040503050406030204" pitchFamily="18" charset="0"/>
                                      </a:rPr>
                                      <m:t>𝑡</m:t>
                                    </m:r>
                                  </m:e>
                                  <m:sup>
                                    <m:r>
                                      <a:rPr lang="de-DE" sz="2400" i="1">
                                        <a:latin typeface="Cambria Math" panose="02040503050406030204" pitchFamily="18" charset="0"/>
                                      </a:rPr>
                                      <m:t>′</m:t>
                                    </m:r>
                                  </m:sup>
                                </m:sSup>
                                <m:r>
                                  <a:rPr lang="de-DE" sz="2400" i="1">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𝑇</m:t>
                                    </m:r>
                                  </m:e>
                                  <m:sup>
                                    <m:r>
                                      <a:rPr lang="de-DE" sz="2400" i="1">
                                        <a:latin typeface="Cambria Math" panose="02040503050406030204" pitchFamily="18" charset="0"/>
                                      </a:rPr>
                                      <m:t>′</m:t>
                                    </m:r>
                                  </m:sup>
                                </m:sSup>
                              </m:sub>
                              <m:sup/>
                              <m:e>
                                <m:func>
                                  <m:funcPr>
                                    <m:ctrlPr>
                                      <a:rPr lang="de-DE" sz="2400" i="1">
                                        <a:latin typeface="Cambria Math" panose="02040503050406030204" pitchFamily="18" charset="0"/>
                                      </a:rPr>
                                    </m:ctrlPr>
                                  </m:funcPr>
                                  <m:fName>
                                    <m:r>
                                      <m:rPr>
                                        <m:sty m:val="p"/>
                                      </m:rPr>
                                      <a:rPr lang="de-DE" sz="2400">
                                        <a:latin typeface="Cambria Math" panose="02040503050406030204" pitchFamily="18" charset="0"/>
                                      </a:rPr>
                                      <m:t>arg</m:t>
                                    </m:r>
                                  </m:fName>
                                  <m:e>
                                    <m:func>
                                      <m:funcPr>
                                        <m:ctrlPr>
                                          <a:rPr lang="de-DE" sz="2400" i="1">
                                            <a:latin typeface="Cambria Math" panose="02040503050406030204" pitchFamily="18" charset="0"/>
                                          </a:rPr>
                                        </m:ctrlPr>
                                      </m:funcPr>
                                      <m:fName>
                                        <m:limLow>
                                          <m:limLowPr>
                                            <m:ctrlPr>
                                              <a:rPr lang="de-DE" sz="2400" i="1">
                                                <a:latin typeface="Cambria Math" panose="02040503050406030204" pitchFamily="18" charset="0"/>
                                              </a:rPr>
                                            </m:ctrlPr>
                                          </m:limLowPr>
                                          <m:e>
                                            <m:r>
                                              <m:rPr>
                                                <m:sty m:val="p"/>
                                              </m:rPr>
                                              <a:rPr lang="de-DE" sz="2400">
                                                <a:latin typeface="Cambria Math" panose="02040503050406030204" pitchFamily="18" charset="0"/>
                                              </a:rPr>
                                              <m:t>min</m:t>
                                            </m:r>
                                          </m:e>
                                          <m:lim>
                                            <m:r>
                                              <a:rPr lang="de-DE" sz="2400" i="1">
                                                <a:latin typeface="Cambria Math" panose="02040503050406030204" pitchFamily="18" charset="0"/>
                                              </a:rPr>
                                              <m:t>𝑡</m:t>
                                            </m:r>
                                            <m:r>
                                              <a:rPr lang="de-DE" sz="2400" i="1">
                                                <a:latin typeface="Cambria Math" panose="02040503050406030204" pitchFamily="18" charset="0"/>
                                              </a:rPr>
                                              <m:t>∈</m:t>
                                            </m:r>
                                            <m:r>
                                              <a:rPr lang="de-DE" sz="2400" i="1">
                                                <a:latin typeface="Cambria Math" panose="02040503050406030204" pitchFamily="18" charset="0"/>
                                              </a:rPr>
                                              <m:t>𝑇</m:t>
                                            </m:r>
                                          </m:lim>
                                        </m:limLow>
                                      </m:fName>
                                      <m:e>
                                        <m:r>
                                          <a:rPr lang="de-DE" sz="2400" i="1">
                                            <a:latin typeface="Cambria Math" panose="02040503050406030204" pitchFamily="18" charset="0"/>
                                          </a:rPr>
                                          <m:t>𝑑𝑖𝑠𝑡</m:t>
                                        </m:r>
                                        <m:r>
                                          <a:rPr lang="de-DE" sz="2400" i="1">
                                            <a:latin typeface="Cambria Math" panose="02040503050406030204" pitchFamily="18" charset="0"/>
                                          </a:rPr>
                                          <m:t>(</m:t>
                                        </m:r>
                                        <m:r>
                                          <a:rPr lang="de-DE" sz="2400" i="1">
                                            <a:latin typeface="Cambria Math" panose="02040503050406030204" pitchFamily="18" charset="0"/>
                                          </a:rPr>
                                          <m:t>𝑡</m:t>
                                        </m:r>
                                        <m:r>
                                          <a:rPr lang="de-DE" sz="2400" i="1">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𝑡</m:t>
                                            </m:r>
                                          </m:e>
                                          <m:sup>
                                            <m:r>
                                              <a:rPr lang="de-DE" sz="2400" i="1">
                                                <a:latin typeface="Cambria Math" panose="02040503050406030204" pitchFamily="18" charset="0"/>
                                              </a:rPr>
                                              <m:t>′</m:t>
                                            </m:r>
                                          </m:sup>
                                        </m:sSup>
                                        <m:r>
                                          <a:rPr lang="de-DE" sz="2400" i="1">
                                            <a:latin typeface="Cambria Math" panose="02040503050406030204" pitchFamily="18" charset="0"/>
                                          </a:rPr>
                                          <m:t>)</m:t>
                                        </m:r>
                                      </m:e>
                                    </m:func>
                                  </m:e>
                                </m:func>
                              </m:e>
                            </m:nary>
                          </m:e>
                        </m:func>
                      </m:oMath>
                    </m:oMathPara>
                  </a14:m>
                  <a:endParaRPr lang="de-DE" sz="2400" dirty="0"/>
                </a:p>
                <a:p>
                  <a:pPr algn="ctr"/>
                  <a:endParaRPr lang="de-DE" dirty="0"/>
                </a:p>
                <a:p>
                  <a:pPr algn="ctr"/>
                  <a:endParaRPr lang="de-DE" dirty="0"/>
                </a:p>
                <a:p>
                  <a:pPr algn="ctr"/>
                  <a:endParaRPr lang="de-DE" dirty="0"/>
                </a:p>
                <a:p>
                  <a:pPr algn="ctr"/>
                  <a:endParaRPr lang="de-DE" dirty="0"/>
                </a:p>
                <a:p>
                  <a:endParaRPr lang="de-DE" dirty="0"/>
                </a:p>
              </p:txBody>
            </p:sp>
          </mc:Choice>
          <mc:Fallback xmlns="">
            <p:sp>
              <p:nvSpPr>
                <p:cNvPr id="38" name="Textfeld 37"/>
                <p:cNvSpPr txBox="1">
                  <a:spLocks noRot="1" noChangeAspect="1" noMove="1" noResize="1" noEditPoints="1" noAdjustHandles="1" noChangeArrowheads="1" noChangeShapeType="1" noTextEdit="1"/>
                </p:cNvSpPr>
                <p:nvPr/>
              </p:nvSpPr>
              <p:spPr>
                <a:xfrm>
                  <a:off x="6169406" y="2088382"/>
                  <a:ext cx="5188388" cy="4355680"/>
                </a:xfrm>
                <a:prstGeom prst="rect">
                  <a:avLst/>
                </a:prstGeom>
                <a:blipFill>
                  <a:blip r:embed="rId4"/>
                  <a:stretch>
                    <a:fillRect l="-353" t="-1821" r="-118"/>
                  </a:stretch>
                </a:blipFill>
              </p:spPr>
              <p:txBody>
                <a:bodyPr/>
                <a:lstStyle/>
                <a:p>
                  <a:r>
                    <a:rPr lang="de-DE">
                      <a:noFill/>
                    </a:rPr>
                    <a:t> </a:t>
                  </a:r>
                </a:p>
              </p:txBody>
            </p:sp>
          </mc:Fallback>
        </mc:AlternateContent>
      </p:grpSp>
      <p:pic>
        <p:nvPicPr>
          <p:cNvPr id="1030" name="Picture 6" descr="QualitÃ¤t, Haken, HÃ¤kchen, Abgehakt, Ja, Zustimm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3112" y="4856724"/>
            <a:ext cx="1637159" cy="1637159"/>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4"/>
          <p:cNvSpPr>
            <a:spLocks noGrp="1"/>
          </p:cNvSpPr>
          <p:nvPr>
            <p:ph type="sldNum" sz="quarter" idx="12"/>
          </p:nvPr>
        </p:nvSpPr>
        <p:spPr/>
        <p:txBody>
          <a:bodyPr/>
          <a:lstStyle/>
          <a:p>
            <a:fld id="{A7A230D6-15B1-493D-97B8-047FCCA8A2D5}" type="slidenum">
              <a:rPr lang="de-DE" smtClean="0"/>
              <a:t>28</a:t>
            </a:fld>
            <a:endParaRPr lang="de-DE"/>
          </a:p>
        </p:txBody>
      </p:sp>
    </p:spTree>
    <p:extLst>
      <p:ext uri="{BB962C8B-B14F-4D97-AF65-F5344CB8AC3E}">
        <p14:creationId xmlns:p14="http://schemas.microsoft.com/office/powerpoint/2010/main" val="166793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ieren 29"/>
          <p:cNvGrpSpPr/>
          <p:nvPr/>
        </p:nvGrpSpPr>
        <p:grpSpPr>
          <a:xfrm>
            <a:off x="353956" y="1379123"/>
            <a:ext cx="11287548" cy="5114760"/>
            <a:chOff x="353956" y="1379123"/>
            <a:chExt cx="11287548" cy="5114760"/>
          </a:xfrm>
        </p:grpSpPr>
        <p:sp>
          <p:nvSpPr>
            <p:cNvPr id="31" name="Ellipse 30"/>
            <p:cNvSpPr/>
            <p:nvPr/>
          </p:nvSpPr>
          <p:spPr>
            <a:xfrm>
              <a:off x="5990750" y="1379123"/>
              <a:ext cx="5536477" cy="5114760"/>
            </a:xfrm>
            <a:prstGeom prst="ellipse">
              <a:avLst/>
            </a:prstGeom>
            <a:solidFill>
              <a:schemeClr val="accent2">
                <a:lumMod val="40000"/>
                <a:lumOff val="60000"/>
                <a:alpha val="5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de-DE" dirty="0">
                <a:solidFill>
                  <a:schemeClr val="tx1"/>
                </a:solidFill>
              </a:endParaRPr>
            </a:p>
          </p:txBody>
        </p:sp>
        <p:sp>
          <p:nvSpPr>
            <p:cNvPr id="32" name="Ellipse 31"/>
            <p:cNvSpPr/>
            <p:nvPr/>
          </p:nvSpPr>
          <p:spPr>
            <a:xfrm>
              <a:off x="839788" y="1379123"/>
              <a:ext cx="5332024" cy="5114760"/>
            </a:xfrm>
            <a:prstGeom prst="ellipse">
              <a:avLst/>
            </a:prstGeom>
            <a:solidFill>
              <a:schemeClr val="accent1">
                <a:lumMod val="40000"/>
                <a:lumOff val="60000"/>
                <a:alpha val="5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de-DE" dirty="0">
                <a:solidFill>
                  <a:schemeClr val="tx1"/>
                </a:solidFill>
              </a:endParaRPr>
            </a:p>
          </p:txBody>
        </p:sp>
        <p:sp>
          <p:nvSpPr>
            <p:cNvPr id="36" name="Textfeld 35"/>
            <p:cNvSpPr txBox="1"/>
            <p:nvPr/>
          </p:nvSpPr>
          <p:spPr>
            <a:xfrm>
              <a:off x="353956" y="5315156"/>
              <a:ext cx="11287548" cy="830997"/>
            </a:xfrm>
            <a:prstGeom prst="rect">
              <a:avLst/>
            </a:prstGeom>
            <a:solidFill>
              <a:schemeClr val="lt1">
                <a:alpha val="44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400" b="1" dirty="0" err="1" smtClean="0"/>
                <a:t>Question</a:t>
              </a:r>
              <a:r>
                <a:rPr lang="de-DE" sz="2400" dirty="0" smtClean="0"/>
                <a:t>: Can </a:t>
              </a:r>
              <a:r>
                <a:rPr lang="de-DE" sz="2400" dirty="0" err="1" smtClean="0"/>
                <a:t>we</a:t>
              </a:r>
              <a:r>
                <a:rPr lang="de-DE" sz="2400" dirty="0" smtClean="0"/>
                <a:t> </a:t>
              </a:r>
              <a:r>
                <a:rPr lang="de-DE" sz="2400" dirty="0" err="1" smtClean="0"/>
                <a:t>solve</a:t>
              </a:r>
              <a:r>
                <a:rPr lang="de-DE" sz="2400" dirty="0" smtClean="0"/>
                <a:t> Test Suite </a:t>
              </a:r>
              <a:r>
                <a:rPr lang="de-DE" sz="2400" dirty="0" err="1" smtClean="0"/>
                <a:t>Reduction</a:t>
              </a:r>
              <a:r>
                <a:rPr lang="de-DE" sz="2400" dirty="0" smtClean="0"/>
                <a:t> </a:t>
              </a:r>
              <a:r>
                <a:rPr lang="de-DE" sz="2400" dirty="0" err="1" smtClean="0"/>
                <a:t>with</a:t>
              </a:r>
              <a:r>
                <a:rPr lang="de-DE" sz="2400" dirty="0" smtClean="0"/>
                <a:t> Rep. </a:t>
              </a:r>
              <a:r>
                <a:rPr lang="de-DE" sz="2400" dirty="0" err="1" smtClean="0"/>
                <a:t>Subset</a:t>
              </a:r>
              <a:r>
                <a:rPr lang="de-DE" sz="2400" dirty="0" smtClean="0"/>
                <a:t> </a:t>
              </a:r>
              <a:r>
                <a:rPr lang="de-DE" sz="2400" dirty="0" err="1" smtClean="0"/>
                <a:t>Selection</a:t>
              </a:r>
              <a:r>
                <a:rPr lang="de-DE" sz="2400" dirty="0" smtClean="0"/>
                <a:t> </a:t>
              </a:r>
              <a:r>
                <a:rPr lang="de-DE" sz="2400" dirty="0" err="1" smtClean="0"/>
                <a:t>approaches</a:t>
              </a:r>
              <a:r>
                <a:rPr lang="de-DE" sz="2400" dirty="0"/>
                <a:t>?</a:t>
              </a:r>
              <a:endParaRPr lang="de-DE" sz="2400" dirty="0" smtClean="0"/>
            </a:p>
            <a:p>
              <a:pPr algn="ctr"/>
              <a:r>
                <a:rPr lang="de-DE" sz="2400" b="1" dirty="0" smtClean="0"/>
                <a:t>Experiment</a:t>
              </a:r>
              <a:r>
                <a:rPr lang="de-DE" sz="2400" dirty="0" smtClean="0"/>
                <a:t>: Mutation-</a:t>
              </a:r>
              <a:r>
                <a:rPr lang="de-DE" sz="2400" dirty="0" err="1" smtClean="0"/>
                <a:t>based</a:t>
              </a:r>
              <a:r>
                <a:rPr lang="de-DE" sz="2400" dirty="0" smtClean="0"/>
                <a:t> Test Suite </a:t>
              </a:r>
              <a:r>
                <a:rPr lang="de-DE" sz="2400" dirty="0" err="1" smtClean="0"/>
                <a:t>Reduction</a:t>
              </a:r>
              <a:r>
                <a:rPr lang="de-DE" sz="2400" dirty="0" smtClean="0"/>
                <a:t> </a:t>
              </a:r>
              <a:r>
                <a:rPr lang="de-DE" sz="2400" dirty="0" err="1" smtClean="0"/>
                <a:t>for</a:t>
              </a:r>
              <a:r>
                <a:rPr lang="de-DE" sz="2400" dirty="0" smtClean="0"/>
                <a:t> </a:t>
              </a:r>
              <a:r>
                <a:rPr lang="de-DE" sz="2400" dirty="0" err="1" smtClean="0"/>
                <a:t>Self-organizing</a:t>
              </a:r>
              <a:r>
                <a:rPr lang="de-DE" sz="2400" dirty="0" smtClean="0"/>
                <a:t> Systems</a:t>
              </a:r>
              <a:endParaRPr lang="de-DE" sz="2400" dirty="0"/>
            </a:p>
          </p:txBody>
        </p:sp>
        <mc:AlternateContent xmlns:mc="http://schemas.openxmlformats.org/markup-compatibility/2006" xmlns:a14="http://schemas.microsoft.com/office/drawing/2010/main">
          <mc:Choice Requires="a14">
            <p:sp>
              <p:nvSpPr>
                <p:cNvPr id="37" name="Textfeld 36"/>
                <p:cNvSpPr txBox="1"/>
                <p:nvPr/>
              </p:nvSpPr>
              <p:spPr>
                <a:xfrm>
                  <a:off x="1066487" y="2088382"/>
                  <a:ext cx="4878626" cy="4271554"/>
                </a:xfrm>
                <a:prstGeom prst="rect">
                  <a:avLst/>
                </a:prstGeom>
                <a:noFill/>
              </p:spPr>
              <p:txBody>
                <a:bodyPr wrap="square" rtlCol="0">
                  <a:spAutoFit/>
                </a:bodyPr>
                <a:lstStyle/>
                <a:p>
                  <a:pPr algn="ctr"/>
                  <a:r>
                    <a:rPr lang="de-DE" sz="3200" dirty="0" smtClean="0">
                      <a:solidFill>
                        <a:schemeClr val="accent1"/>
                      </a:solidFill>
                    </a:rPr>
                    <a:t>Test Suite </a:t>
                  </a:r>
                  <a:r>
                    <a:rPr lang="de-DE" sz="3200" dirty="0" err="1">
                      <a:solidFill>
                        <a:schemeClr val="accent1"/>
                      </a:solidFill>
                    </a:rPr>
                    <a:t>Reduction</a:t>
                  </a:r>
                  <a:endParaRPr lang="de-DE" sz="3200" dirty="0">
                    <a:solidFill>
                      <a:schemeClr val="accent1"/>
                    </a:solidFill>
                  </a:endParaRPr>
                </a:p>
                <a:p>
                  <a:pPr algn="ctr"/>
                  <a:endParaRPr lang="de-DE" dirty="0"/>
                </a:p>
                <a:p>
                  <a:pPr algn="ctr"/>
                  <a:r>
                    <a:rPr lang="de-DE" sz="2000" dirty="0"/>
                    <a:t>„</a:t>
                  </a:r>
                  <a:r>
                    <a:rPr lang="en-US" sz="2000" dirty="0"/>
                    <a:t>identify a reduced test suite that provides the same coverage of the software as the original test suite” </a:t>
                  </a:r>
                  <a:r>
                    <a:rPr lang="en-US" dirty="0"/>
                    <a:t>(Jones and Harrold 2004)</a:t>
                  </a:r>
                  <a:endParaRPr lang="de-DE" dirty="0"/>
                </a:p>
                <a:p>
                  <a:pPr algn="ctr"/>
                  <a:endParaRPr lang="de-DE" dirty="0" smtClean="0"/>
                </a:p>
                <a:p>
                  <a:pPr algn="ct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m:t>
                        </m:r>
                        <m:func>
                          <m:funcPr>
                            <m:ctrlPr>
                              <a:rPr lang="de-DE" sz="2400" i="1" smtClean="0">
                                <a:latin typeface="Cambria Math" panose="02040503050406030204" pitchFamily="18" charset="0"/>
                              </a:rPr>
                            </m:ctrlPr>
                          </m:funcPr>
                          <m:fName>
                            <m:limLow>
                              <m:limLowPr>
                                <m:ctrlPr>
                                  <a:rPr lang="de-DE" sz="2400" i="1" smtClean="0">
                                    <a:latin typeface="Cambria Math" panose="02040503050406030204" pitchFamily="18" charset="0"/>
                                  </a:rPr>
                                </m:ctrlPr>
                              </m:limLowPr>
                              <m:e>
                                <m:r>
                                  <m:rPr>
                                    <m:sty m:val="p"/>
                                  </m:rPr>
                                  <a:rPr lang="de-DE" sz="2400" i="0" smtClean="0">
                                    <a:latin typeface="Cambria Math" panose="02040503050406030204" pitchFamily="18" charset="0"/>
                                  </a:rPr>
                                  <m:t>max</m:t>
                                </m:r>
                              </m:e>
                              <m:lim>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𝑇</m:t>
                                    </m:r>
                                  </m:e>
                                  <m:sup>
                                    <m:r>
                                      <a:rPr lang="de-DE" sz="2400" b="0" i="1" smtClean="0">
                                        <a:latin typeface="Cambria Math" panose="02040503050406030204" pitchFamily="18" charset="0"/>
                                      </a:rPr>
                                      <m:t>′</m:t>
                                    </m:r>
                                  </m:sup>
                                </m:sSup>
                                <m:r>
                                  <a:rPr lang="de-DE" sz="2400" b="0" i="1" smtClean="0">
                                    <a:latin typeface="Cambria Math" panose="02040503050406030204" pitchFamily="18" charset="0"/>
                                  </a:rPr>
                                  <m:t>⊂ </m:t>
                                </m:r>
                                <m:r>
                                  <a:rPr lang="de-DE" sz="2400" b="0" i="1" smtClean="0">
                                    <a:latin typeface="Cambria Math" panose="02040503050406030204" pitchFamily="18" charset="0"/>
                                  </a:rPr>
                                  <m:t>𝑇</m:t>
                                </m:r>
                              </m:lim>
                            </m:limLow>
                          </m:fName>
                          <m:e>
                            <m:f>
                              <m:fPr>
                                <m:ctrlPr>
                                  <a:rPr lang="de-DE" sz="2400" i="1">
                                    <a:latin typeface="Cambria Math" panose="02040503050406030204" pitchFamily="18" charset="0"/>
                                  </a:rPr>
                                </m:ctrlPr>
                              </m:fPr>
                              <m:num>
                                <m:d>
                                  <m:dPr>
                                    <m:begChr m:val="|"/>
                                    <m:endChr m:val="|"/>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m:t>
                                        </m:r>
                                      </m:e>
                                      <m:sub>
                                        <m:sSup>
                                          <m:sSupPr>
                                            <m:ctrlPr>
                                              <a:rPr lang="de-DE" sz="2400" i="1">
                                                <a:latin typeface="Cambria Math" panose="02040503050406030204" pitchFamily="18" charset="0"/>
                                              </a:rPr>
                                            </m:ctrlPr>
                                          </m:sSupPr>
                                          <m:e>
                                            <m:r>
                                              <a:rPr lang="de-DE" sz="2400" i="1">
                                                <a:latin typeface="Cambria Math" panose="02040503050406030204" pitchFamily="18" charset="0"/>
                                              </a:rPr>
                                              <m:t>𝑡</m:t>
                                            </m:r>
                                          </m:e>
                                          <m:sup>
                                            <m:r>
                                              <a:rPr lang="de-DE" sz="2400" i="1">
                                                <a:latin typeface="Cambria Math" panose="02040503050406030204" pitchFamily="18" charset="0"/>
                                              </a:rPr>
                                              <m:t>′</m:t>
                                            </m:r>
                                          </m:sup>
                                        </m:sSup>
                                        <m:r>
                                          <a:rPr lang="de-DE" sz="2400" i="1">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𝑇</m:t>
                                            </m:r>
                                          </m:e>
                                          <m:sup>
                                            <m:r>
                                              <a:rPr lang="de-DE" sz="2400" i="1">
                                                <a:latin typeface="Cambria Math" panose="02040503050406030204" pitchFamily="18" charset="0"/>
                                              </a:rPr>
                                              <m:t>′</m:t>
                                            </m:r>
                                          </m:sup>
                                        </m:sSup>
                                      </m:sub>
                                    </m:sSub>
                                    <m:r>
                                      <a:rPr lang="de-DE" sz="2400" i="1">
                                        <a:latin typeface="Cambria Math" panose="02040503050406030204" pitchFamily="18" charset="0"/>
                                      </a:rPr>
                                      <m:t>𝐶𝐶</m:t>
                                    </m:r>
                                    <m:d>
                                      <m:dPr>
                                        <m:ctrlPr>
                                          <a:rPr lang="de-DE" sz="2400" i="1">
                                            <a:latin typeface="Cambria Math" panose="02040503050406030204" pitchFamily="18" charset="0"/>
                                          </a:rPr>
                                        </m:ctrlPr>
                                      </m:dPr>
                                      <m:e>
                                        <m:r>
                                          <a:rPr lang="de-DE" sz="2400" i="1">
                                            <a:latin typeface="Cambria Math" panose="02040503050406030204" pitchFamily="18" charset="0"/>
                                          </a:rPr>
                                          <m:t>𝑡</m:t>
                                        </m:r>
                                        <m:r>
                                          <a:rPr lang="de-DE" sz="2400" i="1">
                                            <a:latin typeface="Cambria Math" panose="02040503050406030204" pitchFamily="18" charset="0"/>
                                          </a:rPr>
                                          <m:t>′</m:t>
                                        </m:r>
                                      </m:e>
                                    </m:d>
                                  </m:e>
                                </m:d>
                                <m:r>
                                  <m:rPr>
                                    <m:lit/>
                                  </m:rPr>
                                  <a:rPr lang="de-DE" sz="2400" i="1">
                                    <a:latin typeface="Cambria Math" panose="02040503050406030204" pitchFamily="18" charset="0"/>
                                  </a:rPr>
                                  <m:t> </m:t>
                                </m:r>
                              </m:num>
                              <m:den>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e>
                                  <m:sub>
                                    <m:r>
                                      <a:rPr lang="de-DE" sz="2400" i="1">
                                        <a:latin typeface="Cambria Math" panose="02040503050406030204" pitchFamily="18" charset="0"/>
                                      </a:rPr>
                                      <m:t>𝑡</m:t>
                                    </m:r>
                                    <m:r>
                                      <a:rPr lang="de-DE" sz="2400" i="1">
                                        <a:latin typeface="Cambria Math" panose="02040503050406030204" pitchFamily="18" charset="0"/>
                                      </a:rPr>
                                      <m:t>∈</m:t>
                                    </m:r>
                                    <m:r>
                                      <a:rPr lang="de-DE" sz="2400" i="1">
                                        <a:latin typeface="Cambria Math" panose="02040503050406030204" pitchFamily="18" charset="0"/>
                                      </a:rPr>
                                      <m:t>𝑇</m:t>
                                    </m:r>
                                  </m:sub>
                                </m:sSub>
                                <m:r>
                                  <a:rPr lang="de-DE" sz="2400" i="1">
                                    <a:latin typeface="Cambria Math" panose="02040503050406030204" pitchFamily="18" charset="0"/>
                                  </a:rPr>
                                  <m:t>𝐶𝐶</m:t>
                                </m:r>
                                <m:d>
                                  <m:dPr>
                                    <m:ctrlPr>
                                      <a:rPr lang="de-DE" sz="2400" i="1">
                                        <a:latin typeface="Cambria Math" panose="02040503050406030204" pitchFamily="18" charset="0"/>
                                      </a:rPr>
                                    </m:ctrlPr>
                                  </m:dPr>
                                  <m:e>
                                    <m:r>
                                      <a:rPr lang="de-DE" sz="2400" i="1">
                                        <a:latin typeface="Cambria Math" panose="02040503050406030204" pitchFamily="18" charset="0"/>
                                      </a:rPr>
                                      <m:t>𝑡</m:t>
                                    </m:r>
                                  </m:e>
                                </m:d>
                                <m:r>
                                  <a:rPr lang="de-DE" sz="2400" i="1">
                                    <a:latin typeface="Cambria Math" panose="02040503050406030204" pitchFamily="18" charset="0"/>
                                  </a:rPr>
                                  <m:t>|</m:t>
                                </m:r>
                              </m:den>
                            </m:f>
                          </m:e>
                        </m:func>
                      </m:oMath>
                    </m:oMathPara>
                  </a14:m>
                  <a:endParaRPr lang="de-DE" sz="2400" dirty="0"/>
                </a:p>
                <a:p>
                  <a:pPr algn="ctr"/>
                  <a:endParaRPr lang="de-DE" dirty="0"/>
                </a:p>
                <a:p>
                  <a:pPr algn="ctr"/>
                  <a:endParaRPr lang="de-DE" dirty="0"/>
                </a:p>
                <a:p>
                  <a:pPr algn="ctr"/>
                  <a:endParaRPr lang="de-DE" dirty="0"/>
                </a:p>
                <a:p>
                  <a:pPr algn="ctr"/>
                  <a:endParaRPr lang="de-DE" dirty="0"/>
                </a:p>
                <a:p>
                  <a:endParaRPr lang="de-DE" dirty="0"/>
                </a:p>
              </p:txBody>
            </p:sp>
          </mc:Choice>
          <mc:Fallback xmlns="">
            <p:sp>
              <p:nvSpPr>
                <p:cNvPr id="37" name="Textfeld 36"/>
                <p:cNvSpPr txBox="1">
                  <a:spLocks noRot="1" noChangeAspect="1" noMove="1" noResize="1" noEditPoints="1" noAdjustHandles="1" noChangeArrowheads="1" noChangeShapeType="1" noTextEdit="1"/>
                </p:cNvSpPr>
                <p:nvPr/>
              </p:nvSpPr>
              <p:spPr>
                <a:xfrm>
                  <a:off x="1066487" y="2088382"/>
                  <a:ext cx="4878626" cy="4271554"/>
                </a:xfrm>
                <a:prstGeom prst="rect">
                  <a:avLst/>
                </a:prstGeom>
                <a:blipFill>
                  <a:blip r:embed="rId3"/>
                  <a:stretch>
                    <a:fillRect t="-18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8" name="Textfeld 37"/>
                <p:cNvSpPr txBox="1"/>
                <p:nvPr/>
              </p:nvSpPr>
              <p:spPr>
                <a:xfrm>
                  <a:off x="6169406" y="2088382"/>
                  <a:ext cx="5188388" cy="4355680"/>
                </a:xfrm>
                <a:prstGeom prst="rect">
                  <a:avLst/>
                </a:prstGeom>
                <a:noFill/>
              </p:spPr>
              <p:txBody>
                <a:bodyPr wrap="square" rtlCol="0">
                  <a:spAutoFit/>
                </a:bodyPr>
                <a:lstStyle/>
                <a:p>
                  <a:pPr algn="ctr"/>
                  <a:r>
                    <a:rPr lang="de-DE" sz="3200" dirty="0" smtClean="0">
                      <a:solidFill>
                        <a:schemeClr val="accent2"/>
                      </a:solidFill>
                    </a:rPr>
                    <a:t>Rep. </a:t>
                  </a:r>
                  <a:r>
                    <a:rPr lang="de-DE" sz="3200" dirty="0" err="1" smtClean="0">
                      <a:solidFill>
                        <a:schemeClr val="accent2"/>
                      </a:solidFill>
                    </a:rPr>
                    <a:t>Subset</a:t>
                  </a:r>
                  <a:r>
                    <a:rPr lang="de-DE" sz="3200" dirty="0" smtClean="0">
                      <a:solidFill>
                        <a:schemeClr val="accent2"/>
                      </a:solidFill>
                    </a:rPr>
                    <a:t> </a:t>
                  </a:r>
                  <a:r>
                    <a:rPr lang="de-DE" sz="3200" dirty="0" err="1" smtClean="0">
                      <a:solidFill>
                        <a:schemeClr val="accent2"/>
                      </a:solidFill>
                    </a:rPr>
                    <a:t>Selection</a:t>
                  </a:r>
                  <a:endParaRPr lang="de-DE" sz="3200" dirty="0">
                    <a:solidFill>
                      <a:schemeClr val="accent2"/>
                    </a:solidFill>
                  </a:endParaRPr>
                </a:p>
                <a:p>
                  <a:pPr algn="ctr"/>
                  <a:endParaRPr lang="de-DE" dirty="0" smtClean="0"/>
                </a:p>
                <a:p>
                  <a:pPr algn="ctr"/>
                  <a:r>
                    <a:rPr lang="de-DE" sz="2000" dirty="0" smtClean="0"/>
                    <a:t>„</a:t>
                  </a:r>
                  <a:r>
                    <a:rPr lang="en-US" sz="2000" dirty="0"/>
                    <a:t>Finding a subset of a large number of models or data points, which preserves the characteristics of the entire set” </a:t>
                  </a:r>
                  <a:r>
                    <a:rPr lang="en-US" dirty="0"/>
                    <a:t>(</a:t>
                  </a:r>
                  <a:r>
                    <a:rPr lang="en-US" dirty="0" err="1"/>
                    <a:t>Elhamifar</a:t>
                  </a:r>
                  <a:r>
                    <a:rPr lang="en-US" dirty="0"/>
                    <a:t> 2016)</a:t>
                  </a:r>
                </a:p>
                <a:p>
                  <a:pPr algn="ctr"/>
                  <a:endParaRPr lang="de-DE" dirty="0"/>
                </a:p>
                <a:p>
                  <a:pPr algn="ctr"/>
                  <a14:m>
                    <m:oMathPara xmlns:m="http://schemas.openxmlformats.org/officeDocument/2006/math">
                      <m:oMathParaPr>
                        <m:jc m:val="centerGroup"/>
                      </m:oMathParaPr>
                      <m:oMath xmlns:m="http://schemas.openxmlformats.org/officeDocument/2006/math">
                        <m:func>
                          <m:funcPr>
                            <m:ctrlPr>
                              <a:rPr lang="de-DE" sz="2400" i="1">
                                <a:latin typeface="Cambria Math" panose="02040503050406030204" pitchFamily="18" charset="0"/>
                              </a:rPr>
                            </m:ctrlPr>
                          </m:funcPr>
                          <m:fName>
                            <m:r>
                              <a:rPr lang="de-DE" sz="2400" b="0" i="0" smtClean="0">
                                <a:latin typeface="Cambria Math" panose="02040503050406030204" pitchFamily="18" charset="0"/>
                              </a:rPr>
                              <m:t>!</m:t>
                            </m:r>
                            <m:limLow>
                              <m:limLowPr>
                                <m:ctrlPr>
                                  <a:rPr lang="de-DE" sz="2400" b="0" i="1" smtClean="0">
                                    <a:latin typeface="Cambria Math" panose="02040503050406030204" pitchFamily="18" charset="0"/>
                                  </a:rPr>
                                </m:ctrlPr>
                              </m:limLowPr>
                              <m:e>
                                <m:r>
                                  <m:rPr>
                                    <m:sty m:val="p"/>
                                  </m:rPr>
                                  <a:rPr lang="de-DE" sz="2400">
                                    <a:latin typeface="Cambria Math" panose="02040503050406030204" pitchFamily="18" charset="0"/>
                                  </a:rPr>
                                  <m:t>min</m:t>
                                </m:r>
                              </m:e>
                              <m:lim>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𝑇</m:t>
                                    </m:r>
                                  </m:e>
                                  <m:sup>
                                    <m:r>
                                      <a:rPr lang="de-DE" sz="2400" b="0" i="1" smtClean="0">
                                        <a:latin typeface="Cambria Math" panose="02040503050406030204" pitchFamily="18" charset="0"/>
                                      </a:rPr>
                                      <m:t>′</m:t>
                                    </m:r>
                                  </m:sup>
                                </m:sSup>
                                <m:r>
                                  <a:rPr lang="de-DE" sz="2400" b="0" i="1" smtClean="0">
                                    <a:latin typeface="Cambria Math" panose="02040503050406030204" pitchFamily="18" charset="0"/>
                                  </a:rPr>
                                  <m:t>⊂ </m:t>
                                </m:r>
                                <m:r>
                                  <a:rPr lang="de-DE" sz="2400" b="0" i="1" smtClean="0">
                                    <a:latin typeface="Cambria Math" panose="02040503050406030204" pitchFamily="18" charset="0"/>
                                  </a:rPr>
                                  <m:t>𝑇</m:t>
                                </m:r>
                              </m:lim>
                            </m:limLow>
                          </m:fName>
                          <m:e>
                            <m:nary>
                              <m:naryPr>
                                <m:chr m:val="∑"/>
                                <m:supHide m:val="on"/>
                                <m:ctrlPr>
                                  <a:rPr lang="de-DE" sz="2400" i="1">
                                    <a:latin typeface="Cambria Math" panose="02040503050406030204" pitchFamily="18" charset="0"/>
                                  </a:rPr>
                                </m:ctrlPr>
                              </m:naryPr>
                              <m:sub>
                                <m:sSup>
                                  <m:sSupPr>
                                    <m:ctrlPr>
                                      <a:rPr lang="de-DE" sz="2400" i="1">
                                        <a:latin typeface="Cambria Math" panose="02040503050406030204" pitchFamily="18" charset="0"/>
                                      </a:rPr>
                                    </m:ctrlPr>
                                  </m:sSupPr>
                                  <m:e>
                                    <m:r>
                                      <a:rPr lang="de-DE" sz="2400" i="1">
                                        <a:latin typeface="Cambria Math" panose="02040503050406030204" pitchFamily="18" charset="0"/>
                                      </a:rPr>
                                      <m:t>𝑡</m:t>
                                    </m:r>
                                  </m:e>
                                  <m:sup>
                                    <m:r>
                                      <a:rPr lang="de-DE" sz="2400" i="1">
                                        <a:latin typeface="Cambria Math" panose="02040503050406030204" pitchFamily="18" charset="0"/>
                                      </a:rPr>
                                      <m:t>′</m:t>
                                    </m:r>
                                  </m:sup>
                                </m:sSup>
                                <m:r>
                                  <a:rPr lang="de-DE" sz="2400" i="1">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𝑇</m:t>
                                    </m:r>
                                  </m:e>
                                  <m:sup>
                                    <m:r>
                                      <a:rPr lang="de-DE" sz="2400" i="1">
                                        <a:latin typeface="Cambria Math" panose="02040503050406030204" pitchFamily="18" charset="0"/>
                                      </a:rPr>
                                      <m:t>′</m:t>
                                    </m:r>
                                  </m:sup>
                                </m:sSup>
                              </m:sub>
                              <m:sup/>
                              <m:e>
                                <m:func>
                                  <m:funcPr>
                                    <m:ctrlPr>
                                      <a:rPr lang="de-DE" sz="2400" i="1">
                                        <a:latin typeface="Cambria Math" panose="02040503050406030204" pitchFamily="18" charset="0"/>
                                      </a:rPr>
                                    </m:ctrlPr>
                                  </m:funcPr>
                                  <m:fName>
                                    <m:r>
                                      <m:rPr>
                                        <m:sty m:val="p"/>
                                      </m:rPr>
                                      <a:rPr lang="de-DE" sz="2400">
                                        <a:latin typeface="Cambria Math" panose="02040503050406030204" pitchFamily="18" charset="0"/>
                                      </a:rPr>
                                      <m:t>arg</m:t>
                                    </m:r>
                                  </m:fName>
                                  <m:e>
                                    <m:func>
                                      <m:funcPr>
                                        <m:ctrlPr>
                                          <a:rPr lang="de-DE" sz="2400" i="1">
                                            <a:latin typeface="Cambria Math" panose="02040503050406030204" pitchFamily="18" charset="0"/>
                                          </a:rPr>
                                        </m:ctrlPr>
                                      </m:funcPr>
                                      <m:fName>
                                        <m:limLow>
                                          <m:limLowPr>
                                            <m:ctrlPr>
                                              <a:rPr lang="de-DE" sz="2400" i="1">
                                                <a:latin typeface="Cambria Math" panose="02040503050406030204" pitchFamily="18" charset="0"/>
                                              </a:rPr>
                                            </m:ctrlPr>
                                          </m:limLowPr>
                                          <m:e>
                                            <m:r>
                                              <m:rPr>
                                                <m:sty m:val="p"/>
                                              </m:rPr>
                                              <a:rPr lang="de-DE" sz="2400">
                                                <a:latin typeface="Cambria Math" panose="02040503050406030204" pitchFamily="18" charset="0"/>
                                              </a:rPr>
                                              <m:t>min</m:t>
                                            </m:r>
                                          </m:e>
                                          <m:lim>
                                            <m:r>
                                              <a:rPr lang="de-DE" sz="2400" i="1">
                                                <a:latin typeface="Cambria Math" panose="02040503050406030204" pitchFamily="18" charset="0"/>
                                              </a:rPr>
                                              <m:t>𝑡</m:t>
                                            </m:r>
                                            <m:r>
                                              <a:rPr lang="de-DE" sz="2400" i="1">
                                                <a:latin typeface="Cambria Math" panose="02040503050406030204" pitchFamily="18" charset="0"/>
                                              </a:rPr>
                                              <m:t>∈</m:t>
                                            </m:r>
                                            <m:r>
                                              <a:rPr lang="de-DE" sz="2400" i="1">
                                                <a:latin typeface="Cambria Math" panose="02040503050406030204" pitchFamily="18" charset="0"/>
                                              </a:rPr>
                                              <m:t>𝑇</m:t>
                                            </m:r>
                                          </m:lim>
                                        </m:limLow>
                                      </m:fName>
                                      <m:e>
                                        <m:r>
                                          <a:rPr lang="de-DE" sz="2400" i="1">
                                            <a:latin typeface="Cambria Math" panose="02040503050406030204" pitchFamily="18" charset="0"/>
                                          </a:rPr>
                                          <m:t>𝑑𝑖𝑠𝑡</m:t>
                                        </m:r>
                                        <m:r>
                                          <a:rPr lang="de-DE" sz="2400" i="1">
                                            <a:latin typeface="Cambria Math" panose="02040503050406030204" pitchFamily="18" charset="0"/>
                                          </a:rPr>
                                          <m:t>(</m:t>
                                        </m:r>
                                        <m:r>
                                          <a:rPr lang="de-DE" sz="2400" i="1">
                                            <a:latin typeface="Cambria Math" panose="02040503050406030204" pitchFamily="18" charset="0"/>
                                          </a:rPr>
                                          <m:t>𝑡</m:t>
                                        </m:r>
                                        <m:r>
                                          <a:rPr lang="de-DE" sz="2400" i="1">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𝑡</m:t>
                                            </m:r>
                                          </m:e>
                                          <m:sup>
                                            <m:r>
                                              <a:rPr lang="de-DE" sz="2400" i="1">
                                                <a:latin typeface="Cambria Math" panose="02040503050406030204" pitchFamily="18" charset="0"/>
                                              </a:rPr>
                                              <m:t>′</m:t>
                                            </m:r>
                                          </m:sup>
                                        </m:sSup>
                                        <m:r>
                                          <a:rPr lang="de-DE" sz="2400" i="1">
                                            <a:latin typeface="Cambria Math" panose="02040503050406030204" pitchFamily="18" charset="0"/>
                                          </a:rPr>
                                          <m:t>)</m:t>
                                        </m:r>
                                      </m:e>
                                    </m:func>
                                  </m:e>
                                </m:func>
                              </m:e>
                            </m:nary>
                          </m:e>
                        </m:func>
                      </m:oMath>
                    </m:oMathPara>
                  </a14:m>
                  <a:endParaRPr lang="de-DE" sz="2400" dirty="0"/>
                </a:p>
                <a:p>
                  <a:pPr algn="ctr"/>
                  <a:endParaRPr lang="de-DE" dirty="0"/>
                </a:p>
                <a:p>
                  <a:pPr algn="ctr"/>
                  <a:endParaRPr lang="de-DE" dirty="0"/>
                </a:p>
                <a:p>
                  <a:pPr algn="ctr"/>
                  <a:endParaRPr lang="de-DE" dirty="0"/>
                </a:p>
                <a:p>
                  <a:pPr algn="ctr"/>
                  <a:endParaRPr lang="de-DE" dirty="0"/>
                </a:p>
                <a:p>
                  <a:endParaRPr lang="de-DE" dirty="0"/>
                </a:p>
              </p:txBody>
            </p:sp>
          </mc:Choice>
          <mc:Fallback xmlns="">
            <p:sp>
              <p:nvSpPr>
                <p:cNvPr id="38" name="Textfeld 37"/>
                <p:cNvSpPr txBox="1">
                  <a:spLocks noRot="1" noChangeAspect="1" noMove="1" noResize="1" noEditPoints="1" noAdjustHandles="1" noChangeArrowheads="1" noChangeShapeType="1" noTextEdit="1"/>
                </p:cNvSpPr>
                <p:nvPr/>
              </p:nvSpPr>
              <p:spPr>
                <a:xfrm>
                  <a:off x="6169406" y="2088382"/>
                  <a:ext cx="5188388" cy="4355680"/>
                </a:xfrm>
                <a:prstGeom prst="rect">
                  <a:avLst/>
                </a:prstGeom>
                <a:blipFill>
                  <a:blip r:embed="rId4"/>
                  <a:stretch>
                    <a:fillRect l="-353" t="-1821" r="-118"/>
                  </a:stretch>
                </a:blipFill>
              </p:spPr>
              <p:txBody>
                <a:bodyPr/>
                <a:lstStyle/>
                <a:p>
                  <a:r>
                    <a:rPr lang="de-DE">
                      <a:noFill/>
                    </a:rPr>
                    <a:t> </a:t>
                  </a:r>
                </a:p>
              </p:txBody>
            </p:sp>
          </mc:Fallback>
        </mc:AlternateContent>
      </p:grpSp>
      <p:sp>
        <p:nvSpPr>
          <p:cNvPr id="2" name="Titel 1"/>
          <p:cNvSpPr>
            <a:spLocks noGrp="1"/>
          </p:cNvSpPr>
          <p:nvPr>
            <p:ph type="title"/>
          </p:nvPr>
        </p:nvSpPr>
        <p:spPr/>
        <p:txBody>
          <a:bodyPr/>
          <a:lstStyle/>
          <a:p>
            <a:r>
              <a:rPr lang="de-DE" dirty="0" err="1" smtClean="0"/>
              <a:t>Conclusion</a:t>
            </a:r>
            <a:r>
              <a:rPr lang="de-DE" dirty="0" smtClean="0"/>
              <a:t> &amp; Future Work</a:t>
            </a:r>
            <a:endParaRPr lang="de-DE" dirty="0"/>
          </a:p>
        </p:txBody>
      </p:sp>
      <p:pic>
        <p:nvPicPr>
          <p:cNvPr id="1030" name="Picture 6" descr="QualitÃ¤t, Haken, HÃ¤kchen, Abgehakt, Ja, Zustimm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3112" y="4856724"/>
            <a:ext cx="1637159" cy="1637159"/>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309283" y="1478469"/>
            <a:ext cx="1855721" cy="1341302"/>
            <a:chOff x="479938" y="1445942"/>
            <a:chExt cx="1855721" cy="1341302"/>
          </a:xfrm>
        </p:grpSpPr>
        <p:sp>
          <p:nvSpPr>
            <p:cNvPr id="17" name="Ellipse 16"/>
            <p:cNvSpPr/>
            <p:nvPr/>
          </p:nvSpPr>
          <p:spPr>
            <a:xfrm>
              <a:off x="737148" y="1445942"/>
              <a:ext cx="1341302" cy="134130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16" name="Textfeld 15"/>
            <p:cNvSpPr txBox="1"/>
            <p:nvPr/>
          </p:nvSpPr>
          <p:spPr>
            <a:xfrm>
              <a:off x="479938" y="1757507"/>
              <a:ext cx="1855721" cy="1015663"/>
            </a:xfrm>
            <a:prstGeom prst="rect">
              <a:avLst/>
            </a:prstGeom>
            <a:noFill/>
          </p:spPr>
          <p:txBody>
            <a:bodyPr wrap="square" rtlCol="0">
              <a:spAutoFit/>
            </a:bodyPr>
            <a:lstStyle/>
            <a:p>
              <a:pPr algn="ctr"/>
              <a:r>
                <a:rPr lang="de-DE" sz="2000" dirty="0" err="1" smtClean="0">
                  <a:solidFill>
                    <a:schemeClr val="bg1"/>
                  </a:solidFill>
                </a:rPr>
                <a:t>Coverage</a:t>
              </a:r>
              <a:r>
                <a:rPr lang="de-DE" sz="2000" dirty="0" smtClean="0">
                  <a:solidFill>
                    <a:schemeClr val="bg1"/>
                  </a:solidFill>
                </a:rPr>
                <a:t> </a:t>
              </a:r>
            </a:p>
            <a:p>
              <a:pPr algn="ctr"/>
              <a:r>
                <a:rPr lang="de-DE" sz="2000" dirty="0" err="1" smtClean="0">
                  <a:solidFill>
                    <a:schemeClr val="bg1"/>
                  </a:solidFill>
                </a:rPr>
                <a:t>Criteria</a:t>
              </a:r>
              <a:endParaRPr lang="de-DE" sz="2000" dirty="0">
                <a:solidFill>
                  <a:schemeClr val="bg1"/>
                </a:solidFill>
              </a:endParaRPr>
            </a:p>
            <a:p>
              <a:pPr algn="ctr"/>
              <a:endParaRPr lang="de-DE" sz="2000" dirty="0">
                <a:solidFill>
                  <a:schemeClr val="bg1"/>
                </a:solidFill>
              </a:endParaRPr>
            </a:p>
          </p:txBody>
        </p:sp>
      </p:grpSp>
      <p:grpSp>
        <p:nvGrpSpPr>
          <p:cNvPr id="27" name="Gruppieren 26"/>
          <p:cNvGrpSpPr/>
          <p:nvPr/>
        </p:nvGrpSpPr>
        <p:grpSpPr>
          <a:xfrm>
            <a:off x="5101968" y="1478469"/>
            <a:ext cx="1855721" cy="1341302"/>
            <a:chOff x="479938" y="1445942"/>
            <a:chExt cx="1855721" cy="1341302"/>
          </a:xfrm>
        </p:grpSpPr>
        <p:sp>
          <p:nvSpPr>
            <p:cNvPr id="28" name="Ellipse 27"/>
            <p:cNvSpPr/>
            <p:nvPr/>
          </p:nvSpPr>
          <p:spPr>
            <a:xfrm>
              <a:off x="737148" y="1445942"/>
              <a:ext cx="1341302" cy="134130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29" name="Textfeld 28"/>
            <p:cNvSpPr txBox="1"/>
            <p:nvPr/>
          </p:nvSpPr>
          <p:spPr>
            <a:xfrm>
              <a:off x="479938" y="1757507"/>
              <a:ext cx="1855721" cy="707886"/>
            </a:xfrm>
            <a:prstGeom prst="rect">
              <a:avLst/>
            </a:prstGeom>
            <a:noFill/>
          </p:spPr>
          <p:txBody>
            <a:bodyPr wrap="square" rtlCol="0">
              <a:spAutoFit/>
            </a:bodyPr>
            <a:lstStyle/>
            <a:p>
              <a:pPr algn="ctr"/>
              <a:r>
                <a:rPr lang="de-DE" sz="2000" dirty="0" err="1" smtClean="0">
                  <a:solidFill>
                    <a:schemeClr val="bg1"/>
                  </a:solidFill>
                </a:rPr>
                <a:t>Generali</a:t>
              </a:r>
              <a:r>
                <a:rPr lang="de-DE" sz="2000" dirty="0" smtClean="0">
                  <a:solidFill>
                    <a:schemeClr val="bg1"/>
                  </a:solidFill>
                </a:rPr>
                <a:t>-</a:t>
              </a:r>
            </a:p>
            <a:p>
              <a:pPr algn="ctr"/>
              <a:r>
                <a:rPr lang="de-DE" sz="2000" dirty="0" err="1" smtClean="0">
                  <a:solidFill>
                    <a:schemeClr val="bg1"/>
                  </a:solidFill>
                </a:rPr>
                <a:t>zation</a:t>
              </a:r>
              <a:endParaRPr lang="de-DE" sz="2000" dirty="0">
                <a:solidFill>
                  <a:schemeClr val="bg1"/>
                </a:solidFill>
              </a:endParaRPr>
            </a:p>
          </p:txBody>
        </p:sp>
      </p:grpSp>
      <p:grpSp>
        <p:nvGrpSpPr>
          <p:cNvPr id="33" name="Gruppieren 32"/>
          <p:cNvGrpSpPr/>
          <p:nvPr/>
        </p:nvGrpSpPr>
        <p:grpSpPr>
          <a:xfrm>
            <a:off x="10339094" y="1478469"/>
            <a:ext cx="1855721" cy="1341302"/>
            <a:chOff x="482753" y="1445942"/>
            <a:chExt cx="1855721" cy="1341302"/>
          </a:xfrm>
        </p:grpSpPr>
        <p:sp>
          <p:nvSpPr>
            <p:cNvPr id="34" name="Ellipse 33"/>
            <p:cNvSpPr/>
            <p:nvPr/>
          </p:nvSpPr>
          <p:spPr>
            <a:xfrm>
              <a:off x="737148" y="1445942"/>
              <a:ext cx="1341302" cy="134130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35" name="Textfeld 34"/>
            <p:cNvSpPr txBox="1"/>
            <p:nvPr/>
          </p:nvSpPr>
          <p:spPr>
            <a:xfrm>
              <a:off x="482753" y="1911395"/>
              <a:ext cx="1855721" cy="400110"/>
            </a:xfrm>
            <a:prstGeom prst="rect">
              <a:avLst/>
            </a:prstGeom>
            <a:noFill/>
          </p:spPr>
          <p:txBody>
            <a:bodyPr wrap="square" rtlCol="0">
              <a:spAutoFit/>
            </a:bodyPr>
            <a:lstStyle/>
            <a:p>
              <a:pPr algn="ctr"/>
              <a:r>
                <a:rPr lang="de-DE" sz="2000" dirty="0" err="1" smtClean="0">
                  <a:solidFill>
                    <a:schemeClr val="bg1"/>
                  </a:solidFill>
                </a:rPr>
                <a:t>Outliers</a:t>
              </a:r>
              <a:r>
                <a:rPr lang="de-DE" sz="2000" dirty="0">
                  <a:solidFill>
                    <a:schemeClr val="bg1"/>
                  </a:solidFill>
                </a:rPr>
                <a:t>?</a:t>
              </a:r>
            </a:p>
          </p:txBody>
        </p:sp>
      </p:grpSp>
      <p:grpSp>
        <p:nvGrpSpPr>
          <p:cNvPr id="40" name="Gruppieren 39"/>
          <p:cNvGrpSpPr/>
          <p:nvPr/>
        </p:nvGrpSpPr>
        <p:grpSpPr>
          <a:xfrm>
            <a:off x="5101968" y="3901624"/>
            <a:ext cx="1855721" cy="1341302"/>
            <a:chOff x="479938" y="1445942"/>
            <a:chExt cx="1855721" cy="1341302"/>
          </a:xfrm>
        </p:grpSpPr>
        <p:sp>
          <p:nvSpPr>
            <p:cNvPr id="41" name="Ellipse 40"/>
            <p:cNvSpPr/>
            <p:nvPr/>
          </p:nvSpPr>
          <p:spPr>
            <a:xfrm>
              <a:off x="737148" y="1445942"/>
              <a:ext cx="1341302" cy="134130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42" name="Textfeld 41"/>
            <p:cNvSpPr txBox="1"/>
            <p:nvPr/>
          </p:nvSpPr>
          <p:spPr>
            <a:xfrm>
              <a:off x="479938" y="1757507"/>
              <a:ext cx="1855721" cy="707886"/>
            </a:xfrm>
            <a:prstGeom prst="rect">
              <a:avLst/>
            </a:prstGeom>
            <a:noFill/>
          </p:spPr>
          <p:txBody>
            <a:bodyPr wrap="square" rtlCol="0">
              <a:spAutoFit/>
            </a:bodyPr>
            <a:lstStyle/>
            <a:p>
              <a:pPr algn="ctr"/>
              <a:r>
                <a:rPr lang="de-DE" sz="2000" dirty="0" smtClean="0">
                  <a:solidFill>
                    <a:schemeClr val="bg1"/>
                  </a:solidFill>
                </a:rPr>
                <a:t>Mutation</a:t>
              </a:r>
            </a:p>
            <a:p>
              <a:pPr algn="ctr"/>
              <a:r>
                <a:rPr lang="de-DE" sz="2000" dirty="0" smtClean="0">
                  <a:solidFill>
                    <a:schemeClr val="bg1"/>
                  </a:solidFill>
                </a:rPr>
                <a:t>Operators</a:t>
              </a:r>
              <a:endParaRPr lang="de-DE" sz="2000" dirty="0">
                <a:solidFill>
                  <a:schemeClr val="bg1"/>
                </a:solidFill>
              </a:endParaRPr>
            </a:p>
          </p:txBody>
        </p:sp>
      </p:grpSp>
      <p:sp>
        <p:nvSpPr>
          <p:cNvPr id="5" name="Foliennummernplatzhalter 4"/>
          <p:cNvSpPr>
            <a:spLocks noGrp="1"/>
          </p:cNvSpPr>
          <p:nvPr>
            <p:ph type="sldNum" sz="quarter" idx="12"/>
          </p:nvPr>
        </p:nvSpPr>
        <p:spPr/>
        <p:txBody>
          <a:bodyPr/>
          <a:lstStyle/>
          <a:p>
            <a:fld id="{A7A230D6-15B1-493D-97B8-047FCCA8A2D5}" type="slidenum">
              <a:rPr lang="de-DE" smtClean="0"/>
              <a:t>29</a:t>
            </a:fld>
            <a:endParaRPr lang="de-DE"/>
          </a:p>
        </p:txBody>
      </p:sp>
    </p:spTree>
    <p:extLst>
      <p:ext uri="{BB962C8B-B14F-4D97-AF65-F5344CB8AC3E}">
        <p14:creationId xmlns:p14="http://schemas.microsoft.com/office/powerpoint/2010/main" val="1330879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chemeClr val="accent2"/>
                </a:solidFill>
              </a:rPr>
              <a:t>Self</a:t>
            </a:r>
            <a:r>
              <a:rPr lang="de-DE" dirty="0" err="1" smtClean="0"/>
              <a:t>-organizing</a:t>
            </a:r>
            <a:r>
              <a:rPr lang="de-DE" dirty="0" smtClean="0"/>
              <a:t> Systems</a:t>
            </a:r>
            <a:endParaRPr lang="de-DE" dirty="0"/>
          </a:p>
        </p:txBody>
      </p:sp>
      <p:grpSp>
        <p:nvGrpSpPr>
          <p:cNvPr id="3" name="Gruppieren 2"/>
          <p:cNvGrpSpPr/>
          <p:nvPr/>
        </p:nvGrpSpPr>
        <p:grpSpPr>
          <a:xfrm>
            <a:off x="2787800" y="1690688"/>
            <a:ext cx="6864859" cy="3335744"/>
            <a:chOff x="1854118" y="1690688"/>
            <a:chExt cx="6864859" cy="3335744"/>
          </a:xfrm>
        </p:grpSpPr>
        <p:grpSp>
          <p:nvGrpSpPr>
            <p:cNvPr id="32" name="Gruppieren 31"/>
            <p:cNvGrpSpPr/>
            <p:nvPr/>
          </p:nvGrpSpPr>
          <p:grpSpPr>
            <a:xfrm>
              <a:off x="1854118" y="1690688"/>
              <a:ext cx="6864859" cy="3335744"/>
              <a:chOff x="3921222" y="2842040"/>
              <a:chExt cx="4758131" cy="2312053"/>
            </a:xfrm>
          </p:grpSpPr>
          <p:sp>
            <p:nvSpPr>
              <p:cNvPr id="33" name="Wolke 32"/>
              <p:cNvSpPr/>
              <p:nvPr/>
            </p:nvSpPr>
            <p:spPr>
              <a:xfrm>
                <a:off x="3921222" y="3423751"/>
                <a:ext cx="4758131" cy="1730342"/>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tx1"/>
                    </a:solidFill>
                  </a:ln>
                </a:endParaRPr>
              </a:p>
            </p:txBody>
          </p:sp>
          <p:sp>
            <p:nvSpPr>
              <p:cNvPr id="34" name="Ellipse 33"/>
              <p:cNvSpPr/>
              <p:nvPr/>
            </p:nvSpPr>
            <p:spPr>
              <a:xfrm>
                <a:off x="4534830" y="3725811"/>
                <a:ext cx="2726195" cy="954194"/>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35" name="Gruppierung 11"/>
              <p:cNvGrpSpPr/>
              <p:nvPr/>
            </p:nvGrpSpPr>
            <p:grpSpPr>
              <a:xfrm>
                <a:off x="4942981" y="3583226"/>
                <a:ext cx="508606" cy="770333"/>
                <a:chOff x="1540316" y="4587377"/>
                <a:chExt cx="357189" cy="642943"/>
              </a:xfrm>
              <a:solidFill>
                <a:schemeClr val="accent3">
                  <a:lumMod val="60000"/>
                  <a:lumOff val="40000"/>
                </a:schemeClr>
              </a:solidFill>
            </p:grpSpPr>
            <p:sp>
              <p:nvSpPr>
                <p:cNvPr id="49" name="Ellipse 48"/>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50" name="Freihandform 67"/>
                <p:cNvSpPr/>
                <p:nvPr/>
              </p:nvSpPr>
              <p:spPr>
                <a:xfrm rot="1410277">
                  <a:off x="1540316"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grpSp>
            <p:nvGrpSpPr>
              <p:cNvPr id="36" name="Gruppierung 11"/>
              <p:cNvGrpSpPr/>
              <p:nvPr/>
            </p:nvGrpSpPr>
            <p:grpSpPr>
              <a:xfrm>
                <a:off x="6362688" y="3370839"/>
                <a:ext cx="508606" cy="770333"/>
                <a:chOff x="1540317" y="4587377"/>
                <a:chExt cx="357189" cy="642943"/>
              </a:xfrm>
              <a:solidFill>
                <a:schemeClr val="accent3">
                  <a:lumMod val="60000"/>
                  <a:lumOff val="40000"/>
                </a:schemeClr>
              </a:solidFill>
            </p:grpSpPr>
            <p:sp>
              <p:nvSpPr>
                <p:cNvPr id="47" name="Ellipse 46"/>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48"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sp>
            <p:nvSpPr>
              <p:cNvPr id="37" name="Abgerundetes Rechteck 36"/>
              <p:cNvSpPr/>
              <p:nvPr/>
            </p:nvSpPr>
            <p:spPr>
              <a:xfrm>
                <a:off x="4671744" y="2842040"/>
                <a:ext cx="2495211" cy="335225"/>
              </a:xfrm>
              <a:prstGeom prst="roundRect">
                <a:avLst/>
              </a:prstGeom>
              <a:solidFill>
                <a:schemeClr val="accent2"/>
              </a:solidFill>
              <a:ln/>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de-DE" sz="2400" dirty="0" err="1" smtClean="0"/>
                  <a:t>Reconfiguration</a:t>
                </a:r>
                <a:r>
                  <a:rPr lang="de-DE" sz="2000" dirty="0" smtClean="0"/>
                  <a:t> </a:t>
                </a:r>
                <a:r>
                  <a:rPr lang="de-DE" sz="2400" dirty="0" smtClean="0"/>
                  <a:t>Mechanism</a:t>
                </a:r>
                <a:endParaRPr lang="de-DE" sz="2400" dirty="0"/>
              </a:p>
            </p:txBody>
          </p:sp>
          <p:cxnSp>
            <p:nvCxnSpPr>
              <p:cNvPr id="38" name="Gerade Verbindung mit Pfeil 37"/>
              <p:cNvCxnSpPr/>
              <p:nvPr/>
            </p:nvCxnSpPr>
            <p:spPr>
              <a:xfrm flipV="1">
                <a:off x="5498207" y="3885695"/>
                <a:ext cx="776744" cy="13973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a:off x="5428226" y="4219958"/>
                <a:ext cx="331143" cy="9874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V="1">
                <a:off x="6274953" y="4141176"/>
                <a:ext cx="243875" cy="25314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 name="Gruppierung 11"/>
              <p:cNvGrpSpPr/>
              <p:nvPr/>
            </p:nvGrpSpPr>
            <p:grpSpPr>
              <a:xfrm>
                <a:off x="5774772" y="3916423"/>
                <a:ext cx="508606" cy="770333"/>
                <a:chOff x="1540317" y="4587377"/>
                <a:chExt cx="357189" cy="642943"/>
              </a:xfrm>
              <a:solidFill>
                <a:schemeClr val="accent3">
                  <a:lumMod val="60000"/>
                  <a:lumOff val="40000"/>
                </a:schemeClr>
              </a:solidFill>
            </p:grpSpPr>
            <p:sp>
              <p:nvSpPr>
                <p:cNvPr id="45" name="Ellipse 44"/>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46"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cxnSp>
            <p:nvCxnSpPr>
              <p:cNvPr id="42" name="Gerade Verbindung mit Pfeil 41"/>
              <p:cNvCxnSpPr>
                <a:stCxn id="49" idx="0"/>
              </p:cNvCxnSpPr>
              <p:nvPr/>
            </p:nvCxnSpPr>
            <p:spPr>
              <a:xfrm flipV="1">
                <a:off x="5172329" y="3177264"/>
                <a:ext cx="255900" cy="405966"/>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43" name="Gerade Verbindung mit Pfeil 42"/>
              <p:cNvCxnSpPr>
                <a:stCxn id="45" idx="0"/>
              </p:cNvCxnSpPr>
              <p:nvPr/>
            </p:nvCxnSpPr>
            <p:spPr>
              <a:xfrm flipV="1">
                <a:off x="6004120" y="3199696"/>
                <a:ext cx="3229" cy="716732"/>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44" name="Gerade Verbindung mit Pfeil 43"/>
              <p:cNvCxnSpPr>
                <a:stCxn id="47" idx="0"/>
              </p:cNvCxnSpPr>
              <p:nvPr/>
            </p:nvCxnSpPr>
            <p:spPr>
              <a:xfrm flipH="1" flipV="1">
                <a:off x="6439578" y="3177264"/>
                <a:ext cx="152457" cy="193579"/>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grpSp>
        <mc:AlternateContent xmlns:mc="http://schemas.openxmlformats.org/markup-compatibility/2006" xmlns:a14="http://schemas.microsoft.com/office/drawing/2010/main">
          <mc:Choice Requires="a14">
            <p:sp>
              <p:nvSpPr>
                <p:cNvPr id="53" name="Textfeld 52"/>
                <p:cNvSpPr txBox="1"/>
                <p:nvPr/>
              </p:nvSpPr>
              <p:spPr>
                <a:xfrm>
                  <a:off x="6722423" y="2955894"/>
                  <a:ext cx="4634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𝑆</m:t>
                            </m:r>
                          </m:sub>
                        </m:sSub>
                      </m:oMath>
                    </m:oMathPara>
                  </a14:m>
                  <a:endParaRPr lang="de-DE" sz="2800" dirty="0"/>
                </a:p>
              </p:txBody>
            </p:sp>
          </mc:Choice>
          <mc:Fallback xmlns="">
            <p:sp>
              <p:nvSpPr>
                <p:cNvPr id="53" name="Textfeld 52"/>
                <p:cNvSpPr txBox="1">
                  <a:spLocks noRot="1" noChangeAspect="1" noMove="1" noResize="1" noEditPoints="1" noAdjustHandles="1" noChangeArrowheads="1" noChangeShapeType="1" noTextEdit="1"/>
                </p:cNvSpPr>
                <p:nvPr/>
              </p:nvSpPr>
              <p:spPr>
                <a:xfrm>
                  <a:off x="6722423" y="2955894"/>
                  <a:ext cx="463460" cy="43088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Textfeld 53"/>
                <p:cNvSpPr txBox="1"/>
                <p:nvPr/>
              </p:nvSpPr>
              <p:spPr>
                <a:xfrm>
                  <a:off x="6782650" y="3907190"/>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54" name="Textfeld 53"/>
                <p:cNvSpPr txBox="1">
                  <a:spLocks noRot="1" noChangeAspect="1" noMove="1" noResize="1" noEditPoints="1" noAdjustHandles="1" noChangeArrowheads="1" noChangeShapeType="1" noTextEdit="1"/>
                </p:cNvSpPr>
                <p:nvPr/>
              </p:nvSpPr>
              <p:spPr>
                <a:xfrm>
                  <a:off x="6782650" y="3907190"/>
                  <a:ext cx="289909" cy="430887"/>
                </a:xfrm>
                <a:prstGeom prst="rect">
                  <a:avLst/>
                </a:prstGeom>
                <a:blipFill>
                  <a:blip r:embed="rId4"/>
                  <a:stretch>
                    <a:fillRect/>
                  </a:stretch>
                </a:blipFill>
              </p:spPr>
              <p:txBody>
                <a:bodyPr/>
                <a:lstStyle/>
                <a:p>
                  <a:r>
                    <a:rPr lang="de-DE">
                      <a:noFill/>
                    </a:rPr>
                    <a:t> </a:t>
                  </a:r>
                </a:p>
              </p:txBody>
            </p:sp>
          </mc:Fallback>
        </mc:AlternateContent>
        <p:sp>
          <p:nvSpPr>
            <p:cNvPr id="8" name="Nach unten gekrümmter Pfeil 7"/>
            <p:cNvSpPr/>
            <p:nvPr/>
          </p:nvSpPr>
          <p:spPr>
            <a:xfrm>
              <a:off x="6219597"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67" name="Nach unten gekrümmter Pfeil 66"/>
            <p:cNvSpPr/>
            <p:nvPr/>
          </p:nvSpPr>
          <p:spPr>
            <a:xfrm flipH="1" flipV="1">
              <a:off x="6168503"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27" name="Ellipse 26"/>
            <p:cNvSpPr/>
            <p:nvPr/>
          </p:nvSpPr>
          <p:spPr>
            <a:xfrm>
              <a:off x="4609017" y="2604570"/>
              <a:ext cx="199561" cy="19956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3</a:t>
              </a:r>
              <a:endParaRPr lang="de-DE" sz="1400" dirty="0"/>
            </a:p>
          </p:txBody>
        </p:sp>
        <p:sp>
          <p:nvSpPr>
            <p:cNvPr id="28" name="Ellipse 27"/>
            <p:cNvSpPr/>
            <p:nvPr/>
          </p:nvSpPr>
          <p:spPr>
            <a:xfrm>
              <a:off x="6854372" y="2648197"/>
              <a:ext cx="199561" cy="19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2</a:t>
              </a:r>
              <a:endParaRPr lang="de-DE" sz="1400" dirty="0"/>
            </a:p>
          </p:txBody>
        </p:sp>
        <p:sp>
          <p:nvSpPr>
            <p:cNvPr id="29" name="Ellipse 28"/>
            <p:cNvSpPr/>
            <p:nvPr/>
          </p:nvSpPr>
          <p:spPr>
            <a:xfrm>
              <a:off x="5456344" y="3721347"/>
              <a:ext cx="199561" cy="19956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smtClean="0"/>
                <a:t>1</a:t>
              </a:r>
              <a:endParaRPr lang="de-DE" sz="1400" dirty="0"/>
            </a:p>
          </p:txBody>
        </p:sp>
      </p:grpSp>
      <p:grpSp>
        <p:nvGrpSpPr>
          <p:cNvPr id="9" name="Gruppieren 8"/>
          <p:cNvGrpSpPr/>
          <p:nvPr/>
        </p:nvGrpSpPr>
        <p:grpSpPr>
          <a:xfrm>
            <a:off x="8746590" y="1601702"/>
            <a:ext cx="3375223" cy="1101794"/>
            <a:chOff x="9297520" y="1805433"/>
            <a:chExt cx="3375223" cy="1101794"/>
          </a:xfrm>
        </p:grpSpPr>
        <p:sp>
          <p:nvSpPr>
            <p:cNvPr id="63" name="Abgerundetes Rechteck 62"/>
            <p:cNvSpPr/>
            <p:nvPr/>
          </p:nvSpPr>
          <p:spPr>
            <a:xfrm>
              <a:off x="9297520" y="1805433"/>
              <a:ext cx="3300863" cy="1101794"/>
            </a:xfrm>
            <a:prstGeom prst="roundRect">
              <a:avLst/>
            </a:prstGeom>
            <a:solidFill>
              <a:schemeClr val="accent2">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9585176" y="1824270"/>
              <a:ext cx="3087567" cy="1015663"/>
            </a:xfrm>
            <a:prstGeom prst="rect">
              <a:avLst/>
            </a:prstGeom>
            <a:noFill/>
          </p:spPr>
          <p:txBody>
            <a:bodyPr wrap="square" rtlCol="0">
              <a:spAutoFit/>
            </a:bodyPr>
            <a:lstStyle/>
            <a:p>
              <a:r>
                <a:rPr lang="de-DE" sz="2000" dirty="0"/>
                <a:t>Distributed </a:t>
              </a:r>
              <a:r>
                <a:rPr lang="de-DE" sz="2000" dirty="0" err="1"/>
                <a:t>software</a:t>
              </a:r>
              <a:r>
                <a:rPr lang="de-DE" sz="2000" dirty="0"/>
                <a:t> </a:t>
              </a:r>
              <a:r>
                <a:rPr lang="de-DE" sz="2000" dirty="0" err="1"/>
                <a:t>agents</a:t>
              </a:r>
              <a:r>
                <a:rPr lang="de-DE" sz="2000" dirty="0"/>
                <a:t> </a:t>
              </a:r>
              <a:r>
                <a:rPr lang="de-DE" sz="2000" dirty="0" err="1"/>
                <a:t>continuously</a:t>
              </a:r>
              <a:r>
                <a:rPr lang="de-DE" sz="2000" dirty="0"/>
                <a:t> </a:t>
              </a:r>
              <a:r>
                <a:rPr lang="de-DE" sz="2000" dirty="0" err="1"/>
                <a:t>interact</a:t>
              </a:r>
              <a:r>
                <a:rPr lang="de-DE" sz="2000" dirty="0"/>
                <a:t> </a:t>
              </a:r>
              <a:r>
                <a:rPr lang="de-DE" sz="2000" dirty="0" err="1"/>
                <a:t>with</a:t>
              </a:r>
              <a:r>
                <a:rPr lang="de-DE" sz="2000" dirty="0"/>
                <a:t> </a:t>
              </a:r>
              <a:r>
                <a:rPr lang="de-DE" sz="2000" dirty="0" err="1"/>
                <a:t>their</a:t>
              </a:r>
              <a:r>
                <a:rPr lang="de-DE" sz="2000" dirty="0"/>
                <a:t> </a:t>
              </a:r>
              <a:r>
                <a:rPr lang="de-DE" sz="2000" dirty="0" err="1"/>
                <a:t>environment</a:t>
              </a:r>
              <a:endParaRPr lang="de-DE" sz="2000" dirty="0"/>
            </a:p>
          </p:txBody>
        </p:sp>
        <p:sp>
          <p:nvSpPr>
            <p:cNvPr id="58" name="Ellipse 57"/>
            <p:cNvSpPr/>
            <p:nvPr/>
          </p:nvSpPr>
          <p:spPr>
            <a:xfrm>
              <a:off x="9397957" y="1973047"/>
              <a:ext cx="199561" cy="19956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smtClean="0"/>
                <a:t>2</a:t>
              </a:r>
              <a:endParaRPr lang="de-DE" sz="1400" dirty="0"/>
            </a:p>
          </p:txBody>
        </p:sp>
      </p:grpSp>
      <p:grpSp>
        <p:nvGrpSpPr>
          <p:cNvPr id="10" name="Gruppieren 9"/>
          <p:cNvGrpSpPr/>
          <p:nvPr/>
        </p:nvGrpSpPr>
        <p:grpSpPr>
          <a:xfrm>
            <a:off x="82726" y="2247067"/>
            <a:ext cx="3468275" cy="1042281"/>
            <a:chOff x="82726" y="2247067"/>
            <a:chExt cx="3468275" cy="1042281"/>
          </a:xfrm>
        </p:grpSpPr>
        <p:sp>
          <p:nvSpPr>
            <p:cNvPr id="7" name="Abgerundetes Rechteck 6"/>
            <p:cNvSpPr/>
            <p:nvPr/>
          </p:nvSpPr>
          <p:spPr>
            <a:xfrm>
              <a:off x="82726" y="2247067"/>
              <a:ext cx="3300863" cy="1042281"/>
            </a:xfrm>
            <a:prstGeom prst="roundRect">
              <a:avLst/>
            </a:prstGeom>
            <a:solidFill>
              <a:schemeClr val="accent2">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extfeld 54"/>
            <p:cNvSpPr txBox="1"/>
            <p:nvPr/>
          </p:nvSpPr>
          <p:spPr>
            <a:xfrm>
              <a:off x="293460" y="2254916"/>
              <a:ext cx="3257541" cy="1015663"/>
            </a:xfrm>
            <a:prstGeom prst="rect">
              <a:avLst/>
            </a:prstGeom>
            <a:noFill/>
          </p:spPr>
          <p:txBody>
            <a:bodyPr wrap="square" rtlCol="0">
              <a:spAutoFit/>
            </a:bodyPr>
            <a:lstStyle/>
            <a:p>
              <a:r>
                <a:rPr lang="de-DE" sz="2000" dirty="0" smtClean="0"/>
                <a:t>The </a:t>
              </a:r>
              <a:r>
                <a:rPr lang="de-DE" sz="2000" dirty="0" err="1" smtClean="0"/>
                <a:t>joint</a:t>
              </a:r>
              <a:r>
                <a:rPr lang="de-DE" sz="2000" dirty="0" smtClean="0"/>
                <a:t> </a:t>
              </a:r>
              <a:r>
                <a:rPr lang="de-DE" sz="2000" dirty="0" err="1" smtClean="0"/>
                <a:t>system</a:t>
              </a:r>
              <a:r>
                <a:rPr lang="de-DE" sz="2000" dirty="0" smtClean="0"/>
                <a:t> </a:t>
              </a:r>
              <a:r>
                <a:rPr lang="de-DE" sz="2000" dirty="0" err="1" smtClean="0"/>
                <a:t>behavior</a:t>
              </a:r>
              <a:r>
                <a:rPr lang="de-DE" sz="2000" dirty="0" smtClean="0"/>
                <a:t> </a:t>
              </a:r>
              <a:r>
                <a:rPr lang="de-DE" sz="2000" dirty="0" err="1" smtClean="0"/>
                <a:t>is</a:t>
              </a:r>
              <a:r>
                <a:rPr lang="de-DE" sz="2000" dirty="0" smtClean="0"/>
                <a:t> </a:t>
              </a:r>
              <a:r>
                <a:rPr lang="de-DE" sz="2000" dirty="0" err="1" smtClean="0"/>
                <a:t>strongly</a:t>
              </a:r>
              <a:r>
                <a:rPr lang="de-DE" sz="2000" dirty="0" smtClean="0"/>
                <a:t> </a:t>
              </a:r>
              <a:r>
                <a:rPr lang="de-DE" sz="2000" dirty="0" err="1" smtClean="0"/>
                <a:t>influenced</a:t>
              </a:r>
              <a:r>
                <a:rPr lang="de-DE" sz="2000" dirty="0" smtClean="0"/>
                <a:t> </a:t>
              </a:r>
              <a:r>
                <a:rPr lang="de-DE" sz="2000" dirty="0" err="1" smtClean="0"/>
                <a:t>by</a:t>
              </a:r>
              <a:r>
                <a:rPr lang="de-DE" sz="2000" dirty="0" smtClean="0"/>
                <a:t> inter-agent </a:t>
              </a:r>
              <a:r>
                <a:rPr lang="de-DE" sz="2000" dirty="0" err="1" smtClean="0"/>
                <a:t>communication</a:t>
              </a:r>
              <a:endParaRPr lang="de-DE" sz="2000" dirty="0"/>
            </a:p>
          </p:txBody>
        </p:sp>
        <p:sp>
          <p:nvSpPr>
            <p:cNvPr id="60" name="Ellipse 59"/>
            <p:cNvSpPr/>
            <p:nvPr/>
          </p:nvSpPr>
          <p:spPr>
            <a:xfrm>
              <a:off x="137954" y="2393401"/>
              <a:ext cx="199561" cy="19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1</a:t>
              </a:r>
              <a:endParaRPr lang="de-DE" sz="1400" dirty="0"/>
            </a:p>
          </p:txBody>
        </p:sp>
      </p:grpSp>
      <p:grpSp>
        <p:nvGrpSpPr>
          <p:cNvPr id="11" name="Gruppieren 10"/>
          <p:cNvGrpSpPr/>
          <p:nvPr/>
        </p:nvGrpSpPr>
        <p:grpSpPr>
          <a:xfrm>
            <a:off x="1340464" y="5323310"/>
            <a:ext cx="9693262" cy="1042281"/>
            <a:chOff x="1340464" y="5296014"/>
            <a:chExt cx="9693262" cy="1042281"/>
          </a:xfrm>
        </p:grpSpPr>
        <p:sp>
          <p:nvSpPr>
            <p:cNvPr id="65" name="Abgerundetes Rechteck 64"/>
            <p:cNvSpPr/>
            <p:nvPr/>
          </p:nvSpPr>
          <p:spPr>
            <a:xfrm>
              <a:off x="1340464" y="5296014"/>
              <a:ext cx="9278918" cy="1042281"/>
            </a:xfrm>
            <a:prstGeom prst="roundRect">
              <a:avLst/>
            </a:prstGeom>
            <a:solidFill>
              <a:schemeClr val="accent2">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feld 56"/>
            <p:cNvSpPr txBox="1"/>
            <p:nvPr/>
          </p:nvSpPr>
          <p:spPr>
            <a:xfrm>
              <a:off x="1569861" y="5306853"/>
              <a:ext cx="9463865" cy="1015663"/>
            </a:xfrm>
            <a:prstGeom prst="rect">
              <a:avLst/>
            </a:prstGeom>
            <a:noFill/>
          </p:spPr>
          <p:txBody>
            <a:bodyPr wrap="square" rtlCol="0">
              <a:spAutoFit/>
            </a:bodyPr>
            <a:lstStyle/>
            <a:p>
              <a:r>
                <a:rPr lang="de-DE" sz="2000" dirty="0" err="1"/>
                <a:t>If</a:t>
              </a:r>
              <a:r>
                <a:rPr lang="de-DE" sz="2000" dirty="0"/>
                <a:t> an </a:t>
              </a:r>
              <a:r>
                <a:rPr lang="de-DE" sz="2000" dirty="0" err="1"/>
                <a:t>agent</a:t>
              </a:r>
              <a:r>
                <a:rPr lang="de-DE" sz="2000" dirty="0"/>
                <a:t> </a:t>
              </a:r>
              <a:r>
                <a:rPr lang="de-DE" sz="2000" dirty="0" err="1"/>
                <a:t>detects</a:t>
              </a:r>
              <a:r>
                <a:rPr lang="de-DE" sz="2000" dirty="0"/>
                <a:t> an environmental fault </a:t>
              </a:r>
              <a:r>
                <a:rPr lang="de-DE" sz="2000" dirty="0" err="1"/>
                <a:t>that</a:t>
              </a:r>
              <a:r>
                <a:rPr lang="de-DE" sz="2000" dirty="0"/>
                <a:t> </a:t>
              </a:r>
              <a:r>
                <a:rPr lang="de-DE" sz="2000" dirty="0" err="1"/>
                <a:t>hinders</a:t>
              </a:r>
              <a:r>
                <a:rPr lang="de-DE" sz="2000" dirty="0"/>
                <a:t> </a:t>
              </a:r>
              <a:r>
                <a:rPr lang="de-DE" sz="2000" dirty="0" err="1"/>
                <a:t>the</a:t>
              </a:r>
              <a:r>
                <a:rPr lang="de-DE" sz="2000" dirty="0"/>
                <a:t> </a:t>
              </a:r>
              <a:r>
                <a:rPr lang="de-DE" sz="2000" dirty="0" err="1"/>
                <a:t>current</a:t>
              </a:r>
              <a:r>
                <a:rPr lang="de-DE" sz="2000" dirty="0"/>
                <a:t> </a:t>
              </a:r>
              <a:r>
                <a:rPr lang="de-DE" sz="2000" dirty="0" err="1"/>
                <a:t>system</a:t>
              </a:r>
              <a:r>
                <a:rPr lang="de-DE" sz="2000" dirty="0"/>
                <a:t> </a:t>
              </a:r>
              <a:r>
                <a:rPr lang="de-DE" sz="2000" dirty="0" err="1"/>
                <a:t>approach</a:t>
              </a:r>
              <a:r>
                <a:rPr lang="de-DE" sz="2000" dirty="0"/>
                <a:t> </a:t>
              </a:r>
              <a:r>
                <a:rPr lang="de-DE" sz="2000" dirty="0" err="1"/>
                <a:t>it</a:t>
              </a:r>
              <a:r>
                <a:rPr lang="de-DE" sz="2000" dirty="0"/>
                <a:t> </a:t>
              </a:r>
              <a:r>
                <a:rPr lang="de-DE" sz="2000" dirty="0" err="1"/>
                <a:t>triggers</a:t>
              </a:r>
              <a:r>
                <a:rPr lang="de-DE" sz="2000" dirty="0"/>
                <a:t> a </a:t>
              </a:r>
              <a:r>
                <a:rPr lang="de-DE" sz="2000" dirty="0" err="1" smtClean="0"/>
                <a:t>reconfiguration</a:t>
              </a:r>
              <a:r>
                <a:rPr lang="de-DE" sz="2000" dirty="0" smtClean="0"/>
                <a:t> </a:t>
              </a:r>
              <a:r>
                <a:rPr lang="de-DE" sz="2000" dirty="0" err="1"/>
                <a:t>mechanism</a:t>
              </a:r>
              <a:r>
                <a:rPr lang="de-DE" sz="2000" dirty="0"/>
                <a:t> </a:t>
              </a:r>
              <a:r>
                <a:rPr lang="de-DE" sz="2000" dirty="0" err="1"/>
                <a:t>which</a:t>
              </a:r>
              <a:r>
                <a:rPr lang="de-DE" sz="2000" dirty="0"/>
                <a:t> </a:t>
              </a:r>
              <a:r>
                <a:rPr lang="de-DE" sz="2000" dirty="0" err="1"/>
                <a:t>then</a:t>
              </a:r>
              <a:r>
                <a:rPr lang="de-DE" sz="2000" dirty="0"/>
                <a:t> </a:t>
              </a:r>
              <a:r>
                <a:rPr lang="de-DE" sz="2000" dirty="0" err="1"/>
                <a:t>computes</a:t>
              </a:r>
              <a:r>
                <a:rPr lang="de-DE" sz="2000" dirty="0"/>
                <a:t> </a:t>
              </a:r>
              <a:r>
                <a:rPr lang="de-DE" sz="2000" dirty="0" err="1"/>
                <a:t>and</a:t>
              </a:r>
              <a:r>
                <a:rPr lang="de-DE" sz="2000" dirty="0"/>
                <a:t> </a:t>
              </a:r>
              <a:r>
                <a:rPr lang="de-DE" sz="2000" dirty="0" err="1"/>
                <a:t>distributes</a:t>
              </a:r>
              <a:r>
                <a:rPr lang="de-DE" sz="2000" dirty="0"/>
                <a:t> a valid </a:t>
              </a:r>
              <a:r>
                <a:rPr lang="de-DE" sz="2000" dirty="0" err="1"/>
                <a:t>configuration</a:t>
              </a:r>
              <a:r>
                <a:rPr lang="de-DE" sz="2000" dirty="0"/>
                <a:t> </a:t>
              </a:r>
              <a:r>
                <a:rPr lang="de-DE" sz="2000" dirty="0" err="1"/>
                <a:t>again</a:t>
              </a:r>
              <a:endParaRPr lang="de-DE" sz="2000" dirty="0"/>
            </a:p>
          </p:txBody>
        </p:sp>
        <p:sp>
          <p:nvSpPr>
            <p:cNvPr id="62" name="Ellipse 61"/>
            <p:cNvSpPr/>
            <p:nvPr/>
          </p:nvSpPr>
          <p:spPr>
            <a:xfrm>
              <a:off x="1370300" y="5420829"/>
              <a:ext cx="199561" cy="19956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3</a:t>
              </a:r>
              <a:endParaRPr lang="de-DE" sz="1400" dirty="0"/>
            </a:p>
          </p:txBody>
        </p:sp>
      </p:grpSp>
      <p:sp>
        <p:nvSpPr>
          <p:cNvPr id="12" name="Foliennummernplatzhalter 11"/>
          <p:cNvSpPr>
            <a:spLocks noGrp="1"/>
          </p:cNvSpPr>
          <p:nvPr>
            <p:ph type="sldNum" sz="quarter" idx="12"/>
          </p:nvPr>
        </p:nvSpPr>
        <p:spPr/>
        <p:txBody>
          <a:bodyPr/>
          <a:lstStyle/>
          <a:p>
            <a:fld id="{A7A230D6-15B1-493D-97B8-047FCCA8A2D5}" type="slidenum">
              <a:rPr lang="de-DE" smtClean="0"/>
              <a:t>3</a:t>
            </a:fld>
            <a:endParaRPr lang="de-DE"/>
          </a:p>
        </p:txBody>
      </p:sp>
    </p:spTree>
    <p:extLst>
      <p:ext uri="{BB962C8B-B14F-4D97-AF65-F5344CB8AC3E}">
        <p14:creationId xmlns:p14="http://schemas.microsoft.com/office/powerpoint/2010/main" val="1290501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smtClean="0"/>
              <a:t>Thanks</a:t>
            </a:r>
            <a:r>
              <a:rPr lang="de-DE" dirty="0" smtClean="0"/>
              <a:t>!</a:t>
            </a:r>
            <a:endParaRPr lang="de-DE" dirty="0"/>
          </a:p>
        </p:txBody>
      </p:sp>
      <p:sp>
        <p:nvSpPr>
          <p:cNvPr id="5" name="Foliennummernplatzhalter 4"/>
          <p:cNvSpPr>
            <a:spLocks noGrp="1"/>
          </p:cNvSpPr>
          <p:nvPr>
            <p:ph type="sldNum" sz="quarter" idx="12"/>
          </p:nvPr>
        </p:nvSpPr>
        <p:spPr/>
        <p:txBody>
          <a:bodyPr/>
          <a:lstStyle/>
          <a:p>
            <a:fld id="{A7A230D6-15B1-493D-97B8-047FCCA8A2D5}" type="slidenum">
              <a:rPr lang="de-DE" smtClean="0"/>
              <a:t>30</a:t>
            </a:fld>
            <a:endParaRPr lang="de-DE"/>
          </a:p>
        </p:txBody>
      </p:sp>
    </p:spTree>
    <p:extLst>
      <p:ext uri="{BB962C8B-B14F-4D97-AF65-F5344CB8AC3E}">
        <p14:creationId xmlns:p14="http://schemas.microsoft.com/office/powerpoint/2010/main" val="351641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Backup</a:t>
            </a:r>
            <a:endParaRPr lang="de-DE" dirty="0"/>
          </a:p>
        </p:txBody>
      </p:sp>
      <p:sp>
        <p:nvSpPr>
          <p:cNvPr id="3" name="Inhaltsplatzhalter 2"/>
          <p:cNvSpPr>
            <a:spLocks noGrp="1"/>
          </p:cNvSpPr>
          <p:nvPr>
            <p:ph idx="1"/>
          </p:nvPr>
        </p:nvSpPr>
        <p:spPr/>
        <p:txBody>
          <a:bodyPr/>
          <a:lstStyle/>
          <a:p>
            <a:endParaRPr lang="de-DE"/>
          </a:p>
        </p:txBody>
      </p:sp>
      <p:sp>
        <p:nvSpPr>
          <p:cNvPr id="6" name="Foliennummernplatzhalter 5"/>
          <p:cNvSpPr>
            <a:spLocks noGrp="1"/>
          </p:cNvSpPr>
          <p:nvPr>
            <p:ph type="sldNum" sz="quarter" idx="12"/>
          </p:nvPr>
        </p:nvSpPr>
        <p:spPr/>
        <p:txBody>
          <a:bodyPr/>
          <a:lstStyle/>
          <a:p>
            <a:fld id="{A7A230D6-15B1-493D-97B8-047FCCA8A2D5}" type="slidenum">
              <a:rPr lang="de-DE" smtClean="0"/>
              <a:t>31</a:t>
            </a:fld>
            <a:endParaRPr lang="de-DE"/>
          </a:p>
        </p:txBody>
      </p:sp>
    </p:spTree>
    <p:extLst>
      <p:ext uri="{BB962C8B-B14F-4D97-AF65-F5344CB8AC3E}">
        <p14:creationId xmlns:p14="http://schemas.microsoft.com/office/powerpoint/2010/main" val="296824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Mutation </a:t>
            </a:r>
            <a:r>
              <a:rPr lang="de-DE" dirty="0" err="1" smtClean="0"/>
              <a:t>Coverage</a:t>
            </a:r>
            <a:r>
              <a:rPr lang="de-DE" dirty="0" smtClean="0"/>
              <a:t> </a:t>
            </a:r>
            <a:r>
              <a:rPr lang="de-DE" dirty="0" err="1" smtClean="0"/>
              <a:t>to</a:t>
            </a:r>
            <a:r>
              <a:rPr lang="de-DE" dirty="0" smtClean="0"/>
              <a:t> </a:t>
            </a:r>
            <a:r>
              <a:rPr lang="de-DE" dirty="0" err="1" smtClean="0"/>
              <a:t>Distance</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r>
                  <a:rPr lang="de-DE" dirty="0" smtClean="0"/>
                  <a:t>Given a </a:t>
                </a:r>
                <a:r>
                  <a:rPr lang="de-DE" dirty="0" err="1" smtClean="0"/>
                  <a:t>function</a:t>
                </a:r>
                <a:r>
                  <a:rPr lang="de-DE" dirty="0" smtClean="0"/>
                  <a:t> </a:t>
                </a:r>
                <a:r>
                  <a:rPr lang="de-DE" dirty="0" err="1" smtClean="0"/>
                  <a:t>for</a:t>
                </a:r>
                <a:r>
                  <a:rPr lang="de-DE" dirty="0" smtClean="0"/>
                  <a:t> </a:t>
                </a:r>
                <a:r>
                  <a:rPr lang="de-DE" dirty="0" err="1" smtClean="0"/>
                  <a:t>checking</a:t>
                </a:r>
                <a:r>
                  <a:rPr lang="de-DE" dirty="0" smtClean="0"/>
                  <a:t> </a:t>
                </a:r>
                <a:r>
                  <a:rPr lang="de-DE" dirty="0" err="1"/>
                  <a:t>e</a:t>
                </a:r>
                <a:r>
                  <a:rPr lang="de-DE" dirty="0" err="1" smtClean="0"/>
                  <a:t>quality</a:t>
                </a:r>
                <a:r>
                  <a:rPr lang="de-DE" dirty="0" smtClean="0"/>
                  <a:t> </a:t>
                </a:r>
                <a:r>
                  <a:rPr lang="de-DE" dirty="0" err="1" smtClean="0"/>
                  <a:t>of</a:t>
                </a:r>
                <a:r>
                  <a:rPr lang="de-DE" dirty="0" smtClean="0"/>
                  <a:t> </a:t>
                </a:r>
                <a:r>
                  <a:rPr lang="de-DE" dirty="0" err="1" smtClean="0"/>
                  <a:t>observed</a:t>
                </a:r>
                <a:r>
                  <a:rPr lang="de-DE" dirty="0" smtClean="0"/>
                  <a:t> </a:t>
                </a:r>
                <a:r>
                  <a:rPr lang="de-DE" dirty="0" err="1" smtClean="0"/>
                  <a:t>transitions</a:t>
                </a:r>
                <a:endParaRPr lang="de-DE" dirty="0" smtClean="0"/>
              </a:p>
              <a:p>
                <a:pPr marL="0" indent="0">
                  <a:buNone/>
                </a:pPr>
                <a:r>
                  <a:rPr lang="de-DE" dirty="0" smtClean="0"/>
                  <a:t> </a:t>
                </a:r>
              </a:p>
              <a:p>
                <a:pPr marL="0" indent="0" algn="ctr">
                  <a:buNone/>
                </a:pPr>
                <a14:m>
                  <m:oMath xmlns:m="http://schemas.openxmlformats.org/officeDocument/2006/math">
                    <m:r>
                      <a:rPr lang="de-DE" b="0" i="1" smtClean="0">
                        <a:latin typeface="Cambria Math" panose="02040503050406030204" pitchFamily="18" charset="0"/>
                      </a:rPr>
                      <m:t>𝐸𝑞</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𝑇</m:t>
                        </m:r>
                      </m:e>
                      <m:sub>
                        <m:r>
                          <a:rPr lang="de-DE" b="0" i="1" smtClean="0">
                            <a:latin typeface="Cambria Math" panose="02040503050406030204" pitchFamily="18" charset="0"/>
                          </a:rPr>
                          <m:t>𝑜𝑏𝑠</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𝑇</m:t>
                        </m:r>
                      </m:e>
                      <m:sub>
                        <m:r>
                          <a:rPr lang="de-DE" b="0" i="1" smtClean="0">
                            <a:latin typeface="Cambria Math" panose="02040503050406030204" pitchFamily="18" charset="0"/>
                          </a:rPr>
                          <m:t>𝑜𝑏𝑠</m:t>
                        </m:r>
                      </m:sub>
                    </m:sSub>
                    <m:r>
                      <a:rPr lang="de-DE" b="0" i="1" smtClean="0">
                        <a:latin typeface="Cambria Math" panose="02040503050406030204" pitchFamily="18" charset="0"/>
                      </a:rPr>
                      <m:t>→</m:t>
                    </m:r>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0,1</m:t>
                        </m:r>
                      </m:e>
                    </m:d>
                  </m:oMath>
                </a14:m>
                <a:r>
                  <a:rPr lang="de-DE" dirty="0" smtClean="0"/>
                  <a:t> </a:t>
                </a:r>
              </a:p>
              <a:p>
                <a:pPr marL="0" indent="0">
                  <a:buNone/>
                </a:pPr>
                <a:endParaRPr lang="de-DE" dirty="0" smtClean="0"/>
              </a:p>
              <a:p>
                <a:r>
                  <a:rPr lang="de-DE" dirty="0" err="1" smtClean="0"/>
                  <a:t>the</a:t>
                </a:r>
                <a:r>
                  <a:rPr lang="de-DE" dirty="0" smtClean="0"/>
                  <a:t> </a:t>
                </a:r>
                <a:r>
                  <a:rPr lang="de-DE" dirty="0" err="1" smtClean="0"/>
                  <a:t>coverage</a:t>
                </a:r>
                <a:r>
                  <a:rPr lang="de-DE" dirty="0" smtClean="0"/>
                  <a:t> </a:t>
                </a:r>
                <a:r>
                  <a:rPr lang="de-DE" dirty="0" err="1" smtClean="0"/>
                  <a:t>of</a:t>
                </a:r>
                <a:r>
                  <a:rPr lang="de-DE" dirty="0"/>
                  <a:t> </a:t>
                </a:r>
                <a:r>
                  <a:rPr lang="de-DE" dirty="0" smtClean="0"/>
                  <a:t>a </a:t>
                </a:r>
                <a14:m>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𝑇</m:t>
                        </m:r>
                      </m:e>
                      <m:sub>
                        <m:r>
                          <a:rPr lang="de-DE" b="0" i="1" smtClean="0">
                            <a:latin typeface="Cambria Math" panose="02040503050406030204" pitchFamily="18" charset="0"/>
                          </a:rPr>
                          <m:t>𝑜𝑏𝑠</m:t>
                        </m:r>
                      </m:sub>
                      <m:sup>
                        <m:r>
                          <a:rPr lang="de-DE" b="0" i="1" smtClean="0">
                            <a:latin typeface="Cambria Math" panose="02040503050406030204" pitchFamily="18" charset="0"/>
                          </a:rPr>
                          <m:t>′</m:t>
                        </m:r>
                      </m:sup>
                    </m:sSub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𝑇</m:t>
                        </m:r>
                      </m:e>
                      <m:sub>
                        <m:r>
                          <a:rPr lang="de-DE" b="0" i="1" smtClean="0">
                            <a:latin typeface="Cambria Math" panose="02040503050406030204" pitchFamily="18" charset="0"/>
                          </a:rPr>
                          <m:t>𝑜𝑏𝑠</m:t>
                        </m:r>
                      </m:sub>
                    </m:sSub>
                  </m:oMath>
                </a14:m>
                <a:r>
                  <a:rPr lang="de-DE" dirty="0" smtClean="0"/>
                  <a:t> </a:t>
                </a:r>
                <a:r>
                  <a:rPr lang="de-DE" dirty="0" err="1" smtClean="0"/>
                  <a:t>is</a:t>
                </a:r>
                <a:r>
                  <a:rPr lang="de-DE" dirty="0" smtClean="0"/>
                  <a:t> </a:t>
                </a:r>
                <a:r>
                  <a:rPr lang="de-DE" dirty="0" err="1" smtClean="0"/>
                  <a:t>measured</a:t>
                </a:r>
                <a:r>
                  <a:rPr lang="de-DE" dirty="0" smtClean="0"/>
                  <a:t> </a:t>
                </a:r>
                <a:r>
                  <a:rPr lang="de-DE" dirty="0" err="1" smtClean="0"/>
                  <a:t>by</a:t>
                </a:r>
                <a:endParaRPr lang="de-DE" dirty="0" smtClean="0"/>
              </a:p>
              <a:p>
                <a:endParaRPr lang="de-DE" dirty="0" smtClean="0"/>
              </a:p>
              <a:p>
                <a:pPr marL="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𝐶𝑜𝑣</m:t>
                      </m:r>
                      <m:d>
                        <m:dPr>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𝑇</m:t>
                              </m:r>
                            </m:e>
                            <m:sub>
                              <m:r>
                                <a:rPr lang="de-DE" b="0" i="1" smtClean="0">
                                  <a:latin typeface="Cambria Math" panose="02040503050406030204" pitchFamily="18" charset="0"/>
                                </a:rPr>
                                <m:t>𝑜𝑏𝑠</m:t>
                              </m:r>
                            </m:sub>
                          </m:sSub>
                          <m:r>
                            <a:rPr lang="de-DE" b="0" i="1" smtClean="0">
                              <a:latin typeface="Cambria Math" panose="02040503050406030204" pitchFamily="18" charset="0"/>
                            </a:rPr>
                            <m:t>, </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𝑇</m:t>
                              </m:r>
                            </m:e>
                            <m:sub>
                              <m:r>
                                <a:rPr lang="de-DE" b="0" i="1" smtClean="0">
                                  <a:latin typeface="Cambria Math" panose="02040503050406030204" pitchFamily="18" charset="0"/>
                                </a:rPr>
                                <m:t>𝑜𝑏𝑠</m:t>
                              </m:r>
                            </m:sub>
                            <m:sup>
                              <m:r>
                                <a:rPr lang="de-DE" b="0" i="1" smtClean="0">
                                  <a:latin typeface="Cambria Math" panose="02040503050406030204" pitchFamily="18" charset="0"/>
                                </a:rPr>
                                <m:t>′</m:t>
                              </m:r>
                            </m:sup>
                          </m:sSubSup>
                        </m:e>
                      </m:d>
                      <m:r>
                        <a:rPr lang="de-DE" b="0" i="1" smtClean="0">
                          <a:latin typeface="Cambria Math" panose="02040503050406030204" pitchFamily="18" charset="0"/>
                        </a:rPr>
                        <m:t>=</m:t>
                      </m:r>
                      <m:f>
                        <m:fPr>
                          <m:ctrlPr>
                            <a:rPr lang="de-DE" b="0" i="1" smtClean="0">
                              <a:latin typeface="Cambria Math" panose="02040503050406030204" pitchFamily="18" charset="0"/>
                            </a:rPr>
                          </m:ctrlPr>
                        </m:fPr>
                        <m:num>
                          <m:d>
                            <m:dPr>
                              <m:begChr m:val="|"/>
                              <m:endChr m:val="|"/>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T</m:t>
                                  </m:r>
                                </m:e>
                                <m:sub>
                                  <m:r>
                                    <m:rPr>
                                      <m:sty m:val="p"/>
                                    </m:rPr>
                                    <a:rPr lang="de-DE" b="0" i="0" smtClean="0">
                                      <a:latin typeface="Cambria Math" panose="02040503050406030204" pitchFamily="18" charset="0"/>
                                    </a:rPr>
                                    <m:t>obs</m:t>
                                  </m:r>
                                </m:sub>
                              </m:sSub>
                            </m:e>
                          </m:d>
                        </m:num>
                        <m:den>
                          <m:nary>
                            <m:naryPr>
                              <m:chr m:val="∑"/>
                              <m:supHide m:val="on"/>
                              <m:ctrlPr>
                                <a:rPr lang="de-DE" i="1">
                                  <a:latin typeface="Cambria Math" panose="02040503050406030204" pitchFamily="18" charset="0"/>
                                </a:rPr>
                              </m:ctrlPr>
                            </m:naryPr>
                            <m:sub>
                              <m:r>
                                <a:rPr lang="de-DE" i="1">
                                  <a:latin typeface="Cambria Math" panose="02040503050406030204" pitchFamily="18" charset="0"/>
                                </a:rPr>
                                <m:t>𝑡</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i="1">
                                      <a:latin typeface="Cambria Math" panose="02040503050406030204" pitchFamily="18" charset="0"/>
                                    </a:rPr>
                                    <m:t>𝑜𝑏𝑠</m:t>
                                  </m:r>
                                </m:sub>
                              </m:sSub>
                            </m:sub>
                            <m:sup/>
                            <m:e>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m</m:t>
                                      </m:r>
                                      <m:r>
                                        <a:rPr lang="de-DE" b="0" i="1" smtClean="0">
                                          <a:latin typeface="Cambria Math" panose="02040503050406030204" pitchFamily="18" charset="0"/>
                                        </a:rPr>
                                        <m:t>𝑎𝑥</m:t>
                                      </m:r>
                                    </m:e>
                                    <m:lim>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𝑇</m:t>
                                          </m:r>
                                        </m:e>
                                        <m:sub>
                                          <m:r>
                                            <a:rPr lang="de-DE" i="1">
                                              <a:latin typeface="Cambria Math" panose="02040503050406030204" pitchFamily="18" charset="0"/>
                                            </a:rPr>
                                            <m:t>𝑜𝑏𝑠</m:t>
                                          </m:r>
                                        </m:sub>
                                        <m:sup>
                                          <m:r>
                                            <a:rPr lang="de-DE" i="1">
                                              <a:latin typeface="Cambria Math" panose="02040503050406030204" pitchFamily="18" charset="0"/>
                                            </a:rPr>
                                            <m:t>′</m:t>
                                          </m:r>
                                        </m:sup>
                                      </m:sSubSup>
                                    </m:lim>
                                  </m:limLow>
                                </m:fName>
                                <m:e>
                                  <m:r>
                                    <a:rPr lang="de-DE" i="1">
                                      <a:latin typeface="Cambria Math" panose="02040503050406030204" pitchFamily="18" charset="0"/>
                                    </a:rPr>
                                    <m:t>𝐸𝑞</m:t>
                                  </m:r>
                                  <m:r>
                                    <a:rPr lang="de-DE" i="1">
                                      <a:latin typeface="Cambria Math" panose="02040503050406030204" pitchFamily="18" charset="0"/>
                                    </a:rPr>
                                    <m:t>(</m:t>
                                  </m:r>
                                  <m:r>
                                    <a:rPr lang="de-DE" i="1">
                                      <a:latin typeface="Cambria Math" panose="02040503050406030204" pitchFamily="18" charset="0"/>
                                    </a:rPr>
                                    <m:t>𝑡</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e>
                              </m:func>
                            </m:e>
                          </m:nary>
                        </m:den>
                      </m:f>
                    </m:oMath>
                  </m:oMathPara>
                </a14:m>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de-DE">
                    <a:noFill/>
                  </a:rPr>
                  <a:t> </a:t>
                </a:r>
              </a:p>
            </p:txBody>
          </p:sp>
        </mc:Fallback>
      </mc:AlternateContent>
      <p:sp>
        <p:nvSpPr>
          <p:cNvPr id="6" name="Foliennummernplatzhalter 5"/>
          <p:cNvSpPr>
            <a:spLocks noGrp="1"/>
          </p:cNvSpPr>
          <p:nvPr>
            <p:ph type="sldNum" sz="quarter" idx="12"/>
          </p:nvPr>
        </p:nvSpPr>
        <p:spPr/>
        <p:txBody>
          <a:bodyPr/>
          <a:lstStyle/>
          <a:p>
            <a:fld id="{A7A230D6-15B1-493D-97B8-047FCCA8A2D5}" type="slidenum">
              <a:rPr lang="de-DE" smtClean="0"/>
              <a:t>32</a:t>
            </a:fld>
            <a:endParaRPr lang="de-DE"/>
          </a:p>
        </p:txBody>
      </p:sp>
    </p:spTree>
    <p:extLst>
      <p:ext uri="{BB962C8B-B14F-4D97-AF65-F5344CB8AC3E}">
        <p14:creationId xmlns:p14="http://schemas.microsoft.com/office/powerpoint/2010/main" val="719241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Rewording</a:t>
            </a:r>
            <a:r>
              <a:rPr lang="de-DE" dirty="0" smtClean="0"/>
              <a:t> </a:t>
            </a:r>
            <a:r>
              <a:rPr lang="de-DE" dirty="0" err="1" smtClean="0"/>
              <a:t>to</a:t>
            </a:r>
            <a:r>
              <a:rPr lang="de-DE" dirty="0" smtClean="0"/>
              <a:t> </a:t>
            </a:r>
            <a:r>
              <a:rPr lang="de-DE" dirty="0" err="1" smtClean="0"/>
              <a:t>Representative</a:t>
            </a:r>
            <a:r>
              <a:rPr lang="de-DE" dirty="0" smtClean="0"/>
              <a:t> </a:t>
            </a:r>
            <a:r>
              <a:rPr lang="de-DE" dirty="0" err="1" smtClean="0"/>
              <a:t>Subset</a:t>
            </a:r>
            <a:r>
              <a:rPr lang="de-DE" dirty="0" smtClean="0"/>
              <a:t> </a:t>
            </a:r>
            <a:r>
              <a:rPr lang="de-DE" dirty="0" err="1" smtClean="0"/>
              <a:t>Selection</a:t>
            </a:r>
            <a:r>
              <a:rPr lang="de-DE" dirty="0" smtClean="0"/>
              <a:t> Problem</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14:m>
                  <m:oMath xmlns:m="http://schemas.openxmlformats.org/officeDocument/2006/math">
                    <m:r>
                      <a:rPr lang="de-DE" b="0" i="1" smtClean="0">
                        <a:latin typeface="Cambria Math" panose="02040503050406030204" pitchFamily="18" charset="0"/>
                      </a:rPr>
                      <m:t>𝐸𝑞</m:t>
                    </m:r>
                    <m:r>
                      <a:rPr lang="de-DE" b="0" i="1" smtClean="0">
                        <a:latin typeface="Cambria Math" panose="02040503050406030204" pitchFamily="18" charset="0"/>
                      </a:rPr>
                      <m:t> ⇢</m:t>
                    </m:r>
                    <m:r>
                      <a:rPr lang="de-DE" i="1">
                        <a:latin typeface="Cambria Math" panose="02040503050406030204" pitchFamily="18" charset="0"/>
                      </a:rPr>
                      <m:t>𝑆𝑖𝑚</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i="1">
                            <a:latin typeface="Cambria Math" panose="02040503050406030204" pitchFamily="18" charset="0"/>
                          </a:rPr>
                          <m:t>𝑜𝑏𝑠</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i="1">
                            <a:latin typeface="Cambria Math" panose="02040503050406030204" pitchFamily="18" charset="0"/>
                          </a:rPr>
                          <m:t>𝑜𝑏𝑠</m:t>
                        </m:r>
                      </m:sub>
                    </m:sSub>
                    <m:r>
                      <a:rPr lang="de-DE" i="1">
                        <a:latin typeface="Cambria Math" panose="02040503050406030204" pitchFamily="18" charset="0"/>
                      </a:rPr>
                      <m:t>→ </m:t>
                    </m:r>
                    <m:r>
                      <a:rPr lang="de-DE" i="1">
                        <a:latin typeface="Cambria Math" panose="02040503050406030204" pitchFamily="18" charset="0"/>
                        <a:ea typeface="Cambria Math" panose="02040503050406030204" pitchFamily="18" charset="0"/>
                      </a:rPr>
                      <m:t>ℝ</m:t>
                    </m:r>
                  </m:oMath>
                </a14:m>
                <a:r>
                  <a:rPr lang="de-DE" dirty="0" smtClean="0">
                    <a:ea typeface="Cambria Math" panose="02040503050406030204" pitchFamily="18" charset="0"/>
                  </a:rPr>
                  <a:t> </a:t>
                </a:r>
                <a:r>
                  <a:rPr lang="de-DE" dirty="0" err="1" smtClean="0">
                    <a:ea typeface="Cambria Math" panose="02040503050406030204" pitchFamily="18" charset="0"/>
                  </a:rPr>
                  <a:t>with</a:t>
                </a:r>
                <a:r>
                  <a:rPr lang="de-DE" dirty="0" smtClean="0">
                    <a:ea typeface="Cambria Math" panose="02040503050406030204" pitchFamily="18" charset="0"/>
                  </a:rPr>
                  <a:t> </a:t>
                </a:r>
              </a:p>
              <a:p>
                <a:pPr marL="0" indent="0">
                  <a:buNone/>
                </a:pPr>
                <a:endParaRPr lang="de-DE" dirty="0" smtClean="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ea typeface="Cambria Math" panose="02040503050406030204" pitchFamily="18" charset="0"/>
                        </a:rPr>
                        <m:t>𝑆𝑖𝑚</m:t>
                      </m:r>
                      <m:d>
                        <m:dPr>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𝑡</m:t>
                              </m:r>
                            </m:e>
                            <m:sub>
                              <m:r>
                                <a:rPr lang="de-DE" b="0" i="1" smtClean="0">
                                  <a:latin typeface="Cambria Math" panose="02040503050406030204" pitchFamily="18" charset="0"/>
                                  <a:ea typeface="Cambria Math" panose="02040503050406030204" pitchFamily="18" charset="0"/>
                                </a:rPr>
                                <m:t>1</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𝑡</m:t>
                              </m:r>
                            </m:e>
                            <m:sub>
                              <m:r>
                                <a:rPr lang="de-DE" b="0" i="1" smtClean="0">
                                  <a:latin typeface="Cambria Math" panose="02040503050406030204" pitchFamily="18" charset="0"/>
                                  <a:ea typeface="Cambria Math" panose="02040503050406030204" pitchFamily="18" charset="0"/>
                                </a:rPr>
                                <m:t>2</m:t>
                              </m:r>
                            </m:sub>
                          </m:sSub>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𝐸</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𝑞</m:t>
                          </m:r>
                        </m:e>
                        <m:sub>
                          <m:r>
                            <a:rPr lang="de-DE" b="0" i="1" smtClean="0">
                              <a:latin typeface="Cambria Math" panose="02040503050406030204" pitchFamily="18" charset="0"/>
                              <a:ea typeface="Cambria Math" panose="02040503050406030204" pitchFamily="18" charset="0"/>
                            </a:rPr>
                            <m:t>𝑀</m:t>
                          </m:r>
                        </m:sub>
                      </m:sSub>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𝑀</m:t>
                      </m:r>
                      <m:d>
                        <m:dPr>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𝑡</m:t>
                              </m:r>
                            </m:e>
                            <m:sub>
                              <m:r>
                                <a:rPr lang="de-DE" b="0" i="1" smtClean="0">
                                  <a:latin typeface="Cambria Math" panose="02040503050406030204" pitchFamily="18" charset="0"/>
                                  <a:ea typeface="Cambria Math" panose="02040503050406030204" pitchFamily="18" charset="0"/>
                                </a:rPr>
                                <m:t>1</m:t>
                              </m:r>
                            </m:sub>
                          </m:sSub>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𝑀</m:t>
                      </m:r>
                      <m:d>
                        <m:dPr>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𝑡</m:t>
                              </m:r>
                            </m:e>
                            <m:sub>
                              <m:r>
                                <a:rPr lang="de-DE" b="0" i="1" smtClean="0">
                                  <a:latin typeface="Cambria Math" panose="02040503050406030204" pitchFamily="18" charset="0"/>
                                  <a:ea typeface="Cambria Math" panose="02040503050406030204" pitchFamily="18" charset="0"/>
                                </a:rPr>
                                <m:t>2</m:t>
                              </m:r>
                            </m:sub>
                          </m:sSub>
                        </m:e>
                      </m:d>
                      <m:r>
                        <a:rPr lang="de-DE" b="0" i="1" smtClean="0">
                          <a:latin typeface="Cambria Math" panose="02040503050406030204" pitchFamily="18" charset="0"/>
                          <a:ea typeface="Cambria Math" panose="02040503050406030204" pitchFamily="18" charset="0"/>
                        </a:rPr>
                        <m:t>)</m:t>
                      </m:r>
                    </m:oMath>
                  </m:oMathPara>
                </a14:m>
                <a:endParaRPr lang="de-DE" dirty="0" smtClean="0">
                  <a:ea typeface="Cambria Math" panose="02040503050406030204" pitchFamily="18" charset="0"/>
                </a:endParaRPr>
              </a:p>
              <a:p>
                <a:pPr marL="0" indent="0">
                  <a:buNone/>
                </a:pPr>
                <a:endParaRPr lang="de-DE" dirty="0">
                  <a:ea typeface="Cambria Math" panose="02040503050406030204" pitchFamily="18" charset="0"/>
                </a:endParaRPr>
              </a:p>
              <a:p>
                <a:pPr marL="0" indent="0">
                  <a:buNone/>
                </a:pPr>
                <a:r>
                  <a:rPr lang="de-DE" dirty="0" smtClean="0">
                    <a:ea typeface="Cambria Math" panose="02040503050406030204" pitchFamily="18" charset="0"/>
                    <a:sym typeface="Wingdings" panose="05000000000000000000" pitchFamily="2" charset="2"/>
                  </a:rPr>
                  <a:t> </a:t>
                </a:r>
                <a:r>
                  <a:rPr lang="de-DE" dirty="0" err="1" smtClean="0">
                    <a:ea typeface="Cambria Math" panose="02040503050406030204" pitchFamily="18" charset="0"/>
                    <a:sym typeface="Wingdings" panose="05000000000000000000" pitchFamily="2" charset="2"/>
                  </a:rPr>
                  <a:t>Optimization</a:t>
                </a:r>
                <a:r>
                  <a:rPr lang="de-DE" dirty="0" smtClean="0">
                    <a:ea typeface="Cambria Math" panose="02040503050406030204" pitchFamily="18" charset="0"/>
                    <a:sym typeface="Wingdings" panose="05000000000000000000" pitchFamily="2" charset="2"/>
                  </a:rPr>
                  <a:t> Problem (</a:t>
                </a:r>
                <a:r>
                  <a:rPr lang="de-DE" dirty="0" err="1" smtClean="0">
                    <a:ea typeface="Cambria Math" panose="02040503050406030204" pitchFamily="18" charset="0"/>
                    <a:sym typeface="Wingdings" panose="05000000000000000000" pitchFamily="2" charset="2"/>
                  </a:rPr>
                  <a:t>Subset</a:t>
                </a:r>
                <a:r>
                  <a:rPr lang="de-DE" dirty="0" smtClean="0">
                    <a:ea typeface="Cambria Math" panose="02040503050406030204" pitchFamily="18" charset="0"/>
                    <a:sym typeface="Wingdings" panose="05000000000000000000" pitchFamily="2" charset="2"/>
                  </a:rPr>
                  <a:t> </a:t>
                </a:r>
                <a:r>
                  <a:rPr lang="de-DE" dirty="0" err="1" smtClean="0">
                    <a:ea typeface="Cambria Math" panose="02040503050406030204" pitchFamily="18" charset="0"/>
                    <a:sym typeface="Wingdings" panose="05000000000000000000" pitchFamily="2" charset="2"/>
                  </a:rPr>
                  <a:t>Selection</a:t>
                </a:r>
                <a:r>
                  <a:rPr lang="de-DE" dirty="0" smtClean="0">
                    <a:ea typeface="Cambria Math" panose="02040503050406030204" pitchFamily="18" charset="0"/>
                    <a:sym typeface="Wingdings" panose="05000000000000000000" pitchFamily="2" charset="2"/>
                  </a:rPr>
                  <a:t> Problem [ML]):</a:t>
                </a:r>
                <a:endParaRPr lang="de-DE" dirty="0">
                  <a:ea typeface="Cambria Math" panose="02040503050406030204" pitchFamily="18" charset="0"/>
                </a:endParaRPr>
              </a:p>
              <a:p>
                <a:pPr marL="0" indent="0">
                  <a:buNone/>
                </a:pPr>
                <a:endParaRPr lang="de-DE" dirty="0"/>
              </a:p>
              <a:p>
                <a:pPr marL="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limLow>
                            <m:limLowPr>
                              <m:ctrlPr>
                                <a:rPr lang="de-DE" b="0" i="1" smtClean="0">
                                  <a:latin typeface="Cambria Math" panose="02040503050406030204" pitchFamily="18" charset="0"/>
                                </a:rPr>
                              </m:ctrlPr>
                            </m:limLowPr>
                            <m:e>
                              <m:r>
                                <m:rPr>
                                  <m:sty m:val="p"/>
                                </m:rPr>
                                <a:rPr lang="de-DE" b="0" i="0" smtClean="0">
                                  <a:latin typeface="Cambria Math" panose="02040503050406030204" pitchFamily="18" charset="0"/>
                                </a:rPr>
                                <m:t>min</m:t>
                              </m:r>
                            </m:e>
                            <m:lim>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𝑇</m:t>
                                  </m:r>
                                </m:e>
                                <m:sub>
                                  <m:r>
                                    <a:rPr lang="de-DE" b="0" i="1" smtClean="0">
                                      <a:latin typeface="Cambria Math" panose="02040503050406030204" pitchFamily="18" charset="0"/>
                                    </a:rPr>
                                    <m:t>𝑜𝑏𝑠</m:t>
                                  </m:r>
                                </m:sub>
                                <m:sup>
                                  <m:r>
                                    <a:rPr lang="de-DE" b="0" i="1" smtClean="0">
                                      <a:latin typeface="Cambria Math" panose="02040503050406030204" pitchFamily="18" charset="0"/>
                                    </a:rPr>
                                    <m:t>′</m:t>
                                  </m:r>
                                </m:sup>
                              </m:sSubSup>
                            </m:lim>
                          </m:limLow>
                        </m:fName>
                        <m:e>
                          <m:r>
                            <a:rPr lang="de-DE" b="0" i="1" smtClean="0">
                              <a:latin typeface="Cambria Math" panose="02040503050406030204" pitchFamily="18" charset="0"/>
                            </a:rPr>
                            <m:t>  </m:t>
                          </m:r>
                          <m:f>
                            <m:fPr>
                              <m:ctrlPr>
                                <a:rPr lang="de-DE" i="1">
                                  <a:latin typeface="Cambria Math" panose="02040503050406030204" pitchFamily="18" charset="0"/>
                                </a:rPr>
                              </m:ctrlPr>
                            </m:fPr>
                            <m:num>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m:rPr>
                                          <m:sty m:val="p"/>
                                        </m:rPr>
                                        <a:rPr lang="de-DE">
                                          <a:latin typeface="Cambria Math" panose="02040503050406030204" pitchFamily="18" charset="0"/>
                                        </a:rPr>
                                        <m:t>T</m:t>
                                      </m:r>
                                    </m:e>
                                    <m:sub>
                                      <m:r>
                                        <m:rPr>
                                          <m:sty m:val="p"/>
                                        </m:rPr>
                                        <a:rPr lang="de-DE">
                                          <a:latin typeface="Cambria Math" panose="02040503050406030204" pitchFamily="18" charset="0"/>
                                        </a:rPr>
                                        <m:t>obs</m:t>
                                      </m:r>
                                    </m:sub>
                                  </m:sSub>
                                </m:e>
                              </m:d>
                            </m:num>
                            <m:den>
                              <m:nary>
                                <m:naryPr>
                                  <m:chr m:val="∑"/>
                                  <m:supHide m:val="on"/>
                                  <m:ctrlPr>
                                    <a:rPr lang="de-DE" i="1">
                                      <a:latin typeface="Cambria Math" panose="02040503050406030204" pitchFamily="18" charset="0"/>
                                    </a:rPr>
                                  </m:ctrlPr>
                                </m:naryPr>
                                <m:sub>
                                  <m:r>
                                    <a:rPr lang="de-DE" i="1">
                                      <a:latin typeface="Cambria Math" panose="02040503050406030204" pitchFamily="18" charset="0"/>
                                    </a:rPr>
                                    <m:t>𝑡</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i="1">
                                          <a:latin typeface="Cambria Math" panose="02040503050406030204" pitchFamily="18" charset="0"/>
                                        </a:rPr>
                                        <m:t>𝑜𝑏𝑠</m:t>
                                      </m:r>
                                    </m:sub>
                                  </m:sSub>
                                </m:sub>
                                <m:sup/>
                                <m:e>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m</m:t>
                                          </m:r>
                                          <m:r>
                                            <a:rPr lang="de-DE" i="1">
                                              <a:latin typeface="Cambria Math" panose="02040503050406030204" pitchFamily="18" charset="0"/>
                                            </a:rPr>
                                            <m:t>𝑎𝑥</m:t>
                                          </m:r>
                                        </m:e>
                                        <m:lim>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𝑇</m:t>
                                              </m:r>
                                            </m:e>
                                            <m:sub>
                                              <m:r>
                                                <a:rPr lang="de-DE" i="1">
                                                  <a:latin typeface="Cambria Math" panose="02040503050406030204" pitchFamily="18" charset="0"/>
                                                </a:rPr>
                                                <m:t>𝑜𝑏𝑠</m:t>
                                              </m:r>
                                            </m:sub>
                                            <m:sup>
                                              <m:r>
                                                <a:rPr lang="de-DE" i="1">
                                                  <a:latin typeface="Cambria Math" panose="02040503050406030204" pitchFamily="18" charset="0"/>
                                                </a:rPr>
                                                <m:t>′</m:t>
                                              </m:r>
                                            </m:sup>
                                          </m:sSubSup>
                                        </m:lim>
                                      </m:limLow>
                                    </m:fName>
                                    <m:e>
                                      <m:r>
                                        <a:rPr lang="de-DE" i="1">
                                          <a:latin typeface="Cambria Math" panose="02040503050406030204" pitchFamily="18" charset="0"/>
                                        </a:rPr>
                                        <m:t>𝐸𝑞</m:t>
                                      </m:r>
                                      <m:r>
                                        <a:rPr lang="de-DE" i="1">
                                          <a:latin typeface="Cambria Math" panose="02040503050406030204" pitchFamily="18" charset="0"/>
                                        </a:rPr>
                                        <m:t>(</m:t>
                                      </m:r>
                                      <m:r>
                                        <a:rPr lang="de-DE" i="1">
                                          <a:latin typeface="Cambria Math" panose="02040503050406030204" pitchFamily="18" charset="0"/>
                                        </a:rPr>
                                        <m:t>𝑡</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𝑡</m:t>
                                          </m:r>
                                        </m:e>
                                        <m:sup>
                                          <m:r>
                                            <a:rPr lang="de-DE" i="1">
                                              <a:latin typeface="Cambria Math" panose="02040503050406030204" pitchFamily="18" charset="0"/>
                                            </a:rPr>
                                            <m:t>′</m:t>
                                          </m:r>
                                        </m:sup>
                                      </m:sSup>
                                      <m:r>
                                        <a:rPr lang="de-DE" i="1">
                                          <a:latin typeface="Cambria Math" panose="02040503050406030204" pitchFamily="18" charset="0"/>
                                        </a:rPr>
                                        <m:t>)</m:t>
                                      </m:r>
                                    </m:e>
                                  </m:func>
                                </m:e>
                              </m:nary>
                            </m:den>
                          </m:f>
                        </m:e>
                      </m:func>
                    </m:oMath>
                  </m:oMathPara>
                </a14:m>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de-DE">
                    <a:noFill/>
                  </a:rPr>
                  <a:t> </a:t>
                </a:r>
              </a:p>
            </p:txBody>
          </p:sp>
        </mc:Fallback>
      </mc:AlternateContent>
      <p:sp>
        <p:nvSpPr>
          <p:cNvPr id="6" name="Foliennummernplatzhalter 5"/>
          <p:cNvSpPr>
            <a:spLocks noGrp="1"/>
          </p:cNvSpPr>
          <p:nvPr>
            <p:ph type="sldNum" sz="quarter" idx="12"/>
          </p:nvPr>
        </p:nvSpPr>
        <p:spPr/>
        <p:txBody>
          <a:bodyPr/>
          <a:lstStyle/>
          <a:p>
            <a:fld id="{A7A230D6-15B1-493D-97B8-047FCCA8A2D5}" type="slidenum">
              <a:rPr lang="de-DE" smtClean="0"/>
              <a:t>33</a:t>
            </a:fld>
            <a:endParaRPr lang="de-DE"/>
          </a:p>
        </p:txBody>
      </p:sp>
    </p:spTree>
    <p:extLst>
      <p:ext uri="{BB962C8B-B14F-4D97-AF65-F5344CB8AC3E}">
        <p14:creationId xmlns:p14="http://schemas.microsoft.com/office/powerpoint/2010/main" val="30910604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Task: </a:t>
            </a:r>
            <a:r>
              <a:rPr lang="de-DE" dirty="0" smtClean="0">
                <a:solidFill>
                  <a:schemeClr val="accent1"/>
                </a:solidFill>
              </a:rPr>
              <a:t>Test</a:t>
            </a:r>
            <a:r>
              <a:rPr lang="de-DE" dirty="0" smtClean="0"/>
              <a:t> Suite </a:t>
            </a:r>
            <a:r>
              <a:rPr lang="de-DE" dirty="0" err="1" smtClean="0"/>
              <a:t>Reduction</a:t>
            </a:r>
            <a:endParaRPr lang="de-DE" dirty="0"/>
          </a:p>
        </p:txBody>
      </p:sp>
      <mc:AlternateContent xmlns:mc="http://schemas.openxmlformats.org/markup-compatibility/2006" xmlns:a14="http://schemas.microsoft.com/office/drawing/2010/main">
        <mc:Choice Requires="a14">
          <p:sp>
            <p:nvSpPr>
              <p:cNvPr id="24" name="Textfeld 23"/>
              <p:cNvSpPr txBox="1"/>
              <p:nvPr/>
            </p:nvSpPr>
            <p:spPr>
              <a:xfrm>
                <a:off x="466416" y="5206068"/>
                <a:ext cx="11464429" cy="1569660"/>
              </a:xfrm>
              <a:prstGeom prst="rect">
                <a:avLst/>
              </a:prstGeom>
              <a:noFill/>
            </p:spPr>
            <p:txBody>
              <a:bodyPr wrap="square" rtlCol="0">
                <a:spAutoFit/>
              </a:bodyPr>
              <a:lstStyle/>
              <a:p>
                <a:pPr marL="285750" indent="-285750">
                  <a:buFont typeface="Arial" panose="020B0604020202020204" pitchFamily="34" charset="0"/>
                  <a:buChar char="•"/>
                </a:pPr>
                <a:r>
                  <a:rPr lang="de-DE" sz="2400" dirty="0" err="1" smtClean="0"/>
                  <a:t>We</a:t>
                </a:r>
                <a:r>
                  <a:rPr lang="de-DE" sz="2400" dirty="0" smtClean="0"/>
                  <a:t> </a:t>
                </a:r>
                <a:r>
                  <a:rPr lang="de-DE" sz="2400" dirty="0" err="1"/>
                  <a:t>derived</a:t>
                </a:r>
                <a:r>
                  <a:rPr lang="de-DE" sz="2400" dirty="0"/>
                  <a:t> an </a:t>
                </a:r>
                <a:r>
                  <a:rPr lang="de-DE" sz="2400" dirty="0" err="1"/>
                  <a:t>adequate</a:t>
                </a:r>
                <a:r>
                  <a:rPr lang="de-DE" sz="2400" dirty="0"/>
                  <a:t> </a:t>
                </a:r>
                <a:r>
                  <a:rPr lang="de-DE" sz="2400" dirty="0" err="1"/>
                  <a:t>test</a:t>
                </a:r>
                <a:r>
                  <a:rPr lang="de-DE" sz="2400" dirty="0"/>
                  <a:t> </a:t>
                </a:r>
                <a:r>
                  <a:rPr lang="de-DE" sz="2400" dirty="0" err="1"/>
                  <a:t>suite</a:t>
                </a:r>
                <a:r>
                  <a:rPr lang="de-DE" sz="2400" dirty="0"/>
                  <a:t> </a:t>
                </a:r>
                <a14:m>
                  <m:oMath xmlns:m="http://schemas.openxmlformats.org/officeDocument/2006/math">
                    <m:r>
                      <a:rPr lang="de-DE" sz="2400" i="1">
                        <a:latin typeface="Cambria Math" panose="02040503050406030204" pitchFamily="18" charset="0"/>
                      </a:rPr>
                      <m:t>𝑇𝑆</m:t>
                    </m:r>
                  </m:oMath>
                </a14:m>
                <a:r>
                  <a:rPr lang="de-DE" sz="2400" dirty="0"/>
                  <a:t> </a:t>
                </a:r>
                <a:r>
                  <a:rPr lang="de-DE" sz="2400" dirty="0" err="1"/>
                  <a:t>using</a:t>
                </a:r>
                <a:r>
                  <a:rPr lang="de-DE" sz="2400" dirty="0"/>
                  <a:t> </a:t>
                </a:r>
                <a:r>
                  <a:rPr lang="de-DE" sz="2400" dirty="0" err="1"/>
                  <a:t>our</a:t>
                </a:r>
                <a:r>
                  <a:rPr lang="de-DE" sz="2400" dirty="0"/>
                  <a:t> </a:t>
                </a:r>
                <a:r>
                  <a:rPr lang="de-DE" sz="2400" dirty="0" err="1"/>
                  <a:t>framework</a:t>
                </a:r>
                <a:r>
                  <a:rPr lang="de-DE" sz="2400" dirty="0"/>
                  <a:t> </a:t>
                </a:r>
                <a14:m>
                  <m:oMath xmlns:m="http://schemas.openxmlformats.org/officeDocument/2006/math">
                    <m:r>
                      <a:rPr lang="de-DE" sz="2400" i="1">
                        <a:latin typeface="Cambria Math" panose="02040503050406030204" pitchFamily="18" charset="0"/>
                      </a:rPr>
                      <m:t>𝑆</m:t>
                    </m:r>
                    <m:r>
                      <a:rPr lang="de-DE" sz="2400" i="1">
                        <a:latin typeface="Cambria Math" panose="02040503050406030204" pitchFamily="18" charset="0"/>
                      </a:rPr>
                      <m:t>#</m:t>
                    </m:r>
                  </m:oMath>
                </a14:m>
                <a:endParaRPr lang="de-DE" sz="2400" dirty="0"/>
              </a:p>
              <a:p>
                <a:pPr marL="285750" indent="-285750">
                  <a:buFont typeface="Arial" panose="020B0604020202020204" pitchFamily="34" charset="0"/>
                  <a:buChar char="•"/>
                </a:pPr>
                <a:r>
                  <a:rPr lang="de-DE" sz="2400" dirty="0"/>
                  <a:t>T</a:t>
                </a:r>
                <a:r>
                  <a:rPr lang="de-DE" sz="2400" dirty="0" smtClean="0"/>
                  <a:t>his </a:t>
                </a:r>
                <a:r>
                  <a:rPr lang="de-DE" sz="2400" dirty="0" err="1"/>
                  <a:t>test</a:t>
                </a:r>
                <a:r>
                  <a:rPr lang="de-DE" sz="2400" dirty="0"/>
                  <a:t> </a:t>
                </a:r>
                <a:r>
                  <a:rPr lang="de-DE" sz="2400" dirty="0" err="1"/>
                  <a:t>suite</a:t>
                </a:r>
                <a:r>
                  <a:rPr lang="de-DE" sz="2400" dirty="0"/>
                  <a:t> </a:t>
                </a:r>
                <a:r>
                  <a:rPr lang="de-DE" sz="2400" dirty="0" err="1"/>
                  <a:t>comprises</a:t>
                </a:r>
                <a:r>
                  <a:rPr lang="de-DE" sz="2400" dirty="0"/>
                  <a:t> </a:t>
                </a:r>
                <a:r>
                  <a:rPr lang="de-DE" sz="2400" dirty="0" err="1"/>
                  <a:t>too</a:t>
                </a:r>
                <a:r>
                  <a:rPr lang="de-DE" sz="2400" dirty="0"/>
                  <a:t> </a:t>
                </a:r>
                <a:r>
                  <a:rPr lang="de-DE" sz="2400" dirty="0" err="1"/>
                  <a:t>many</a:t>
                </a:r>
                <a:r>
                  <a:rPr lang="de-DE" sz="2400" dirty="0"/>
                  <a:t> </a:t>
                </a:r>
                <a:r>
                  <a:rPr lang="de-DE" sz="2400" dirty="0" err="1"/>
                  <a:t>test</a:t>
                </a:r>
                <a:r>
                  <a:rPr lang="de-DE" sz="2400" dirty="0"/>
                  <a:t> </a:t>
                </a:r>
                <a:r>
                  <a:rPr lang="de-DE" sz="2400" dirty="0" err="1"/>
                  <a:t>cases</a:t>
                </a:r>
                <a:r>
                  <a:rPr lang="de-DE" sz="2400" dirty="0"/>
                  <a:t> </a:t>
                </a:r>
                <a:r>
                  <a:rPr lang="de-DE" sz="2400" dirty="0" err="1"/>
                  <a:t>for</a:t>
                </a:r>
                <a:r>
                  <a:rPr lang="de-DE" sz="2400" dirty="0"/>
                  <a:t> </a:t>
                </a:r>
                <a:r>
                  <a:rPr lang="de-DE" sz="2400" dirty="0" err="1"/>
                  <a:t>regression</a:t>
                </a:r>
                <a:r>
                  <a:rPr lang="de-DE" sz="2400" dirty="0"/>
                  <a:t> </a:t>
                </a:r>
              </a:p>
              <a:p>
                <a:pPr marL="285750" indent="-285750">
                  <a:buFont typeface="Arial" panose="020B0604020202020204" pitchFamily="34" charset="0"/>
                  <a:buChar char="•"/>
                </a:pPr>
                <a:r>
                  <a:rPr lang="de-DE" sz="2400" dirty="0" err="1" smtClean="0"/>
                  <a:t>We</a:t>
                </a:r>
                <a:r>
                  <a:rPr lang="de-DE" sz="2400" dirty="0" smtClean="0"/>
                  <a:t> </a:t>
                </a:r>
                <a:r>
                  <a:rPr lang="de-DE" sz="2400" dirty="0" err="1"/>
                  <a:t>look</a:t>
                </a:r>
                <a:r>
                  <a:rPr lang="de-DE" sz="2400" dirty="0"/>
                  <a:t> </a:t>
                </a:r>
                <a:r>
                  <a:rPr lang="de-DE" sz="2400" dirty="0" err="1"/>
                  <a:t>for</a:t>
                </a:r>
                <a:r>
                  <a:rPr lang="de-DE" sz="2400" dirty="0"/>
                  <a:t> a </a:t>
                </a:r>
                <a:r>
                  <a:rPr lang="de-DE" sz="2400" dirty="0" err="1"/>
                  <a:t>subset</a:t>
                </a:r>
                <a:r>
                  <a:rPr lang="de-DE" sz="2400" dirty="0"/>
                  <a:t> </a:t>
                </a:r>
                <a14:m>
                  <m:oMath xmlns:m="http://schemas.openxmlformats.org/officeDocument/2006/math">
                    <m:r>
                      <a:rPr lang="de-DE" sz="2400" i="1">
                        <a:latin typeface="Cambria Math" panose="02040503050406030204" pitchFamily="18" charset="0"/>
                      </a:rPr>
                      <m:t>𝑇</m:t>
                    </m:r>
                    <m:sSup>
                      <m:sSupPr>
                        <m:ctrlPr>
                          <a:rPr lang="de-DE" sz="2400" i="1">
                            <a:latin typeface="Cambria Math" panose="02040503050406030204" pitchFamily="18" charset="0"/>
                          </a:rPr>
                        </m:ctrlPr>
                      </m:sSupPr>
                      <m:e>
                        <m:r>
                          <a:rPr lang="de-DE" sz="2400" i="1">
                            <a:latin typeface="Cambria Math" panose="02040503050406030204" pitchFamily="18" charset="0"/>
                          </a:rPr>
                          <m:t>𝑆</m:t>
                        </m:r>
                      </m:e>
                      <m:sup>
                        <m:r>
                          <a:rPr lang="de-DE" sz="2400" i="1">
                            <a:latin typeface="Cambria Math" panose="02040503050406030204" pitchFamily="18" charset="0"/>
                          </a:rPr>
                          <m:t>′</m:t>
                        </m:r>
                      </m:sup>
                    </m:sSup>
                    <m:r>
                      <a:rPr lang="de-DE" sz="2400" i="1">
                        <a:latin typeface="Cambria Math" panose="02040503050406030204" pitchFamily="18" charset="0"/>
                      </a:rPr>
                      <m:t>⊂</m:t>
                    </m:r>
                    <m:r>
                      <a:rPr lang="de-DE" sz="2400" i="1">
                        <a:latin typeface="Cambria Math" panose="02040503050406030204" pitchFamily="18" charset="0"/>
                      </a:rPr>
                      <m:t>𝑇𝑆</m:t>
                    </m:r>
                  </m:oMath>
                </a14:m>
                <a:r>
                  <a:rPr lang="de-DE" sz="2400" dirty="0"/>
                  <a:t> </a:t>
                </a:r>
                <a:r>
                  <a:rPr lang="de-DE" sz="2400" dirty="0" err="1"/>
                  <a:t>concentrating</a:t>
                </a:r>
                <a:r>
                  <a:rPr lang="de-DE" sz="2400" dirty="0"/>
                  <a:t> </a:t>
                </a:r>
                <a:r>
                  <a:rPr lang="de-DE" sz="2400" dirty="0" err="1"/>
                  <a:t>test</a:t>
                </a:r>
                <a:r>
                  <a:rPr lang="de-DE" sz="2400" dirty="0"/>
                  <a:t> </a:t>
                </a:r>
                <a:r>
                  <a:rPr lang="de-DE" sz="2400" dirty="0" err="1"/>
                  <a:t>effort</a:t>
                </a:r>
                <a:r>
                  <a:rPr lang="de-DE" sz="2400" dirty="0"/>
                  <a:t> on </a:t>
                </a:r>
                <a:r>
                  <a:rPr lang="de-DE" sz="2400" dirty="0" err="1"/>
                  <a:t>particular</a:t>
                </a:r>
                <a:r>
                  <a:rPr lang="de-DE" sz="2400" dirty="0"/>
                  <a:t> fault </a:t>
                </a:r>
                <a:r>
                  <a:rPr lang="de-DE" sz="2400" dirty="0" err="1"/>
                  <a:t>classes</a:t>
                </a:r>
                <a:endParaRPr lang="de-DE" sz="2400" dirty="0"/>
              </a:p>
              <a:p>
                <a:pPr marL="285750" indent="-285750">
                  <a:buFont typeface="Arial" panose="020B0604020202020204" pitchFamily="34" charset="0"/>
                  <a:buChar char="•"/>
                </a:pPr>
                <a:r>
                  <a:rPr lang="de-DE" sz="2400" dirty="0" smtClean="0"/>
                  <a:t>The </a:t>
                </a:r>
                <a:r>
                  <a:rPr lang="de-DE" sz="2400" dirty="0" err="1"/>
                  <a:t>fitness</a:t>
                </a:r>
                <a:r>
                  <a:rPr lang="de-DE" sz="2400" dirty="0"/>
                  <a:t> </a:t>
                </a:r>
                <a:r>
                  <a:rPr lang="de-DE" sz="2400" dirty="0" err="1"/>
                  <a:t>of</a:t>
                </a:r>
                <a:r>
                  <a:rPr lang="de-DE" sz="2400" dirty="0"/>
                  <a:t> </a:t>
                </a:r>
                <a14:m>
                  <m:oMath xmlns:m="http://schemas.openxmlformats.org/officeDocument/2006/math">
                    <m:r>
                      <a:rPr lang="de-DE" sz="2400" i="1">
                        <a:latin typeface="Cambria Math" panose="02040503050406030204" pitchFamily="18" charset="0"/>
                      </a:rPr>
                      <m:t>𝑇𝑆</m:t>
                    </m:r>
                  </m:oMath>
                </a14:m>
                <a:r>
                  <a:rPr lang="de-DE" sz="2400" dirty="0"/>
                  <a:t>‘ </a:t>
                </a:r>
                <a:r>
                  <a:rPr lang="de-DE" sz="2400" dirty="0" err="1"/>
                  <a:t>is</a:t>
                </a:r>
                <a:r>
                  <a:rPr lang="de-DE" sz="2400" dirty="0"/>
                  <a:t> </a:t>
                </a:r>
                <a:r>
                  <a:rPr lang="de-DE" sz="2400" dirty="0" err="1"/>
                  <a:t>quantified</a:t>
                </a:r>
                <a:r>
                  <a:rPr lang="de-DE" sz="2400" dirty="0"/>
                  <a:t> </a:t>
                </a:r>
                <a:r>
                  <a:rPr lang="de-DE" sz="2400" dirty="0" err="1"/>
                  <a:t>by</a:t>
                </a:r>
                <a:r>
                  <a:rPr lang="de-DE" sz="2400" dirty="0"/>
                  <a:t> </a:t>
                </a:r>
                <a:r>
                  <a:rPr lang="de-DE" sz="2400" dirty="0" err="1"/>
                  <a:t>mutation</a:t>
                </a:r>
                <a:r>
                  <a:rPr lang="de-DE" sz="2400" dirty="0"/>
                  <a:t> </a:t>
                </a:r>
                <a:r>
                  <a:rPr lang="de-DE" sz="2400" dirty="0" err="1"/>
                  <a:t>coverage</a:t>
                </a:r>
                <a:endParaRPr lang="de-DE" sz="2400" dirty="0"/>
              </a:p>
            </p:txBody>
          </p:sp>
        </mc:Choice>
        <mc:Fallback xmlns="">
          <p:sp>
            <p:nvSpPr>
              <p:cNvPr id="24" name="Textfeld 23"/>
              <p:cNvSpPr txBox="1">
                <a:spLocks noRot="1" noChangeAspect="1" noMove="1" noResize="1" noEditPoints="1" noAdjustHandles="1" noChangeArrowheads="1" noChangeShapeType="1" noTextEdit="1"/>
              </p:cNvSpPr>
              <p:nvPr/>
            </p:nvSpPr>
            <p:spPr>
              <a:xfrm>
                <a:off x="466416" y="5206068"/>
                <a:ext cx="11464429" cy="1569660"/>
              </a:xfrm>
              <a:prstGeom prst="rect">
                <a:avLst/>
              </a:prstGeom>
              <a:blipFill>
                <a:blip r:embed="rId3"/>
                <a:stretch>
                  <a:fillRect l="-745" t="-3101" b="-7752"/>
                </a:stretch>
              </a:blipFill>
            </p:spPr>
            <p:txBody>
              <a:bodyPr/>
              <a:lstStyle/>
              <a:p>
                <a:r>
                  <a:rPr lang="de-DE">
                    <a:noFill/>
                  </a:rPr>
                  <a:t> </a:t>
                </a:r>
              </a:p>
            </p:txBody>
          </p:sp>
        </mc:Fallback>
      </mc:AlternateContent>
      <p:grpSp>
        <p:nvGrpSpPr>
          <p:cNvPr id="11" name="Gruppieren 10"/>
          <p:cNvGrpSpPr/>
          <p:nvPr/>
        </p:nvGrpSpPr>
        <p:grpSpPr>
          <a:xfrm>
            <a:off x="1854118" y="1690688"/>
            <a:ext cx="10263009" cy="3335744"/>
            <a:chOff x="1854118" y="1690688"/>
            <a:chExt cx="10263009" cy="3335744"/>
          </a:xfrm>
        </p:grpSpPr>
        <p:grpSp>
          <p:nvGrpSpPr>
            <p:cNvPr id="10" name="Gruppieren 9"/>
            <p:cNvGrpSpPr/>
            <p:nvPr/>
          </p:nvGrpSpPr>
          <p:grpSpPr>
            <a:xfrm>
              <a:off x="10236167" y="1932513"/>
              <a:ext cx="1366102" cy="1257011"/>
              <a:chOff x="10236167" y="1932513"/>
              <a:chExt cx="1366102" cy="1257011"/>
            </a:xfrm>
          </p:grpSpPr>
          <p:sp>
            <p:nvSpPr>
              <p:cNvPr id="3" name="Zylinder 2"/>
              <p:cNvSpPr/>
              <p:nvPr/>
            </p:nvSpPr>
            <p:spPr>
              <a:xfrm>
                <a:off x="10236167" y="1932513"/>
                <a:ext cx="1366102" cy="878990"/>
              </a:xfrm>
              <a:prstGeom prst="can">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de-DE" sz="2400" dirty="0" smtClean="0"/>
                  <a:t>Test Suite</a:t>
                </a:r>
                <a:endParaRPr lang="de-DE" sz="2400" dirty="0"/>
              </a:p>
            </p:txBody>
          </p:sp>
          <p:cxnSp>
            <p:nvCxnSpPr>
              <p:cNvPr id="5" name="Gerade Verbindung mit Pfeil 4"/>
              <p:cNvCxnSpPr>
                <a:stCxn id="90" idx="0"/>
                <a:endCxn id="3" idx="3"/>
              </p:cNvCxnSpPr>
              <p:nvPr/>
            </p:nvCxnSpPr>
            <p:spPr>
              <a:xfrm flipV="1">
                <a:off x="10919218" y="2811503"/>
                <a:ext cx="0" cy="378021"/>
              </a:xfrm>
              <a:prstGeom prst="straightConnector1">
                <a:avLst/>
              </a:prstGeom>
              <a:ln w="28575">
                <a:solidFill>
                  <a:schemeClr val="accent1"/>
                </a:solidFill>
                <a:headEnd type="triangle"/>
                <a:tailEnd type="triangle"/>
              </a:ln>
            </p:spPr>
            <p:style>
              <a:lnRef idx="1">
                <a:schemeClr val="dk1"/>
              </a:lnRef>
              <a:fillRef idx="0">
                <a:schemeClr val="dk1"/>
              </a:fillRef>
              <a:effectRef idx="0">
                <a:schemeClr val="dk1"/>
              </a:effectRef>
              <a:fontRef idx="minor">
                <a:schemeClr val="tx1"/>
              </a:fontRef>
            </p:style>
          </p:cxnSp>
        </p:grpSp>
        <p:grpSp>
          <p:nvGrpSpPr>
            <p:cNvPr id="89" name="Gruppieren 88"/>
            <p:cNvGrpSpPr/>
            <p:nvPr/>
          </p:nvGrpSpPr>
          <p:grpSpPr>
            <a:xfrm>
              <a:off x="1854118" y="1690688"/>
              <a:ext cx="10263009" cy="3335744"/>
              <a:chOff x="1854118" y="1690688"/>
              <a:chExt cx="10263009" cy="3335744"/>
            </a:xfrm>
          </p:grpSpPr>
          <p:sp>
            <p:nvSpPr>
              <p:cNvPr id="90" name="Textfeld 89"/>
              <p:cNvSpPr txBox="1"/>
              <p:nvPr/>
            </p:nvSpPr>
            <p:spPr>
              <a:xfrm>
                <a:off x="9721309" y="3189524"/>
                <a:ext cx="2395818" cy="523220"/>
              </a:xfrm>
              <a:prstGeom prst="rect">
                <a:avLst/>
              </a:prstGeom>
              <a:noFill/>
            </p:spPr>
            <p:txBody>
              <a:bodyPr wrap="square" rtlCol="0">
                <a:spAutoFit/>
              </a:bodyPr>
              <a:lstStyle/>
              <a:p>
                <a:r>
                  <a:rPr lang="de-DE" sz="2800" dirty="0" smtClean="0"/>
                  <a:t>Test </a:t>
                </a:r>
                <a:r>
                  <a:rPr lang="de-DE" sz="2800" dirty="0" err="1" smtClean="0"/>
                  <a:t>Process</a:t>
                </a:r>
                <a:endParaRPr lang="de-DE" sz="2800" dirty="0"/>
              </a:p>
            </p:txBody>
          </p:sp>
          <p:grpSp>
            <p:nvGrpSpPr>
              <p:cNvPr id="91" name="Gruppieren 90"/>
              <p:cNvGrpSpPr/>
              <p:nvPr/>
            </p:nvGrpSpPr>
            <p:grpSpPr>
              <a:xfrm>
                <a:off x="1854118" y="1690688"/>
                <a:ext cx="7834450" cy="3335744"/>
                <a:chOff x="1854118" y="1690688"/>
                <a:chExt cx="7834450" cy="3335744"/>
              </a:xfrm>
            </p:grpSpPr>
            <p:grpSp>
              <p:nvGrpSpPr>
                <p:cNvPr id="92" name="Gruppieren 91"/>
                <p:cNvGrpSpPr/>
                <p:nvPr/>
              </p:nvGrpSpPr>
              <p:grpSpPr>
                <a:xfrm>
                  <a:off x="1854118" y="1690688"/>
                  <a:ext cx="6864859" cy="3335744"/>
                  <a:chOff x="3921222" y="2842040"/>
                  <a:chExt cx="4758131" cy="2312053"/>
                </a:xfrm>
              </p:grpSpPr>
              <p:sp>
                <p:nvSpPr>
                  <p:cNvPr id="104" name="Wolke 103"/>
                  <p:cNvSpPr/>
                  <p:nvPr/>
                </p:nvSpPr>
                <p:spPr>
                  <a:xfrm>
                    <a:off x="3921222" y="3423751"/>
                    <a:ext cx="4758131" cy="1730342"/>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tx1"/>
                        </a:solidFill>
                      </a:ln>
                    </a:endParaRPr>
                  </a:p>
                </p:txBody>
              </p:sp>
              <p:sp>
                <p:nvSpPr>
                  <p:cNvPr id="105" name="Ellipse 104"/>
                  <p:cNvSpPr/>
                  <p:nvPr/>
                </p:nvSpPr>
                <p:spPr>
                  <a:xfrm>
                    <a:off x="4534830" y="3725811"/>
                    <a:ext cx="2726195" cy="9541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6" name="Gruppierung 11"/>
                  <p:cNvGrpSpPr/>
                  <p:nvPr/>
                </p:nvGrpSpPr>
                <p:grpSpPr>
                  <a:xfrm>
                    <a:off x="4942981" y="3583226"/>
                    <a:ext cx="508606" cy="770333"/>
                    <a:chOff x="1540316" y="4587377"/>
                    <a:chExt cx="357189" cy="642943"/>
                  </a:xfrm>
                  <a:solidFill>
                    <a:schemeClr val="accent3">
                      <a:lumMod val="60000"/>
                      <a:lumOff val="40000"/>
                    </a:schemeClr>
                  </a:solidFill>
                </p:grpSpPr>
                <p:sp>
                  <p:nvSpPr>
                    <p:cNvPr id="120" name="Ellipse 119"/>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21" name="Freihandform 67"/>
                    <p:cNvSpPr/>
                    <p:nvPr/>
                  </p:nvSpPr>
                  <p:spPr>
                    <a:xfrm rot="1410277">
                      <a:off x="1540316"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grpSp>
                <p:nvGrpSpPr>
                  <p:cNvPr id="107" name="Gruppierung 11"/>
                  <p:cNvGrpSpPr/>
                  <p:nvPr/>
                </p:nvGrpSpPr>
                <p:grpSpPr>
                  <a:xfrm>
                    <a:off x="6362688" y="3370839"/>
                    <a:ext cx="508606" cy="770333"/>
                    <a:chOff x="1540317" y="4587377"/>
                    <a:chExt cx="357189" cy="642943"/>
                  </a:xfrm>
                  <a:solidFill>
                    <a:schemeClr val="accent3">
                      <a:lumMod val="60000"/>
                      <a:lumOff val="40000"/>
                    </a:schemeClr>
                  </a:solidFill>
                </p:grpSpPr>
                <p:sp>
                  <p:nvSpPr>
                    <p:cNvPr id="118" name="Ellipse 117"/>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19"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sp>
                <p:nvSpPr>
                  <p:cNvPr id="108" name="Abgerundetes Rechteck 107"/>
                  <p:cNvSpPr/>
                  <p:nvPr/>
                </p:nvSpPr>
                <p:spPr>
                  <a:xfrm>
                    <a:off x="4671744" y="2842040"/>
                    <a:ext cx="2495211" cy="335225"/>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de-DE" sz="2400" dirty="0" smtClean="0"/>
                      <a:t>Reorganization</a:t>
                    </a:r>
                    <a:r>
                      <a:rPr lang="de-DE" sz="2000" dirty="0"/>
                      <a:t> </a:t>
                    </a:r>
                    <a:r>
                      <a:rPr lang="de-DE" sz="2400" dirty="0" smtClean="0"/>
                      <a:t>Mechanism</a:t>
                    </a:r>
                    <a:endParaRPr lang="de-DE" sz="2400" dirty="0"/>
                  </a:p>
                </p:txBody>
              </p:sp>
              <p:cxnSp>
                <p:nvCxnSpPr>
                  <p:cNvPr id="109" name="Gerade Verbindung mit Pfeil 108"/>
                  <p:cNvCxnSpPr/>
                  <p:nvPr/>
                </p:nvCxnSpPr>
                <p:spPr>
                  <a:xfrm flipV="1">
                    <a:off x="5498207" y="3885695"/>
                    <a:ext cx="776744" cy="13973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0" name="Gerade Verbindung mit Pfeil 109"/>
                  <p:cNvCxnSpPr/>
                  <p:nvPr/>
                </p:nvCxnSpPr>
                <p:spPr>
                  <a:xfrm>
                    <a:off x="5428226" y="4219958"/>
                    <a:ext cx="331143" cy="9874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Gerade Verbindung mit Pfeil 110"/>
                  <p:cNvCxnSpPr/>
                  <p:nvPr/>
                </p:nvCxnSpPr>
                <p:spPr>
                  <a:xfrm flipV="1">
                    <a:off x="6274953" y="4141176"/>
                    <a:ext cx="243875" cy="25314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2" name="Gruppierung 11"/>
                  <p:cNvGrpSpPr/>
                  <p:nvPr/>
                </p:nvGrpSpPr>
                <p:grpSpPr>
                  <a:xfrm>
                    <a:off x="5774772" y="3916423"/>
                    <a:ext cx="508606" cy="770333"/>
                    <a:chOff x="1540317" y="4587377"/>
                    <a:chExt cx="357189" cy="642943"/>
                  </a:xfrm>
                  <a:solidFill>
                    <a:schemeClr val="accent3">
                      <a:lumMod val="60000"/>
                      <a:lumOff val="40000"/>
                    </a:schemeClr>
                  </a:solidFill>
                </p:grpSpPr>
                <p:sp>
                  <p:nvSpPr>
                    <p:cNvPr id="116" name="Ellipse 115"/>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117"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cxnSp>
                <p:nvCxnSpPr>
                  <p:cNvPr id="113" name="Gerade Verbindung mit Pfeil 112"/>
                  <p:cNvCxnSpPr>
                    <a:stCxn id="120" idx="0"/>
                  </p:cNvCxnSpPr>
                  <p:nvPr/>
                </p:nvCxnSpPr>
                <p:spPr>
                  <a:xfrm flipV="1">
                    <a:off x="5172329" y="3177264"/>
                    <a:ext cx="255900" cy="405966"/>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14" name="Gerade Verbindung mit Pfeil 113"/>
                  <p:cNvCxnSpPr>
                    <a:stCxn id="116" idx="0"/>
                  </p:cNvCxnSpPr>
                  <p:nvPr/>
                </p:nvCxnSpPr>
                <p:spPr>
                  <a:xfrm flipV="1">
                    <a:off x="6004120" y="3199696"/>
                    <a:ext cx="3229" cy="716732"/>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15" name="Gerade Verbindung mit Pfeil 114"/>
                  <p:cNvCxnSpPr>
                    <a:stCxn id="118" idx="0"/>
                  </p:cNvCxnSpPr>
                  <p:nvPr/>
                </p:nvCxnSpPr>
                <p:spPr>
                  <a:xfrm flipH="1" flipV="1">
                    <a:off x="6439578" y="3177264"/>
                    <a:ext cx="152457" cy="193579"/>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grpSp>
            <mc:AlternateContent xmlns:mc="http://schemas.openxmlformats.org/markup-compatibility/2006" xmlns:a14="http://schemas.microsoft.com/office/drawing/2010/main">
              <mc:Choice Requires="a14">
                <p:sp>
                  <p:nvSpPr>
                    <p:cNvPr id="93" name="Textfeld 92"/>
                    <p:cNvSpPr txBox="1"/>
                    <p:nvPr/>
                  </p:nvSpPr>
                  <p:spPr>
                    <a:xfrm>
                      <a:off x="6722423" y="2955894"/>
                      <a:ext cx="4634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𝑆</m:t>
                                </m:r>
                              </m:sub>
                            </m:sSub>
                          </m:oMath>
                        </m:oMathPara>
                      </a14:m>
                      <a:endParaRPr lang="de-DE" sz="2800" dirty="0"/>
                    </a:p>
                  </p:txBody>
                </p:sp>
              </mc:Choice>
              <mc:Fallback xmlns="">
                <p:sp>
                  <p:nvSpPr>
                    <p:cNvPr id="93" name="Textfeld 92"/>
                    <p:cNvSpPr txBox="1">
                      <a:spLocks noRot="1" noChangeAspect="1" noMove="1" noResize="1" noEditPoints="1" noAdjustHandles="1" noChangeArrowheads="1" noChangeShapeType="1" noTextEdit="1"/>
                    </p:cNvSpPr>
                    <p:nvPr/>
                  </p:nvSpPr>
                  <p:spPr>
                    <a:xfrm>
                      <a:off x="6722423" y="2955894"/>
                      <a:ext cx="463460" cy="430887"/>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4" name="Textfeld 93"/>
                    <p:cNvSpPr txBox="1"/>
                    <p:nvPr/>
                  </p:nvSpPr>
                  <p:spPr>
                    <a:xfrm>
                      <a:off x="6782650" y="3907190"/>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94" name="Textfeld 93"/>
                    <p:cNvSpPr txBox="1">
                      <a:spLocks noRot="1" noChangeAspect="1" noMove="1" noResize="1" noEditPoints="1" noAdjustHandles="1" noChangeArrowheads="1" noChangeShapeType="1" noTextEdit="1"/>
                    </p:cNvSpPr>
                    <p:nvPr/>
                  </p:nvSpPr>
                  <p:spPr>
                    <a:xfrm>
                      <a:off x="6782650" y="3907190"/>
                      <a:ext cx="289909" cy="430887"/>
                    </a:xfrm>
                    <a:prstGeom prst="rect">
                      <a:avLst/>
                    </a:prstGeom>
                    <a:blipFill>
                      <a:blip r:embed="rId5"/>
                      <a:stretch>
                        <a:fillRect/>
                      </a:stretch>
                    </a:blipFill>
                  </p:spPr>
                  <p:txBody>
                    <a:bodyPr/>
                    <a:lstStyle/>
                    <a:p>
                      <a:r>
                        <a:rPr lang="de-DE">
                          <a:noFill/>
                        </a:rPr>
                        <a:t> </a:t>
                      </a:r>
                    </a:p>
                  </p:txBody>
                </p:sp>
              </mc:Fallback>
            </mc:AlternateContent>
            <p:sp>
              <p:nvSpPr>
                <p:cNvPr id="95" name="Nach unten gekrümmter Pfeil 94"/>
                <p:cNvSpPr/>
                <p:nvPr/>
              </p:nvSpPr>
              <p:spPr>
                <a:xfrm>
                  <a:off x="6219597"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accent2"/>
                    </a:solidFill>
                  </a:endParaRPr>
                </a:p>
              </p:txBody>
            </p:sp>
            <p:sp>
              <p:nvSpPr>
                <p:cNvPr id="96" name="Nach unten gekrümmter Pfeil 95"/>
                <p:cNvSpPr/>
                <p:nvPr/>
              </p:nvSpPr>
              <p:spPr>
                <a:xfrm flipH="1" flipV="1">
                  <a:off x="6168503"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accent2"/>
                    </a:solidFill>
                  </a:endParaRPr>
                </a:p>
              </p:txBody>
            </p:sp>
            <p:cxnSp>
              <p:nvCxnSpPr>
                <p:cNvPr id="97" name="Gerade Verbindung mit Pfeil 96"/>
                <p:cNvCxnSpPr/>
                <p:nvPr/>
              </p:nvCxnSpPr>
              <p:spPr>
                <a:xfrm flipH="1">
                  <a:off x="7992182" y="3120551"/>
                  <a:ext cx="1654426" cy="201431"/>
                </a:xfrm>
                <a:prstGeom prst="straightConnector1">
                  <a:avLst/>
                </a:prstGeom>
                <a:ln w="285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98" name="Gerade Verbindung mit Pfeil 97"/>
                <p:cNvCxnSpPr/>
                <p:nvPr/>
              </p:nvCxnSpPr>
              <p:spPr>
                <a:xfrm flipV="1">
                  <a:off x="8155639" y="3821155"/>
                  <a:ext cx="1532929" cy="51763"/>
                </a:xfrm>
                <a:prstGeom prst="straightConnector1">
                  <a:avLst/>
                </a:prstGeom>
                <a:ln w="28575">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9" name="Textfeld 98"/>
                    <p:cNvSpPr txBox="1"/>
                    <p:nvPr/>
                  </p:nvSpPr>
                  <p:spPr>
                    <a:xfrm>
                      <a:off x="8622798" y="2706728"/>
                      <a:ext cx="52408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solidFill>
                                      <a:schemeClr val="accent1"/>
                                    </a:solidFill>
                                    <a:latin typeface="Cambria Math" panose="02040503050406030204" pitchFamily="18" charset="0"/>
                                  </a:rPr>
                                </m:ctrlPr>
                              </m:sSubPr>
                              <m:e>
                                <m:r>
                                  <a:rPr lang="de-DE" sz="2800" b="0" i="1" smtClean="0">
                                    <a:solidFill>
                                      <a:schemeClr val="accent1"/>
                                    </a:solidFill>
                                    <a:latin typeface="Cambria Math" panose="02040503050406030204" pitchFamily="18" charset="0"/>
                                  </a:rPr>
                                  <m:t>𝐴</m:t>
                                </m:r>
                              </m:e>
                              <m:sub>
                                <m:r>
                                  <a:rPr lang="de-DE" sz="2800" b="0" i="1" smtClean="0">
                                    <a:solidFill>
                                      <a:schemeClr val="accent1"/>
                                    </a:solidFill>
                                    <a:latin typeface="Cambria Math" panose="02040503050406030204" pitchFamily="18" charset="0"/>
                                  </a:rPr>
                                  <m:t>𝑇</m:t>
                                </m:r>
                              </m:sub>
                            </m:sSub>
                          </m:oMath>
                        </m:oMathPara>
                      </a14:m>
                      <a:endParaRPr lang="de-DE" sz="2800" dirty="0">
                        <a:solidFill>
                          <a:schemeClr val="accent1"/>
                        </a:solidFill>
                      </a:endParaRPr>
                    </a:p>
                  </p:txBody>
                </p:sp>
              </mc:Choice>
              <mc:Fallback xmlns="">
                <p:sp>
                  <p:nvSpPr>
                    <p:cNvPr id="99" name="Textfeld 98"/>
                    <p:cNvSpPr txBox="1">
                      <a:spLocks noRot="1" noChangeAspect="1" noMove="1" noResize="1" noEditPoints="1" noAdjustHandles="1" noChangeArrowheads="1" noChangeShapeType="1" noTextEdit="1"/>
                    </p:cNvSpPr>
                    <p:nvPr/>
                  </p:nvSpPr>
                  <p:spPr>
                    <a:xfrm>
                      <a:off x="8622798" y="2706728"/>
                      <a:ext cx="524086" cy="43088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0" name="Textfeld 99"/>
                    <p:cNvSpPr txBox="1"/>
                    <p:nvPr/>
                  </p:nvSpPr>
                  <p:spPr>
                    <a:xfrm>
                      <a:off x="8816622" y="3857712"/>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solidFill>
                                  <a:schemeClr val="accent1"/>
                                </a:solidFill>
                                <a:latin typeface="Cambria Math" panose="02040503050406030204" pitchFamily="18" charset="0"/>
                              </a:rPr>
                              <m:t>𝑆</m:t>
                            </m:r>
                          </m:oMath>
                        </m:oMathPara>
                      </a14:m>
                      <a:endParaRPr lang="de-DE" sz="2800" dirty="0">
                        <a:solidFill>
                          <a:schemeClr val="accent1"/>
                        </a:solidFill>
                      </a:endParaRPr>
                    </a:p>
                  </p:txBody>
                </p:sp>
              </mc:Choice>
              <mc:Fallback xmlns="">
                <p:sp>
                  <p:nvSpPr>
                    <p:cNvPr id="100" name="Textfeld 99"/>
                    <p:cNvSpPr txBox="1">
                      <a:spLocks noRot="1" noChangeAspect="1" noMove="1" noResize="1" noEditPoints="1" noAdjustHandles="1" noChangeArrowheads="1" noChangeShapeType="1" noTextEdit="1"/>
                    </p:cNvSpPr>
                    <p:nvPr/>
                  </p:nvSpPr>
                  <p:spPr>
                    <a:xfrm>
                      <a:off x="8816622" y="3857712"/>
                      <a:ext cx="289909" cy="430887"/>
                    </a:xfrm>
                    <a:prstGeom prst="rect">
                      <a:avLst/>
                    </a:prstGeom>
                    <a:blipFill>
                      <a:blip r:embed="rId6"/>
                      <a:stretch>
                        <a:fillRect/>
                      </a:stretch>
                    </a:blipFill>
                  </p:spPr>
                  <p:txBody>
                    <a:bodyPr/>
                    <a:lstStyle/>
                    <a:p>
                      <a:r>
                        <a:rPr lang="de-DE">
                          <a:noFill/>
                        </a:rPr>
                        <a:t> </a:t>
                      </a:r>
                    </a:p>
                  </p:txBody>
                </p:sp>
              </mc:Fallback>
            </mc:AlternateContent>
            <p:sp>
              <p:nvSpPr>
                <p:cNvPr id="101" name="Ellipse 100"/>
                <p:cNvSpPr/>
                <p:nvPr/>
              </p:nvSpPr>
              <p:spPr>
                <a:xfrm>
                  <a:off x="4609017" y="2604570"/>
                  <a:ext cx="199561" cy="19956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3</a:t>
                  </a:r>
                  <a:endParaRPr lang="de-DE" sz="1400" dirty="0"/>
                </a:p>
              </p:txBody>
            </p:sp>
            <p:sp>
              <p:nvSpPr>
                <p:cNvPr id="102" name="Ellipse 101"/>
                <p:cNvSpPr/>
                <p:nvPr/>
              </p:nvSpPr>
              <p:spPr>
                <a:xfrm>
                  <a:off x="5457282" y="3766793"/>
                  <a:ext cx="199561" cy="19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2</a:t>
                  </a:r>
                  <a:endParaRPr lang="de-DE" sz="1400" dirty="0"/>
                </a:p>
              </p:txBody>
            </p:sp>
            <p:sp>
              <p:nvSpPr>
                <p:cNvPr id="103" name="Ellipse 102"/>
                <p:cNvSpPr/>
                <p:nvPr/>
              </p:nvSpPr>
              <p:spPr>
                <a:xfrm>
                  <a:off x="6827823" y="2665745"/>
                  <a:ext cx="199561" cy="19956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smtClean="0"/>
                    <a:t>1</a:t>
                  </a:r>
                  <a:endParaRPr lang="de-DE" sz="1400" dirty="0"/>
                </a:p>
              </p:txBody>
            </p:sp>
          </p:grpSp>
        </p:grpSp>
      </p:grpSp>
      <p:sp>
        <p:nvSpPr>
          <p:cNvPr id="4" name="Textfeld 3"/>
          <p:cNvSpPr txBox="1"/>
          <p:nvPr/>
        </p:nvSpPr>
        <p:spPr>
          <a:xfrm>
            <a:off x="7185883" y="625992"/>
            <a:ext cx="4278849" cy="1200329"/>
          </a:xfrm>
          <a:prstGeom prst="rect">
            <a:avLst/>
          </a:prstGeom>
          <a:noFill/>
        </p:spPr>
        <p:txBody>
          <a:bodyPr wrap="square" rtlCol="0">
            <a:spAutoFit/>
          </a:bodyPr>
          <a:lstStyle/>
          <a:p>
            <a:r>
              <a:rPr lang="de-DE" dirty="0"/>
              <a:t>„</a:t>
            </a:r>
            <a:r>
              <a:rPr lang="en-US" dirty="0"/>
              <a:t>identify a reduced test suite that provides the same coverage of the software as the original test suite” (Jones and Harrold 2004)</a:t>
            </a:r>
            <a:endParaRPr lang="de-DE" dirty="0"/>
          </a:p>
          <a:p>
            <a:endParaRPr lang="de-DE" dirty="0"/>
          </a:p>
        </p:txBody>
      </p:sp>
      <p:sp>
        <p:nvSpPr>
          <p:cNvPr id="8" name="Foliennummernplatzhalter 7"/>
          <p:cNvSpPr>
            <a:spLocks noGrp="1"/>
          </p:cNvSpPr>
          <p:nvPr>
            <p:ph type="sldNum" sz="quarter" idx="12"/>
          </p:nvPr>
        </p:nvSpPr>
        <p:spPr/>
        <p:txBody>
          <a:bodyPr/>
          <a:lstStyle/>
          <a:p>
            <a:fld id="{A7A230D6-15B1-493D-97B8-047FCCA8A2D5}" type="slidenum">
              <a:rPr lang="de-DE" smtClean="0"/>
              <a:t>34</a:t>
            </a:fld>
            <a:endParaRPr lang="de-DE"/>
          </a:p>
        </p:txBody>
      </p:sp>
    </p:spTree>
    <p:extLst>
      <p:ext uri="{BB962C8B-B14F-4D97-AF65-F5344CB8AC3E}">
        <p14:creationId xmlns:p14="http://schemas.microsoft.com/office/powerpoint/2010/main" val="3382191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chemeClr val="accent1"/>
                </a:solidFill>
              </a:rPr>
              <a:t>Testing</a:t>
            </a:r>
            <a:r>
              <a:rPr lang="de-DE" dirty="0" smtClean="0"/>
              <a:t> </a:t>
            </a:r>
            <a:r>
              <a:rPr lang="de-DE" dirty="0" err="1" smtClean="0">
                <a:solidFill>
                  <a:schemeClr val="accent2"/>
                </a:solidFill>
              </a:rPr>
              <a:t>Self</a:t>
            </a:r>
            <a:r>
              <a:rPr lang="de-DE" dirty="0" err="1" smtClean="0"/>
              <a:t>-organizing</a:t>
            </a:r>
            <a:r>
              <a:rPr lang="de-DE" dirty="0" smtClean="0"/>
              <a:t> Systems</a:t>
            </a:r>
            <a:endParaRPr lang="de-DE" dirty="0"/>
          </a:p>
        </p:txBody>
      </p:sp>
      <p:grpSp>
        <p:nvGrpSpPr>
          <p:cNvPr id="3" name="Gruppieren 2"/>
          <p:cNvGrpSpPr/>
          <p:nvPr/>
        </p:nvGrpSpPr>
        <p:grpSpPr>
          <a:xfrm>
            <a:off x="2787800" y="1690688"/>
            <a:ext cx="6864859" cy="3335744"/>
            <a:chOff x="1854118" y="1690688"/>
            <a:chExt cx="6864859" cy="3335744"/>
          </a:xfrm>
        </p:grpSpPr>
        <p:grpSp>
          <p:nvGrpSpPr>
            <p:cNvPr id="32" name="Gruppieren 31"/>
            <p:cNvGrpSpPr/>
            <p:nvPr/>
          </p:nvGrpSpPr>
          <p:grpSpPr>
            <a:xfrm>
              <a:off x="1854118" y="1690688"/>
              <a:ext cx="6864859" cy="3335744"/>
              <a:chOff x="3921222" y="2842040"/>
              <a:chExt cx="4758131" cy="2312053"/>
            </a:xfrm>
          </p:grpSpPr>
          <p:sp>
            <p:nvSpPr>
              <p:cNvPr id="33" name="Wolke 32"/>
              <p:cNvSpPr/>
              <p:nvPr/>
            </p:nvSpPr>
            <p:spPr>
              <a:xfrm>
                <a:off x="3921222" y="3423751"/>
                <a:ext cx="4758131" cy="1730342"/>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tx1"/>
                    </a:solidFill>
                  </a:ln>
                </a:endParaRPr>
              </a:p>
            </p:txBody>
          </p:sp>
          <p:sp>
            <p:nvSpPr>
              <p:cNvPr id="34" name="Ellipse 33"/>
              <p:cNvSpPr/>
              <p:nvPr/>
            </p:nvSpPr>
            <p:spPr>
              <a:xfrm>
                <a:off x="4534830" y="3725811"/>
                <a:ext cx="2726195" cy="954194"/>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35" name="Gruppierung 11"/>
              <p:cNvGrpSpPr/>
              <p:nvPr/>
            </p:nvGrpSpPr>
            <p:grpSpPr>
              <a:xfrm>
                <a:off x="4942981" y="3583226"/>
                <a:ext cx="508606" cy="770333"/>
                <a:chOff x="1540316" y="4587377"/>
                <a:chExt cx="357189" cy="642943"/>
              </a:xfrm>
              <a:solidFill>
                <a:schemeClr val="accent3">
                  <a:lumMod val="60000"/>
                  <a:lumOff val="40000"/>
                </a:schemeClr>
              </a:solidFill>
            </p:grpSpPr>
            <p:sp>
              <p:nvSpPr>
                <p:cNvPr id="49" name="Ellipse 48"/>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50" name="Freihandform 67"/>
                <p:cNvSpPr/>
                <p:nvPr/>
              </p:nvSpPr>
              <p:spPr>
                <a:xfrm rot="1410277">
                  <a:off x="1540316"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grpSp>
            <p:nvGrpSpPr>
              <p:cNvPr id="36" name="Gruppierung 11"/>
              <p:cNvGrpSpPr/>
              <p:nvPr/>
            </p:nvGrpSpPr>
            <p:grpSpPr>
              <a:xfrm>
                <a:off x="6362688" y="3370839"/>
                <a:ext cx="508606" cy="770333"/>
                <a:chOff x="1540317" y="4587377"/>
                <a:chExt cx="357189" cy="642943"/>
              </a:xfrm>
              <a:solidFill>
                <a:schemeClr val="accent3">
                  <a:lumMod val="60000"/>
                  <a:lumOff val="40000"/>
                </a:schemeClr>
              </a:solidFill>
            </p:grpSpPr>
            <p:sp>
              <p:nvSpPr>
                <p:cNvPr id="47" name="Ellipse 46"/>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48"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sp>
            <p:nvSpPr>
              <p:cNvPr id="37" name="Abgerundetes Rechteck 36"/>
              <p:cNvSpPr/>
              <p:nvPr/>
            </p:nvSpPr>
            <p:spPr>
              <a:xfrm>
                <a:off x="4671744" y="2842040"/>
                <a:ext cx="2495211" cy="335225"/>
              </a:xfrm>
              <a:prstGeom prst="roundRect">
                <a:avLst/>
              </a:prstGeom>
              <a:solidFill>
                <a:schemeClr val="accent2"/>
              </a:solidFill>
              <a:ln/>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de-DE" sz="2400" dirty="0" err="1" smtClean="0"/>
                  <a:t>Reconfiguration</a:t>
                </a:r>
                <a:r>
                  <a:rPr lang="de-DE" sz="2000" dirty="0" smtClean="0"/>
                  <a:t> </a:t>
                </a:r>
                <a:r>
                  <a:rPr lang="de-DE" sz="2400" dirty="0" smtClean="0"/>
                  <a:t>Mechanism</a:t>
                </a:r>
                <a:endParaRPr lang="de-DE" sz="2400" dirty="0"/>
              </a:p>
            </p:txBody>
          </p:sp>
          <p:cxnSp>
            <p:nvCxnSpPr>
              <p:cNvPr id="38" name="Gerade Verbindung mit Pfeil 37"/>
              <p:cNvCxnSpPr/>
              <p:nvPr/>
            </p:nvCxnSpPr>
            <p:spPr>
              <a:xfrm flipV="1">
                <a:off x="5498207" y="3885695"/>
                <a:ext cx="776744" cy="13973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a:off x="5428226" y="4219958"/>
                <a:ext cx="331143" cy="9874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V="1">
                <a:off x="6274953" y="4141176"/>
                <a:ext cx="243875" cy="25314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 name="Gruppierung 11"/>
              <p:cNvGrpSpPr/>
              <p:nvPr/>
            </p:nvGrpSpPr>
            <p:grpSpPr>
              <a:xfrm>
                <a:off x="5774772" y="3916423"/>
                <a:ext cx="508606" cy="770333"/>
                <a:chOff x="1540317" y="4587377"/>
                <a:chExt cx="357189" cy="642943"/>
              </a:xfrm>
              <a:solidFill>
                <a:schemeClr val="accent3">
                  <a:lumMod val="60000"/>
                  <a:lumOff val="40000"/>
                </a:schemeClr>
              </a:solidFill>
            </p:grpSpPr>
            <p:sp>
              <p:nvSpPr>
                <p:cNvPr id="45" name="Ellipse 44"/>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46"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cxnSp>
            <p:nvCxnSpPr>
              <p:cNvPr id="42" name="Gerade Verbindung mit Pfeil 41"/>
              <p:cNvCxnSpPr>
                <a:stCxn id="49" idx="0"/>
              </p:cNvCxnSpPr>
              <p:nvPr/>
            </p:nvCxnSpPr>
            <p:spPr>
              <a:xfrm flipV="1">
                <a:off x="5172329" y="3177264"/>
                <a:ext cx="255900" cy="405966"/>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43" name="Gerade Verbindung mit Pfeil 42"/>
              <p:cNvCxnSpPr>
                <a:stCxn id="45" idx="0"/>
              </p:cNvCxnSpPr>
              <p:nvPr/>
            </p:nvCxnSpPr>
            <p:spPr>
              <a:xfrm flipV="1">
                <a:off x="6004120" y="3199696"/>
                <a:ext cx="3229" cy="716732"/>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44" name="Gerade Verbindung mit Pfeil 43"/>
              <p:cNvCxnSpPr>
                <a:stCxn id="47" idx="0"/>
              </p:cNvCxnSpPr>
              <p:nvPr/>
            </p:nvCxnSpPr>
            <p:spPr>
              <a:xfrm flipH="1" flipV="1">
                <a:off x="6439578" y="3177264"/>
                <a:ext cx="152457" cy="193579"/>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grpSp>
        <mc:AlternateContent xmlns:mc="http://schemas.openxmlformats.org/markup-compatibility/2006" xmlns:a14="http://schemas.microsoft.com/office/drawing/2010/main">
          <mc:Choice Requires="a14">
            <p:sp>
              <p:nvSpPr>
                <p:cNvPr id="53" name="Textfeld 52"/>
                <p:cNvSpPr txBox="1"/>
                <p:nvPr/>
              </p:nvSpPr>
              <p:spPr>
                <a:xfrm>
                  <a:off x="6722423" y="2955894"/>
                  <a:ext cx="4634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𝑆</m:t>
                            </m:r>
                          </m:sub>
                        </m:sSub>
                      </m:oMath>
                    </m:oMathPara>
                  </a14:m>
                  <a:endParaRPr lang="de-DE" sz="2800" dirty="0"/>
                </a:p>
              </p:txBody>
            </p:sp>
          </mc:Choice>
          <mc:Fallback xmlns="">
            <p:sp>
              <p:nvSpPr>
                <p:cNvPr id="53" name="Textfeld 52"/>
                <p:cNvSpPr txBox="1">
                  <a:spLocks noRot="1" noChangeAspect="1" noMove="1" noResize="1" noEditPoints="1" noAdjustHandles="1" noChangeArrowheads="1" noChangeShapeType="1" noTextEdit="1"/>
                </p:cNvSpPr>
                <p:nvPr/>
              </p:nvSpPr>
              <p:spPr>
                <a:xfrm>
                  <a:off x="6722423" y="2955894"/>
                  <a:ext cx="463460" cy="430887"/>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Textfeld 53"/>
                <p:cNvSpPr txBox="1"/>
                <p:nvPr/>
              </p:nvSpPr>
              <p:spPr>
                <a:xfrm>
                  <a:off x="6782650" y="3907190"/>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54" name="Textfeld 53"/>
                <p:cNvSpPr txBox="1">
                  <a:spLocks noRot="1" noChangeAspect="1" noMove="1" noResize="1" noEditPoints="1" noAdjustHandles="1" noChangeArrowheads="1" noChangeShapeType="1" noTextEdit="1"/>
                </p:cNvSpPr>
                <p:nvPr/>
              </p:nvSpPr>
              <p:spPr>
                <a:xfrm>
                  <a:off x="6782650" y="3907190"/>
                  <a:ext cx="289909" cy="430887"/>
                </a:xfrm>
                <a:prstGeom prst="rect">
                  <a:avLst/>
                </a:prstGeom>
                <a:blipFill>
                  <a:blip r:embed="rId5"/>
                  <a:stretch>
                    <a:fillRect/>
                  </a:stretch>
                </a:blipFill>
              </p:spPr>
              <p:txBody>
                <a:bodyPr/>
                <a:lstStyle/>
                <a:p>
                  <a:r>
                    <a:rPr lang="de-DE">
                      <a:noFill/>
                    </a:rPr>
                    <a:t> </a:t>
                  </a:r>
                </a:p>
              </p:txBody>
            </p:sp>
          </mc:Fallback>
        </mc:AlternateContent>
        <p:sp>
          <p:nvSpPr>
            <p:cNvPr id="8" name="Nach unten gekrümmter Pfeil 7"/>
            <p:cNvSpPr/>
            <p:nvPr/>
          </p:nvSpPr>
          <p:spPr>
            <a:xfrm>
              <a:off x="6219597"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67" name="Nach unten gekrümmter Pfeil 66"/>
            <p:cNvSpPr/>
            <p:nvPr/>
          </p:nvSpPr>
          <p:spPr>
            <a:xfrm flipH="1" flipV="1">
              <a:off x="6168503"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27" name="Ellipse 26"/>
            <p:cNvSpPr/>
            <p:nvPr/>
          </p:nvSpPr>
          <p:spPr>
            <a:xfrm>
              <a:off x="4609017" y="2604570"/>
              <a:ext cx="199561" cy="19956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3</a:t>
              </a:r>
              <a:endParaRPr lang="de-DE" sz="1400" dirty="0"/>
            </a:p>
          </p:txBody>
        </p:sp>
        <p:sp>
          <p:nvSpPr>
            <p:cNvPr id="29" name="Ellipse 28"/>
            <p:cNvSpPr/>
            <p:nvPr/>
          </p:nvSpPr>
          <p:spPr>
            <a:xfrm>
              <a:off x="6827823" y="2665745"/>
              <a:ext cx="199561" cy="19956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smtClean="0"/>
                <a:t>2</a:t>
              </a:r>
              <a:endParaRPr lang="de-DE" sz="1400" dirty="0"/>
            </a:p>
          </p:txBody>
        </p:sp>
      </p:grpSp>
      <p:sp>
        <p:nvSpPr>
          <p:cNvPr id="56" name="Nach unten gekrümmter Pfeil 55"/>
          <p:cNvSpPr/>
          <p:nvPr/>
        </p:nvSpPr>
        <p:spPr>
          <a:xfrm>
            <a:off x="8973615"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59" name="Nach unten gekrümmter Pfeil 58"/>
          <p:cNvSpPr/>
          <p:nvPr/>
        </p:nvSpPr>
        <p:spPr>
          <a:xfrm flipH="1" flipV="1">
            <a:off x="8922521"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grpSp>
        <p:nvGrpSpPr>
          <p:cNvPr id="69" name="Gruppieren 68"/>
          <p:cNvGrpSpPr/>
          <p:nvPr/>
        </p:nvGrpSpPr>
        <p:grpSpPr>
          <a:xfrm>
            <a:off x="411271" y="2314810"/>
            <a:ext cx="2354044" cy="890467"/>
            <a:chOff x="82726" y="2247067"/>
            <a:chExt cx="3320687" cy="1042281"/>
          </a:xfrm>
        </p:grpSpPr>
        <p:sp>
          <p:nvSpPr>
            <p:cNvPr id="70" name="Abgerundetes Rechteck 69"/>
            <p:cNvSpPr/>
            <p:nvPr/>
          </p:nvSpPr>
          <p:spPr>
            <a:xfrm>
              <a:off x="82726" y="2247067"/>
              <a:ext cx="3300863" cy="1042281"/>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1" name="Textfeld 70"/>
            <p:cNvSpPr txBox="1"/>
            <p:nvPr/>
          </p:nvSpPr>
          <p:spPr>
            <a:xfrm>
              <a:off x="145871" y="2316619"/>
              <a:ext cx="3257542" cy="828572"/>
            </a:xfrm>
            <a:prstGeom prst="rect">
              <a:avLst/>
            </a:prstGeom>
            <a:noFill/>
          </p:spPr>
          <p:txBody>
            <a:bodyPr wrap="square" rtlCol="0">
              <a:spAutoFit/>
            </a:bodyPr>
            <a:lstStyle/>
            <a:p>
              <a:r>
                <a:rPr lang="de-DE" sz="2000" b="1" dirty="0" smtClean="0"/>
                <a:t>Goal</a:t>
              </a:r>
              <a:r>
                <a:rPr lang="de-DE" sz="2000" dirty="0" smtClean="0"/>
                <a:t>: </a:t>
              </a:r>
              <a:r>
                <a:rPr lang="de-DE" sz="2000" dirty="0" err="1" smtClean="0"/>
                <a:t>Finding</a:t>
              </a:r>
              <a:r>
                <a:rPr lang="de-DE" sz="2000" dirty="0" smtClean="0"/>
                <a:t> </a:t>
              </a:r>
              <a:r>
                <a:rPr lang="de-DE" sz="2000" dirty="0" err="1" smtClean="0"/>
                <a:t>faults</a:t>
              </a:r>
              <a:r>
                <a:rPr lang="de-DE" sz="2000" dirty="0" smtClean="0"/>
                <a:t> </a:t>
              </a:r>
              <a:r>
                <a:rPr lang="de-DE" sz="2000" dirty="0" err="1" smtClean="0"/>
                <a:t>by</a:t>
              </a:r>
              <a:r>
                <a:rPr lang="de-DE" sz="2000" dirty="0" smtClean="0"/>
                <a:t> </a:t>
              </a:r>
              <a:r>
                <a:rPr lang="de-DE" sz="2000" dirty="0" err="1" smtClean="0"/>
                <a:t>revealing</a:t>
              </a:r>
              <a:r>
                <a:rPr lang="de-DE" sz="2000" dirty="0" smtClean="0"/>
                <a:t> </a:t>
              </a:r>
              <a:r>
                <a:rPr lang="de-DE" sz="2000" dirty="0" err="1" smtClean="0"/>
                <a:t>failures</a:t>
              </a:r>
              <a:endParaRPr lang="de-DE" sz="2000" dirty="0"/>
            </a:p>
          </p:txBody>
        </p:sp>
      </p:grpSp>
      <p:grpSp>
        <p:nvGrpSpPr>
          <p:cNvPr id="74" name="Gruppieren 73"/>
          <p:cNvGrpSpPr/>
          <p:nvPr>
            <p:custDataLst>
              <p:custData r:id="rId1"/>
            </p:custDataLst>
          </p:nvPr>
        </p:nvGrpSpPr>
        <p:grpSpPr>
          <a:xfrm>
            <a:off x="324520" y="4135966"/>
            <a:ext cx="2463280" cy="890466"/>
            <a:chOff x="82726" y="2247067"/>
            <a:chExt cx="3320687" cy="1042281"/>
          </a:xfrm>
        </p:grpSpPr>
        <p:sp>
          <p:nvSpPr>
            <p:cNvPr id="75" name="Abgerundetes Rechteck 74"/>
            <p:cNvSpPr/>
            <p:nvPr/>
          </p:nvSpPr>
          <p:spPr>
            <a:xfrm>
              <a:off x="82726" y="2247067"/>
              <a:ext cx="3300863" cy="1042281"/>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mc:AlternateContent xmlns:mc="http://schemas.openxmlformats.org/markup-compatibility/2006" xmlns:a14="http://schemas.microsoft.com/office/drawing/2010/main">
          <mc:Choice Requires="a14">
            <p:sp>
              <p:nvSpPr>
                <p:cNvPr id="76" name="Textfeld 75"/>
                <p:cNvSpPr txBox="1"/>
                <p:nvPr/>
              </p:nvSpPr>
              <p:spPr>
                <a:xfrm>
                  <a:off x="145871" y="2316621"/>
                  <a:ext cx="3257542" cy="828573"/>
                </a:xfrm>
                <a:prstGeom prst="rect">
                  <a:avLst/>
                </a:prstGeom>
                <a:noFill/>
              </p:spPr>
              <p:txBody>
                <a:bodyPr wrap="square" rtlCol="0">
                  <a:spAutoFit/>
                </a:bodyPr>
                <a:lstStyle/>
                <a:p>
                  <a:r>
                    <a:rPr lang="de-DE" sz="2000" b="1" dirty="0" smtClean="0"/>
                    <a:t>Test Case: </a:t>
                  </a:r>
                  <a:r>
                    <a:rPr lang="de-DE" sz="2000" dirty="0" err="1" smtClean="0"/>
                    <a:t>Executing</a:t>
                  </a:r>
                  <a:r>
                    <a:rPr lang="de-DE" sz="2000" dirty="0" smtClean="0"/>
                    <a:t> </a:t>
                  </a:r>
                  <a14:m>
                    <m:oMath xmlns:m="http://schemas.openxmlformats.org/officeDocument/2006/math">
                      <m:r>
                        <a:rPr lang="de-DE" sz="2000" i="1">
                          <a:latin typeface="Cambria Math" panose="02040503050406030204" pitchFamily="18" charset="0"/>
                        </a:rPr>
                        <m:t>𝑎</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panose="02040503050406030204" pitchFamily="18" charset="0"/>
                            </a:rPr>
                            <m:t>𝐴</m:t>
                          </m:r>
                        </m:e>
                        <m:sub>
                          <m:r>
                            <a:rPr lang="de-DE" sz="2000" i="1">
                              <a:latin typeface="Cambria Math" panose="02040503050406030204" pitchFamily="18" charset="0"/>
                            </a:rPr>
                            <m:t>𝑇</m:t>
                          </m:r>
                        </m:sub>
                      </m:sSub>
                    </m:oMath>
                  </a14:m>
                  <a:r>
                    <a:rPr lang="de-DE" sz="2000" dirty="0" smtClean="0"/>
                    <a:t> in a  </a:t>
                  </a:r>
                  <a14:m>
                    <m:oMath xmlns:m="http://schemas.openxmlformats.org/officeDocument/2006/math">
                      <m:r>
                        <m:rPr>
                          <m:sty m:val="p"/>
                        </m:rPr>
                        <a:rPr lang="de-DE" sz="2000" b="0" i="0" smtClean="0">
                          <a:latin typeface="Cambria Math" panose="02040503050406030204" pitchFamily="18" charset="0"/>
                        </a:rPr>
                        <m:t>s</m:t>
                      </m:r>
                      <m:r>
                        <a:rPr lang="de-DE" sz="2000" i="1">
                          <a:latin typeface="Cambria Math" panose="02040503050406030204" pitchFamily="18" charset="0"/>
                        </a:rPr>
                        <m:t>∈</m:t>
                      </m:r>
                      <m:r>
                        <a:rPr lang="de-DE" sz="2000" b="0" i="1" smtClean="0">
                          <a:latin typeface="Cambria Math" panose="02040503050406030204" pitchFamily="18" charset="0"/>
                        </a:rPr>
                        <m:t>𝑆</m:t>
                      </m:r>
                    </m:oMath>
                  </a14:m>
                  <a:endParaRPr lang="de-DE" sz="2000" dirty="0" smtClean="0"/>
                </a:p>
              </p:txBody>
            </p:sp>
          </mc:Choice>
          <mc:Fallback xmlns="">
            <p:sp>
              <p:nvSpPr>
                <p:cNvPr id="76" name="Textfeld 75"/>
                <p:cNvSpPr txBox="1">
                  <a:spLocks noRot="1" noChangeAspect="1" noMove="1" noResize="1" noEditPoints="1" noAdjustHandles="1" noChangeArrowheads="1" noChangeShapeType="1" noTextEdit="1"/>
                </p:cNvSpPr>
                <p:nvPr/>
              </p:nvSpPr>
              <p:spPr>
                <a:xfrm>
                  <a:off x="145871" y="2316621"/>
                  <a:ext cx="3257542" cy="828573"/>
                </a:xfrm>
                <a:prstGeom prst="rect">
                  <a:avLst/>
                </a:prstGeom>
                <a:blipFill>
                  <a:blip r:embed="rId6"/>
                  <a:stretch>
                    <a:fillRect l="-2778" t="-4310" b="-14655"/>
                  </a:stretch>
                </a:blipFill>
              </p:spPr>
              <p:txBody>
                <a:bodyPr/>
                <a:lstStyle/>
                <a:p>
                  <a:r>
                    <a:rPr lang="de-DE">
                      <a:noFill/>
                    </a:rPr>
                    <a:t> </a:t>
                  </a:r>
                </a:p>
              </p:txBody>
            </p:sp>
          </mc:Fallback>
        </mc:AlternateContent>
      </p:grpSp>
      <p:grpSp>
        <p:nvGrpSpPr>
          <p:cNvPr id="4" name="Gruppieren 3"/>
          <p:cNvGrpSpPr/>
          <p:nvPr/>
        </p:nvGrpSpPr>
        <p:grpSpPr>
          <a:xfrm>
            <a:off x="1596307" y="5871115"/>
            <a:ext cx="4934865" cy="482908"/>
            <a:chOff x="666764" y="5583345"/>
            <a:chExt cx="4934865" cy="482908"/>
          </a:xfrm>
        </p:grpSpPr>
        <p:sp>
          <p:nvSpPr>
            <p:cNvPr id="65" name="Abgerundetes Rechteck 64"/>
            <p:cNvSpPr/>
            <p:nvPr/>
          </p:nvSpPr>
          <p:spPr>
            <a:xfrm>
              <a:off x="666764" y="5583345"/>
              <a:ext cx="4875935" cy="482908"/>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8" name="Textfeld 77"/>
                <p:cNvSpPr txBox="1"/>
                <p:nvPr/>
              </p:nvSpPr>
              <p:spPr>
                <a:xfrm>
                  <a:off x="666765" y="5622637"/>
                  <a:ext cx="4934864" cy="400110"/>
                </a:xfrm>
                <a:prstGeom prst="rect">
                  <a:avLst/>
                </a:prstGeom>
                <a:noFill/>
              </p:spPr>
              <p:txBody>
                <a:bodyPr wrap="square" rtlCol="0">
                  <a:spAutoFit/>
                </a:bodyPr>
                <a:lstStyle/>
                <a:p>
                  <a:r>
                    <a:rPr lang="de-DE" sz="2000" b="1" dirty="0" err="1" smtClean="0"/>
                    <a:t>Observed</a:t>
                  </a:r>
                  <a:r>
                    <a:rPr lang="de-DE" sz="2000" b="1" dirty="0" smtClean="0"/>
                    <a:t> Transition: </a:t>
                  </a:r>
                  <a14:m>
                    <m:oMath xmlns:m="http://schemas.openxmlformats.org/officeDocument/2006/math">
                      <m:sSub>
                        <m:sSubPr>
                          <m:ctrlPr>
                            <a:rPr lang="de-DE" sz="2000" i="1">
                              <a:latin typeface="Cambria Math" panose="02040503050406030204" pitchFamily="18" charset="0"/>
                            </a:rPr>
                          </m:ctrlPr>
                        </m:sSubPr>
                        <m:e>
                          <m:r>
                            <a:rPr lang="de-DE" sz="2000" i="1">
                              <a:latin typeface="Cambria Math" panose="02040503050406030204" pitchFamily="18" charset="0"/>
                            </a:rPr>
                            <m:t>𝑇</m:t>
                          </m:r>
                        </m:e>
                        <m:sub>
                          <m:r>
                            <a:rPr lang="de-DE" sz="2000" i="1">
                              <a:latin typeface="Cambria Math" panose="02040503050406030204" pitchFamily="18" charset="0"/>
                            </a:rPr>
                            <m:t>𝑜𝑏𝑠</m:t>
                          </m:r>
                        </m:sub>
                      </m:sSub>
                      <m:r>
                        <a:rPr lang="de-DE" sz="2000" i="1">
                          <a:latin typeface="Cambria Math" panose="02040503050406030204" pitchFamily="18" charset="0"/>
                        </a:rPr>
                        <m:t>∈</m:t>
                      </m:r>
                      <m:r>
                        <a:rPr lang="de-DE" sz="2000" i="1">
                          <a:latin typeface="Cambria Math" panose="02040503050406030204" pitchFamily="18" charset="0"/>
                        </a:rPr>
                        <m:t>𝑆</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panose="02040503050406030204" pitchFamily="18" charset="0"/>
                            </a:rPr>
                            <m:t>𝐴</m:t>
                          </m:r>
                        </m:e>
                        <m:sub>
                          <m:r>
                            <a:rPr lang="de-DE" sz="2000" i="1">
                              <a:latin typeface="Cambria Math" panose="02040503050406030204" pitchFamily="18" charset="0"/>
                            </a:rPr>
                            <m:t>𝑇</m:t>
                          </m:r>
                        </m:sub>
                      </m:sSub>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panose="02040503050406030204" pitchFamily="18" charset="0"/>
                            </a:rPr>
                            <m:t>𝐴</m:t>
                          </m:r>
                        </m:e>
                        <m:sub>
                          <m:r>
                            <a:rPr lang="de-DE" sz="2000" i="1">
                              <a:latin typeface="Cambria Math" panose="02040503050406030204" pitchFamily="18" charset="0"/>
                            </a:rPr>
                            <m:t>𝑆</m:t>
                          </m:r>
                        </m:sub>
                      </m:sSub>
                      <m:r>
                        <a:rPr lang="de-DE" sz="2000" i="1">
                          <a:latin typeface="Cambria Math" panose="02040503050406030204" pitchFamily="18" charset="0"/>
                        </a:rPr>
                        <m:t>×</m:t>
                      </m:r>
                      <m:r>
                        <a:rPr lang="de-DE" sz="2000" i="1">
                          <a:latin typeface="Cambria Math" panose="02040503050406030204" pitchFamily="18" charset="0"/>
                        </a:rPr>
                        <m:t>𝑆</m:t>
                      </m:r>
                    </m:oMath>
                  </a14:m>
                  <a:endParaRPr lang="de-DE" sz="2000" dirty="0"/>
                </a:p>
              </p:txBody>
            </p:sp>
          </mc:Choice>
          <mc:Fallback xmlns="">
            <p:sp>
              <p:nvSpPr>
                <p:cNvPr id="78" name="Textfeld 77"/>
                <p:cNvSpPr txBox="1">
                  <a:spLocks noRot="1" noChangeAspect="1" noMove="1" noResize="1" noEditPoints="1" noAdjustHandles="1" noChangeArrowheads="1" noChangeShapeType="1" noTextEdit="1"/>
                </p:cNvSpPr>
                <p:nvPr/>
              </p:nvSpPr>
              <p:spPr>
                <a:xfrm>
                  <a:off x="666765" y="5622637"/>
                  <a:ext cx="4934864" cy="400110"/>
                </a:xfrm>
                <a:prstGeom prst="rect">
                  <a:avLst/>
                </a:prstGeom>
                <a:blipFill>
                  <a:blip r:embed="rId7"/>
                  <a:stretch>
                    <a:fillRect l="-1360" t="-9231" b="-27692"/>
                  </a:stretch>
                </a:blipFill>
              </p:spPr>
              <p:txBody>
                <a:bodyPr/>
                <a:lstStyle/>
                <a:p>
                  <a:r>
                    <a:rPr lang="de-DE">
                      <a:noFill/>
                    </a:rPr>
                    <a:t> </a:t>
                  </a:r>
                </a:p>
              </p:txBody>
            </p:sp>
          </mc:Fallback>
        </mc:AlternateContent>
      </p:grpSp>
      <mc:AlternateContent xmlns:mc="http://schemas.openxmlformats.org/markup-compatibility/2006" xmlns:a14="http://schemas.microsoft.com/office/drawing/2010/main">
        <mc:Choice Requires="a14">
          <p:sp>
            <p:nvSpPr>
              <p:cNvPr id="79" name="Textfeld 78"/>
              <p:cNvSpPr txBox="1"/>
              <p:nvPr/>
            </p:nvSpPr>
            <p:spPr>
              <a:xfrm>
                <a:off x="9510011" y="3859305"/>
                <a:ext cx="50526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𝑇</m:t>
                          </m:r>
                        </m:sub>
                      </m:sSub>
                    </m:oMath>
                  </m:oMathPara>
                </a14:m>
                <a:endParaRPr lang="de-DE" sz="2800" dirty="0"/>
              </a:p>
            </p:txBody>
          </p:sp>
        </mc:Choice>
        <mc:Fallback xmlns="">
          <p:sp>
            <p:nvSpPr>
              <p:cNvPr id="79" name="Textfeld 78"/>
              <p:cNvSpPr txBox="1">
                <a:spLocks noRot="1" noChangeAspect="1" noMove="1" noResize="1" noEditPoints="1" noAdjustHandles="1" noChangeArrowheads="1" noChangeShapeType="1" noTextEdit="1"/>
              </p:cNvSpPr>
              <p:nvPr/>
            </p:nvSpPr>
            <p:spPr>
              <a:xfrm>
                <a:off x="9510011" y="3859305"/>
                <a:ext cx="505267" cy="430887"/>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0" name="Textfeld 79"/>
              <p:cNvSpPr txBox="1"/>
              <p:nvPr/>
            </p:nvSpPr>
            <p:spPr>
              <a:xfrm>
                <a:off x="9617689" y="2987737"/>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80" name="Textfeld 79"/>
              <p:cNvSpPr txBox="1">
                <a:spLocks noRot="1" noChangeAspect="1" noMove="1" noResize="1" noEditPoints="1" noAdjustHandles="1" noChangeArrowheads="1" noChangeShapeType="1" noTextEdit="1"/>
              </p:cNvSpPr>
              <p:nvPr/>
            </p:nvSpPr>
            <p:spPr>
              <a:xfrm>
                <a:off x="9617689" y="2987737"/>
                <a:ext cx="289909" cy="430887"/>
              </a:xfrm>
              <a:prstGeom prst="rect">
                <a:avLst/>
              </a:prstGeom>
              <a:blipFill>
                <a:blip r:embed="rId9"/>
                <a:stretch>
                  <a:fillRect/>
                </a:stretch>
              </a:blipFill>
            </p:spPr>
            <p:txBody>
              <a:bodyPr/>
              <a:lstStyle/>
              <a:p>
                <a:r>
                  <a:rPr lang="de-DE">
                    <a:noFill/>
                  </a:rPr>
                  <a:t> </a:t>
                </a:r>
              </a:p>
            </p:txBody>
          </p:sp>
        </mc:Fallback>
      </mc:AlternateContent>
      <p:sp>
        <p:nvSpPr>
          <p:cNvPr id="81" name="Textfeld 80"/>
          <p:cNvSpPr txBox="1"/>
          <p:nvPr/>
        </p:nvSpPr>
        <p:spPr>
          <a:xfrm>
            <a:off x="10483534" y="3195158"/>
            <a:ext cx="1975391" cy="461665"/>
          </a:xfrm>
          <a:prstGeom prst="rect">
            <a:avLst/>
          </a:prstGeom>
          <a:noFill/>
        </p:spPr>
        <p:txBody>
          <a:bodyPr wrap="square" rtlCol="0">
            <a:spAutoFit/>
          </a:bodyPr>
          <a:lstStyle/>
          <a:p>
            <a:r>
              <a:rPr lang="de-DE" sz="2400" dirty="0" smtClean="0"/>
              <a:t>Test </a:t>
            </a:r>
            <a:r>
              <a:rPr lang="de-DE" sz="2400" dirty="0" err="1" smtClean="0"/>
              <a:t>Process</a:t>
            </a:r>
            <a:endParaRPr lang="de-DE" sz="2400" dirty="0"/>
          </a:p>
        </p:txBody>
      </p:sp>
      <p:grpSp>
        <p:nvGrpSpPr>
          <p:cNvPr id="12" name="Gruppieren 11"/>
          <p:cNvGrpSpPr/>
          <p:nvPr/>
        </p:nvGrpSpPr>
        <p:grpSpPr>
          <a:xfrm>
            <a:off x="7606346" y="5190565"/>
            <a:ext cx="4272643" cy="766592"/>
            <a:chOff x="6752977" y="5341218"/>
            <a:chExt cx="4272643" cy="766592"/>
          </a:xfrm>
        </p:grpSpPr>
        <p:sp>
          <p:nvSpPr>
            <p:cNvPr id="84" name="Abgerundetes Rechteck 83"/>
            <p:cNvSpPr/>
            <p:nvPr/>
          </p:nvSpPr>
          <p:spPr>
            <a:xfrm>
              <a:off x="6752977" y="5341218"/>
              <a:ext cx="4239080" cy="766592"/>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6" name="Rechteck 5"/>
                <p:cNvSpPr/>
                <p:nvPr/>
              </p:nvSpPr>
              <p:spPr>
                <a:xfrm>
                  <a:off x="6811907" y="5370571"/>
                  <a:ext cx="4213713" cy="707886"/>
                </a:xfrm>
                <a:prstGeom prst="rect">
                  <a:avLst/>
                </a:prstGeom>
              </p:spPr>
              <p:txBody>
                <a:bodyPr wrap="square">
                  <a:spAutoFit/>
                </a:bodyPr>
                <a:lstStyle/>
                <a:p>
                  <a:r>
                    <a:rPr lang="de-DE" sz="2000" dirty="0" smtClean="0"/>
                    <a:t>A </a:t>
                  </a:r>
                  <a:r>
                    <a:rPr lang="de-DE" sz="2000" dirty="0" err="1"/>
                    <a:t>test</a:t>
                  </a:r>
                  <a:r>
                    <a:rPr lang="de-DE" sz="2000" dirty="0"/>
                    <a:t> </a:t>
                  </a:r>
                  <a:r>
                    <a:rPr lang="de-DE" sz="2000" dirty="0" err="1"/>
                    <a:t>suite</a:t>
                  </a:r>
                  <a:r>
                    <a:rPr lang="de-DE" sz="2000" dirty="0"/>
                    <a:t> </a:t>
                  </a:r>
                  <a14:m>
                    <m:oMath xmlns:m="http://schemas.openxmlformats.org/officeDocument/2006/math">
                      <m:r>
                        <a:rPr lang="de-DE" sz="2000" i="1">
                          <a:latin typeface="Cambria Math" panose="02040503050406030204" pitchFamily="18" charset="0"/>
                        </a:rPr>
                        <m:t>𝑇𝑆</m:t>
                      </m:r>
                      <m:r>
                        <a:rPr lang="de-DE" sz="2000" i="1">
                          <a:latin typeface="Cambria Math" panose="02040503050406030204" pitchFamily="18" charset="0"/>
                        </a:rPr>
                        <m:t>⊆</m:t>
                      </m:r>
                      <m:r>
                        <a:rPr lang="de-DE" sz="2000" b="0" i="1" smtClean="0">
                          <a:latin typeface="Cambria Math" panose="02040503050406030204" pitchFamily="18" charset="0"/>
                        </a:rPr>
                        <m:t>𝑆</m:t>
                      </m:r>
                      <m:r>
                        <a:rPr lang="de-DE" sz="2000" b="0" i="1" smtClean="0">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panose="02040503050406030204" pitchFamily="18" charset="0"/>
                            </a:rPr>
                            <m:t>𝐴</m:t>
                          </m:r>
                        </m:e>
                        <m:sub>
                          <m:r>
                            <a:rPr lang="de-DE" sz="2000" i="1">
                              <a:latin typeface="Cambria Math" panose="02040503050406030204" pitchFamily="18" charset="0"/>
                            </a:rPr>
                            <m:t>𝑇</m:t>
                          </m:r>
                        </m:sub>
                      </m:sSub>
                    </m:oMath>
                  </a14:m>
                  <a:r>
                    <a:rPr lang="de-DE" sz="2000" dirty="0" smtClean="0"/>
                    <a:t> </a:t>
                  </a:r>
                  <a:r>
                    <a:rPr lang="de-DE" sz="2000" dirty="0" err="1" smtClean="0"/>
                    <a:t>derived</a:t>
                  </a:r>
                  <a:r>
                    <a:rPr lang="de-DE" sz="2000" dirty="0" smtClean="0"/>
                    <a:t> </a:t>
                  </a:r>
                  <a:r>
                    <a:rPr lang="de-DE" sz="2000" dirty="0" err="1" smtClean="0"/>
                    <a:t>by</a:t>
                  </a:r>
                  <a:r>
                    <a:rPr lang="de-DE" sz="2000" dirty="0" smtClean="0"/>
                    <a:t> S# </a:t>
                  </a:r>
                  <a:r>
                    <a:rPr lang="de-DE" sz="2000" dirty="0" err="1"/>
                    <a:t>encapsulates</a:t>
                  </a:r>
                  <a:r>
                    <a:rPr lang="de-DE" sz="2000" dirty="0"/>
                    <a:t> a </a:t>
                  </a:r>
                  <a:r>
                    <a:rPr lang="de-DE" sz="2000" dirty="0" err="1"/>
                    <a:t>number</a:t>
                  </a:r>
                  <a:r>
                    <a:rPr lang="de-DE" sz="2000" dirty="0"/>
                    <a:t> </a:t>
                  </a:r>
                  <a:r>
                    <a:rPr lang="de-DE" sz="2000" dirty="0" err="1"/>
                    <a:t>of</a:t>
                  </a:r>
                  <a:r>
                    <a:rPr lang="de-DE" sz="2000" dirty="0"/>
                    <a:t> </a:t>
                  </a:r>
                  <a:r>
                    <a:rPr lang="de-DE" sz="2000" dirty="0" err="1"/>
                    <a:t>test</a:t>
                  </a:r>
                  <a:r>
                    <a:rPr lang="de-DE" sz="2000" dirty="0"/>
                    <a:t> </a:t>
                  </a:r>
                  <a:r>
                    <a:rPr lang="de-DE" sz="2000" dirty="0" err="1" smtClean="0"/>
                    <a:t>cases</a:t>
                  </a:r>
                  <a:r>
                    <a:rPr lang="de-DE" sz="2000" dirty="0" smtClean="0"/>
                    <a:t>.</a:t>
                  </a:r>
                </a:p>
              </p:txBody>
            </p:sp>
          </mc:Choice>
          <mc:Fallback xmlns="">
            <p:sp>
              <p:nvSpPr>
                <p:cNvPr id="6" name="Rechteck 5"/>
                <p:cNvSpPr>
                  <a:spLocks noRot="1" noChangeAspect="1" noMove="1" noResize="1" noEditPoints="1" noAdjustHandles="1" noChangeArrowheads="1" noChangeShapeType="1" noTextEdit="1"/>
                </p:cNvSpPr>
                <p:nvPr/>
              </p:nvSpPr>
              <p:spPr>
                <a:xfrm>
                  <a:off x="6811907" y="5370571"/>
                  <a:ext cx="4213713" cy="707886"/>
                </a:xfrm>
                <a:prstGeom prst="rect">
                  <a:avLst/>
                </a:prstGeom>
                <a:blipFill>
                  <a:blip r:embed="rId10"/>
                  <a:stretch>
                    <a:fillRect l="-1445" t="-4310" r="-2312" b="-14655"/>
                  </a:stretch>
                </a:blipFill>
              </p:spPr>
              <p:txBody>
                <a:bodyPr/>
                <a:lstStyle/>
                <a:p>
                  <a:r>
                    <a:rPr lang="de-DE">
                      <a:noFill/>
                    </a:rPr>
                    <a:t> </a:t>
                  </a:r>
                </a:p>
              </p:txBody>
            </p:sp>
          </mc:Fallback>
        </mc:AlternateContent>
      </p:grpSp>
      <p:sp>
        <p:nvSpPr>
          <p:cNvPr id="82" name="Zylinder 81"/>
          <p:cNvSpPr/>
          <p:nvPr/>
        </p:nvSpPr>
        <p:spPr>
          <a:xfrm>
            <a:off x="10479324" y="3818149"/>
            <a:ext cx="1366102" cy="878990"/>
          </a:xfrm>
          <a:prstGeom prst="can">
            <a:avLst/>
          </a:prstGeom>
          <a:solidFill>
            <a:schemeClr val="accent1">
              <a:lumMod val="20000"/>
              <a:lumOff val="80000"/>
            </a:schemeClr>
          </a:solidFill>
          <a:ln w="19050" cap="flat" cmpd="sng" algn="ctr">
            <a:solidFill>
              <a:schemeClr val="dk1"/>
            </a:solidFill>
            <a:prstDash val="solid"/>
            <a:round/>
            <a:headEnd type="none" w="med" len="med"/>
            <a:tailEnd type="none" w="med" len="med"/>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de-DE" sz="2400" dirty="0" smtClean="0"/>
              <a:t>Test Suite</a:t>
            </a:r>
            <a:endParaRPr lang="de-DE" sz="2400" dirty="0"/>
          </a:p>
        </p:txBody>
      </p:sp>
      <p:sp>
        <p:nvSpPr>
          <p:cNvPr id="9" name="Foliennummernplatzhalter 8"/>
          <p:cNvSpPr>
            <a:spLocks noGrp="1"/>
          </p:cNvSpPr>
          <p:nvPr>
            <p:ph type="sldNum" sz="quarter" idx="12"/>
          </p:nvPr>
        </p:nvSpPr>
        <p:spPr/>
        <p:txBody>
          <a:bodyPr/>
          <a:lstStyle/>
          <a:p>
            <a:fld id="{A7A230D6-15B1-493D-97B8-047FCCA8A2D5}" type="slidenum">
              <a:rPr lang="de-DE" smtClean="0"/>
              <a:t>4</a:t>
            </a:fld>
            <a:endParaRPr lang="de-DE"/>
          </a:p>
        </p:txBody>
      </p:sp>
      <p:sp>
        <p:nvSpPr>
          <p:cNvPr id="52" name="Ellipse 51"/>
          <p:cNvSpPr/>
          <p:nvPr/>
        </p:nvSpPr>
        <p:spPr>
          <a:xfrm>
            <a:off x="6390026" y="3721347"/>
            <a:ext cx="199561" cy="19956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smtClean="0"/>
              <a:t>1</a:t>
            </a:r>
            <a:endParaRPr lang="de-DE" sz="1400" dirty="0"/>
          </a:p>
        </p:txBody>
      </p:sp>
    </p:spTree>
    <p:extLst>
      <p:ext uri="{BB962C8B-B14F-4D97-AF65-F5344CB8AC3E}">
        <p14:creationId xmlns:p14="http://schemas.microsoft.com/office/powerpoint/2010/main" val="804102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Task: </a:t>
            </a:r>
            <a:r>
              <a:rPr lang="de-DE" dirty="0">
                <a:solidFill>
                  <a:schemeClr val="accent1"/>
                </a:solidFill>
              </a:rPr>
              <a:t>Test</a:t>
            </a:r>
            <a:r>
              <a:rPr lang="de-DE" dirty="0"/>
              <a:t> Suite </a:t>
            </a:r>
            <a:r>
              <a:rPr lang="de-DE" dirty="0" err="1"/>
              <a:t>Reduction</a:t>
            </a:r>
            <a:endParaRPr lang="de-DE" dirty="0"/>
          </a:p>
        </p:txBody>
      </p:sp>
      <p:grpSp>
        <p:nvGrpSpPr>
          <p:cNvPr id="3" name="Gruppieren 2"/>
          <p:cNvGrpSpPr/>
          <p:nvPr/>
        </p:nvGrpSpPr>
        <p:grpSpPr>
          <a:xfrm>
            <a:off x="2787800" y="1690688"/>
            <a:ext cx="6864859" cy="3335744"/>
            <a:chOff x="1854118" y="1690688"/>
            <a:chExt cx="6864859" cy="3335744"/>
          </a:xfrm>
        </p:grpSpPr>
        <p:grpSp>
          <p:nvGrpSpPr>
            <p:cNvPr id="32" name="Gruppieren 31"/>
            <p:cNvGrpSpPr/>
            <p:nvPr/>
          </p:nvGrpSpPr>
          <p:grpSpPr>
            <a:xfrm>
              <a:off x="1854118" y="1690688"/>
              <a:ext cx="6864859" cy="3335744"/>
              <a:chOff x="3921222" y="2842040"/>
              <a:chExt cx="4758131" cy="2312053"/>
            </a:xfrm>
          </p:grpSpPr>
          <p:sp>
            <p:nvSpPr>
              <p:cNvPr id="33" name="Wolke 32"/>
              <p:cNvSpPr/>
              <p:nvPr/>
            </p:nvSpPr>
            <p:spPr>
              <a:xfrm>
                <a:off x="3921222" y="3423751"/>
                <a:ext cx="4758131" cy="1730342"/>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tx1"/>
                    </a:solidFill>
                  </a:ln>
                </a:endParaRPr>
              </a:p>
            </p:txBody>
          </p:sp>
          <p:sp>
            <p:nvSpPr>
              <p:cNvPr id="34" name="Ellipse 33"/>
              <p:cNvSpPr/>
              <p:nvPr/>
            </p:nvSpPr>
            <p:spPr>
              <a:xfrm>
                <a:off x="4534830" y="3725811"/>
                <a:ext cx="2726195" cy="954194"/>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grpSp>
            <p:nvGrpSpPr>
              <p:cNvPr id="35" name="Gruppierung 11"/>
              <p:cNvGrpSpPr/>
              <p:nvPr/>
            </p:nvGrpSpPr>
            <p:grpSpPr>
              <a:xfrm>
                <a:off x="4942981" y="3583226"/>
                <a:ext cx="508606" cy="770333"/>
                <a:chOff x="1540316" y="4587377"/>
                <a:chExt cx="357189" cy="642943"/>
              </a:xfrm>
              <a:solidFill>
                <a:schemeClr val="accent3">
                  <a:lumMod val="60000"/>
                  <a:lumOff val="40000"/>
                </a:schemeClr>
              </a:solidFill>
            </p:grpSpPr>
            <p:sp>
              <p:nvSpPr>
                <p:cNvPr id="49" name="Ellipse 48"/>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50" name="Freihandform 67"/>
                <p:cNvSpPr/>
                <p:nvPr/>
              </p:nvSpPr>
              <p:spPr>
                <a:xfrm rot="1410277">
                  <a:off x="1540316"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grpSp>
            <p:nvGrpSpPr>
              <p:cNvPr id="36" name="Gruppierung 11"/>
              <p:cNvGrpSpPr/>
              <p:nvPr/>
            </p:nvGrpSpPr>
            <p:grpSpPr>
              <a:xfrm>
                <a:off x="6362688" y="3370839"/>
                <a:ext cx="508606" cy="770333"/>
                <a:chOff x="1540317" y="4587377"/>
                <a:chExt cx="357189" cy="642943"/>
              </a:xfrm>
              <a:solidFill>
                <a:schemeClr val="accent3">
                  <a:lumMod val="60000"/>
                  <a:lumOff val="40000"/>
                </a:schemeClr>
              </a:solidFill>
            </p:grpSpPr>
            <p:sp>
              <p:nvSpPr>
                <p:cNvPr id="47" name="Ellipse 46"/>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48"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sp>
            <p:nvSpPr>
              <p:cNvPr id="37" name="Abgerundetes Rechteck 36"/>
              <p:cNvSpPr/>
              <p:nvPr/>
            </p:nvSpPr>
            <p:spPr>
              <a:xfrm>
                <a:off x="4671744" y="2842040"/>
                <a:ext cx="2495211" cy="335225"/>
              </a:xfrm>
              <a:prstGeom prst="roundRect">
                <a:avLst/>
              </a:prstGeom>
              <a:solidFill>
                <a:schemeClr val="accent2"/>
              </a:solidFill>
              <a:ln/>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de-DE" sz="2400" dirty="0" err="1" smtClean="0"/>
                  <a:t>Reconfiguration</a:t>
                </a:r>
                <a:r>
                  <a:rPr lang="de-DE" sz="2000" dirty="0" smtClean="0"/>
                  <a:t> </a:t>
                </a:r>
                <a:r>
                  <a:rPr lang="de-DE" sz="2400" dirty="0" smtClean="0"/>
                  <a:t>Mechanism</a:t>
                </a:r>
                <a:endParaRPr lang="de-DE" sz="2400" dirty="0"/>
              </a:p>
            </p:txBody>
          </p:sp>
          <p:cxnSp>
            <p:nvCxnSpPr>
              <p:cNvPr id="38" name="Gerade Verbindung mit Pfeil 37"/>
              <p:cNvCxnSpPr/>
              <p:nvPr/>
            </p:nvCxnSpPr>
            <p:spPr>
              <a:xfrm flipV="1">
                <a:off x="5498207" y="3885695"/>
                <a:ext cx="776744" cy="13973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a:off x="5428226" y="4219958"/>
                <a:ext cx="331143" cy="9874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V="1">
                <a:off x="6274953" y="4141176"/>
                <a:ext cx="243875" cy="25314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 name="Gruppierung 11"/>
              <p:cNvGrpSpPr/>
              <p:nvPr/>
            </p:nvGrpSpPr>
            <p:grpSpPr>
              <a:xfrm>
                <a:off x="5774772" y="3916423"/>
                <a:ext cx="508606" cy="770333"/>
                <a:chOff x="1540317" y="4587377"/>
                <a:chExt cx="357189" cy="642943"/>
              </a:xfrm>
              <a:solidFill>
                <a:schemeClr val="accent3">
                  <a:lumMod val="60000"/>
                  <a:lumOff val="40000"/>
                </a:schemeClr>
              </a:solidFill>
            </p:grpSpPr>
            <p:sp>
              <p:nvSpPr>
                <p:cNvPr id="45" name="Ellipse 44"/>
                <p:cNvSpPr/>
                <p:nvPr/>
              </p:nvSpPr>
              <p:spPr>
                <a:xfrm>
                  <a:off x="1605142" y="4587377"/>
                  <a:ext cx="192499" cy="187581"/>
                </a:xfrm>
                <a:prstGeom prst="ellipse">
                  <a:avLst/>
                </a:pr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sp>
              <p:nvSpPr>
                <p:cNvPr id="46" name="Freihandform 67"/>
                <p:cNvSpPr/>
                <p:nvPr/>
              </p:nvSpPr>
              <p:spPr>
                <a:xfrm rot="1410277">
                  <a:off x="1540317" y="4774826"/>
                  <a:ext cx="357189" cy="455494"/>
                </a:xfrm>
                <a:custGeom>
                  <a:avLst/>
                  <a:gdLst>
                    <a:gd name="connsiteX0" fmla="*/ 52387 w 397668"/>
                    <a:gd name="connsiteY0" fmla="*/ 469900 h 516731"/>
                    <a:gd name="connsiteX1" fmla="*/ 83343 w 397668"/>
                    <a:gd name="connsiteY1" fmla="*/ 26987 h 516731"/>
                    <a:gd name="connsiteX2" fmla="*/ 397668 w 397668"/>
                    <a:gd name="connsiteY2" fmla="*/ 307975 h 516731"/>
                    <a:gd name="connsiteX3" fmla="*/ 52387 w 397668"/>
                    <a:gd name="connsiteY3" fmla="*/ 469900 h 516731"/>
                    <a:gd name="connsiteX0" fmla="*/ 52387 w 397668"/>
                    <a:gd name="connsiteY0" fmla="*/ 469900 h 520408"/>
                    <a:gd name="connsiteX1" fmla="*/ 83343 w 397668"/>
                    <a:gd name="connsiteY1" fmla="*/ 26987 h 520408"/>
                    <a:gd name="connsiteX2" fmla="*/ 397668 w 397668"/>
                    <a:gd name="connsiteY2" fmla="*/ 307975 h 520408"/>
                    <a:gd name="connsiteX3" fmla="*/ 52387 w 397668"/>
                    <a:gd name="connsiteY3" fmla="*/ 469900 h 520408"/>
                  </a:gdLst>
                  <a:ahLst/>
                  <a:cxnLst>
                    <a:cxn ang="0">
                      <a:pos x="connsiteX0" y="connsiteY0"/>
                    </a:cxn>
                    <a:cxn ang="0">
                      <a:pos x="connsiteX1" y="connsiteY1"/>
                    </a:cxn>
                    <a:cxn ang="0">
                      <a:pos x="connsiteX2" y="connsiteY2"/>
                    </a:cxn>
                    <a:cxn ang="0">
                      <a:pos x="connsiteX3" y="connsiteY3"/>
                    </a:cxn>
                  </a:cxnLst>
                  <a:rect l="l" t="t" r="r" b="b"/>
                  <a:pathLst>
                    <a:path w="397668" h="520408">
                      <a:moveTo>
                        <a:pt x="52387" y="469900"/>
                      </a:moveTo>
                      <a:cubicBezTo>
                        <a:pt x="0" y="423069"/>
                        <a:pt x="25796" y="53974"/>
                        <a:pt x="83343" y="26987"/>
                      </a:cubicBezTo>
                      <a:cubicBezTo>
                        <a:pt x="140890" y="0"/>
                        <a:pt x="397668" y="232172"/>
                        <a:pt x="397668" y="307975"/>
                      </a:cubicBezTo>
                      <a:cubicBezTo>
                        <a:pt x="397668" y="383778"/>
                        <a:pt x="114184" y="520408"/>
                        <a:pt x="52387" y="469900"/>
                      </a:cubicBezTo>
                      <a:close/>
                    </a:path>
                  </a:pathLst>
                </a:custGeom>
                <a:solidFill>
                  <a:schemeClr val="bg1">
                    <a:lumMod val="95000"/>
                  </a:schemeClr>
                </a:solidFill>
                <a:ln w="19050">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914400" fontAlgn="auto">
                    <a:lnSpc>
                      <a:spcPct val="100000"/>
                    </a:lnSpc>
                    <a:spcBef>
                      <a:spcPts val="0"/>
                    </a:spcBef>
                    <a:spcAft>
                      <a:spcPts val="0"/>
                    </a:spcAft>
                    <a:buClrTx/>
                    <a:buSzTx/>
                    <a:buFontTx/>
                    <a:buNone/>
                  </a:pPr>
                  <a:endParaRPr lang="de-DE" sz="1800">
                    <a:solidFill>
                      <a:prstClr val="white"/>
                    </a:solidFill>
                  </a:endParaRPr>
                </a:p>
              </p:txBody>
            </p:sp>
          </p:grpSp>
          <p:cxnSp>
            <p:nvCxnSpPr>
              <p:cNvPr id="42" name="Gerade Verbindung mit Pfeil 41"/>
              <p:cNvCxnSpPr>
                <a:stCxn id="49" idx="0"/>
              </p:cNvCxnSpPr>
              <p:nvPr/>
            </p:nvCxnSpPr>
            <p:spPr>
              <a:xfrm flipV="1">
                <a:off x="5172329" y="3177264"/>
                <a:ext cx="255900" cy="405966"/>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43" name="Gerade Verbindung mit Pfeil 42"/>
              <p:cNvCxnSpPr>
                <a:stCxn id="45" idx="0"/>
              </p:cNvCxnSpPr>
              <p:nvPr/>
            </p:nvCxnSpPr>
            <p:spPr>
              <a:xfrm flipV="1">
                <a:off x="6004120" y="3199696"/>
                <a:ext cx="3229" cy="716732"/>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44" name="Gerade Verbindung mit Pfeil 43"/>
              <p:cNvCxnSpPr>
                <a:stCxn id="47" idx="0"/>
              </p:cNvCxnSpPr>
              <p:nvPr/>
            </p:nvCxnSpPr>
            <p:spPr>
              <a:xfrm flipH="1" flipV="1">
                <a:off x="6439578" y="3177264"/>
                <a:ext cx="152457" cy="193579"/>
              </a:xfrm>
              <a:prstGeom prst="straightConnector1">
                <a:avLst/>
              </a:prstGeom>
              <a:ln w="19050">
                <a:solidFill>
                  <a:schemeClr val="bg2">
                    <a:lumMod val="25000"/>
                  </a:schemeClr>
                </a:solidFill>
                <a:prstDash val="solid"/>
                <a:headEnd type="triangle"/>
                <a:tailEnd type="triangle"/>
              </a:ln>
            </p:spPr>
            <p:style>
              <a:lnRef idx="1">
                <a:schemeClr val="accent6"/>
              </a:lnRef>
              <a:fillRef idx="0">
                <a:schemeClr val="accent6"/>
              </a:fillRef>
              <a:effectRef idx="0">
                <a:schemeClr val="accent6"/>
              </a:effectRef>
              <a:fontRef idx="minor">
                <a:schemeClr val="tx1"/>
              </a:fontRef>
            </p:style>
          </p:cxnSp>
        </p:grpSp>
        <mc:AlternateContent xmlns:mc="http://schemas.openxmlformats.org/markup-compatibility/2006" xmlns:a14="http://schemas.microsoft.com/office/drawing/2010/main">
          <mc:Choice Requires="a14">
            <p:sp>
              <p:nvSpPr>
                <p:cNvPr id="53" name="Textfeld 52"/>
                <p:cNvSpPr txBox="1"/>
                <p:nvPr/>
              </p:nvSpPr>
              <p:spPr>
                <a:xfrm>
                  <a:off x="6722423" y="2955894"/>
                  <a:ext cx="4634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𝑆</m:t>
                            </m:r>
                          </m:sub>
                        </m:sSub>
                      </m:oMath>
                    </m:oMathPara>
                  </a14:m>
                  <a:endParaRPr lang="de-DE" sz="2800" dirty="0"/>
                </a:p>
              </p:txBody>
            </p:sp>
          </mc:Choice>
          <mc:Fallback xmlns="">
            <p:sp>
              <p:nvSpPr>
                <p:cNvPr id="53" name="Textfeld 52"/>
                <p:cNvSpPr txBox="1">
                  <a:spLocks noRot="1" noChangeAspect="1" noMove="1" noResize="1" noEditPoints="1" noAdjustHandles="1" noChangeArrowheads="1" noChangeShapeType="1" noTextEdit="1"/>
                </p:cNvSpPr>
                <p:nvPr/>
              </p:nvSpPr>
              <p:spPr>
                <a:xfrm>
                  <a:off x="6722423" y="2955894"/>
                  <a:ext cx="463460" cy="430887"/>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Textfeld 53"/>
                <p:cNvSpPr txBox="1"/>
                <p:nvPr/>
              </p:nvSpPr>
              <p:spPr>
                <a:xfrm>
                  <a:off x="6782650" y="3907190"/>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54" name="Textfeld 53"/>
                <p:cNvSpPr txBox="1">
                  <a:spLocks noRot="1" noChangeAspect="1" noMove="1" noResize="1" noEditPoints="1" noAdjustHandles="1" noChangeArrowheads="1" noChangeShapeType="1" noTextEdit="1"/>
                </p:cNvSpPr>
                <p:nvPr/>
              </p:nvSpPr>
              <p:spPr>
                <a:xfrm>
                  <a:off x="6782650" y="3907190"/>
                  <a:ext cx="289909" cy="430887"/>
                </a:xfrm>
                <a:prstGeom prst="rect">
                  <a:avLst/>
                </a:prstGeom>
                <a:blipFill>
                  <a:blip r:embed="rId5"/>
                  <a:stretch>
                    <a:fillRect/>
                  </a:stretch>
                </a:blipFill>
              </p:spPr>
              <p:txBody>
                <a:bodyPr/>
                <a:lstStyle/>
                <a:p>
                  <a:r>
                    <a:rPr lang="de-DE">
                      <a:noFill/>
                    </a:rPr>
                    <a:t> </a:t>
                  </a:r>
                </a:p>
              </p:txBody>
            </p:sp>
          </mc:Fallback>
        </mc:AlternateContent>
        <p:sp>
          <p:nvSpPr>
            <p:cNvPr id="8" name="Nach unten gekrümmter Pfeil 7"/>
            <p:cNvSpPr/>
            <p:nvPr/>
          </p:nvSpPr>
          <p:spPr>
            <a:xfrm>
              <a:off x="6219597"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67" name="Nach unten gekrümmter Pfeil 66"/>
            <p:cNvSpPr/>
            <p:nvPr/>
          </p:nvSpPr>
          <p:spPr>
            <a:xfrm flipH="1" flipV="1">
              <a:off x="6168503"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27" name="Ellipse 26"/>
            <p:cNvSpPr/>
            <p:nvPr/>
          </p:nvSpPr>
          <p:spPr>
            <a:xfrm>
              <a:off x="4609017" y="2604570"/>
              <a:ext cx="199561" cy="19956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3</a:t>
              </a:r>
              <a:endParaRPr lang="de-DE" sz="1400" dirty="0"/>
            </a:p>
          </p:txBody>
        </p:sp>
        <p:sp>
          <p:nvSpPr>
            <p:cNvPr id="29" name="Ellipse 28"/>
            <p:cNvSpPr/>
            <p:nvPr/>
          </p:nvSpPr>
          <p:spPr>
            <a:xfrm>
              <a:off x="6827823" y="2665745"/>
              <a:ext cx="199561" cy="19956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smtClean="0"/>
                <a:t>2</a:t>
              </a:r>
              <a:endParaRPr lang="de-DE" sz="1400" dirty="0"/>
            </a:p>
          </p:txBody>
        </p:sp>
      </p:grpSp>
      <p:sp>
        <p:nvSpPr>
          <p:cNvPr id="56" name="Nach unten gekrümmter Pfeil 55"/>
          <p:cNvSpPr/>
          <p:nvPr/>
        </p:nvSpPr>
        <p:spPr>
          <a:xfrm>
            <a:off x="8973615" y="2922181"/>
            <a:ext cx="1578060" cy="682087"/>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sp>
        <p:nvSpPr>
          <p:cNvPr id="59" name="Nach unten gekrümmter Pfeil 58"/>
          <p:cNvSpPr/>
          <p:nvPr/>
        </p:nvSpPr>
        <p:spPr>
          <a:xfrm flipH="1" flipV="1">
            <a:off x="8922521" y="3727671"/>
            <a:ext cx="1485456" cy="623576"/>
          </a:xfrm>
          <a:prstGeom prst="curvedDownArrow">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endParaRPr>
          </a:p>
        </p:txBody>
      </p:sp>
      <p:grpSp>
        <p:nvGrpSpPr>
          <p:cNvPr id="69" name="Gruppieren 68"/>
          <p:cNvGrpSpPr/>
          <p:nvPr/>
        </p:nvGrpSpPr>
        <p:grpSpPr>
          <a:xfrm>
            <a:off x="411271" y="2314810"/>
            <a:ext cx="2354044" cy="890467"/>
            <a:chOff x="82726" y="2247067"/>
            <a:chExt cx="3320687" cy="1042281"/>
          </a:xfrm>
        </p:grpSpPr>
        <p:sp>
          <p:nvSpPr>
            <p:cNvPr id="70" name="Abgerundetes Rechteck 69"/>
            <p:cNvSpPr/>
            <p:nvPr/>
          </p:nvSpPr>
          <p:spPr>
            <a:xfrm>
              <a:off x="82726" y="2247067"/>
              <a:ext cx="3300863" cy="1042281"/>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1" name="Textfeld 70"/>
            <p:cNvSpPr txBox="1"/>
            <p:nvPr/>
          </p:nvSpPr>
          <p:spPr>
            <a:xfrm>
              <a:off x="145871" y="2316619"/>
              <a:ext cx="3257542" cy="828572"/>
            </a:xfrm>
            <a:prstGeom prst="rect">
              <a:avLst/>
            </a:prstGeom>
            <a:noFill/>
          </p:spPr>
          <p:txBody>
            <a:bodyPr wrap="square" rtlCol="0">
              <a:spAutoFit/>
            </a:bodyPr>
            <a:lstStyle/>
            <a:p>
              <a:r>
                <a:rPr lang="de-DE" sz="2000" b="1" dirty="0" smtClean="0"/>
                <a:t>Goal</a:t>
              </a:r>
              <a:r>
                <a:rPr lang="de-DE" sz="2000" dirty="0" smtClean="0"/>
                <a:t>: </a:t>
              </a:r>
              <a:r>
                <a:rPr lang="de-DE" sz="2000" dirty="0" err="1" smtClean="0"/>
                <a:t>Finding</a:t>
              </a:r>
              <a:r>
                <a:rPr lang="de-DE" sz="2000" dirty="0" smtClean="0"/>
                <a:t> </a:t>
              </a:r>
              <a:r>
                <a:rPr lang="de-DE" sz="2000" dirty="0" err="1" smtClean="0"/>
                <a:t>faults</a:t>
              </a:r>
              <a:r>
                <a:rPr lang="de-DE" sz="2000" dirty="0" smtClean="0"/>
                <a:t> </a:t>
              </a:r>
              <a:r>
                <a:rPr lang="de-DE" sz="2000" dirty="0" err="1" smtClean="0"/>
                <a:t>by</a:t>
              </a:r>
              <a:r>
                <a:rPr lang="de-DE" sz="2000" dirty="0" smtClean="0"/>
                <a:t> </a:t>
              </a:r>
              <a:r>
                <a:rPr lang="de-DE" sz="2000" dirty="0" err="1" smtClean="0"/>
                <a:t>revealing</a:t>
              </a:r>
              <a:r>
                <a:rPr lang="de-DE" sz="2000" dirty="0" smtClean="0"/>
                <a:t> </a:t>
              </a:r>
              <a:r>
                <a:rPr lang="de-DE" sz="2000" dirty="0" err="1" smtClean="0"/>
                <a:t>failures</a:t>
              </a:r>
              <a:endParaRPr lang="de-DE" sz="2000" dirty="0"/>
            </a:p>
          </p:txBody>
        </p:sp>
      </p:grpSp>
      <p:grpSp>
        <p:nvGrpSpPr>
          <p:cNvPr id="74" name="Gruppieren 73"/>
          <p:cNvGrpSpPr/>
          <p:nvPr>
            <p:custDataLst>
              <p:custData r:id="rId1"/>
            </p:custDataLst>
          </p:nvPr>
        </p:nvGrpSpPr>
        <p:grpSpPr>
          <a:xfrm>
            <a:off x="324520" y="4135966"/>
            <a:ext cx="2463280" cy="890466"/>
            <a:chOff x="82726" y="2247067"/>
            <a:chExt cx="3320687" cy="1042281"/>
          </a:xfrm>
        </p:grpSpPr>
        <p:sp>
          <p:nvSpPr>
            <p:cNvPr id="75" name="Abgerundetes Rechteck 74"/>
            <p:cNvSpPr/>
            <p:nvPr/>
          </p:nvSpPr>
          <p:spPr>
            <a:xfrm>
              <a:off x="82726" y="2247067"/>
              <a:ext cx="3300863" cy="1042281"/>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mc:AlternateContent xmlns:mc="http://schemas.openxmlformats.org/markup-compatibility/2006" xmlns:a14="http://schemas.microsoft.com/office/drawing/2010/main">
          <mc:Choice Requires="a14">
            <p:sp>
              <p:nvSpPr>
                <p:cNvPr id="76" name="Textfeld 75"/>
                <p:cNvSpPr txBox="1"/>
                <p:nvPr/>
              </p:nvSpPr>
              <p:spPr>
                <a:xfrm>
                  <a:off x="145871" y="2316621"/>
                  <a:ext cx="3257542" cy="828573"/>
                </a:xfrm>
                <a:prstGeom prst="rect">
                  <a:avLst/>
                </a:prstGeom>
                <a:noFill/>
              </p:spPr>
              <p:txBody>
                <a:bodyPr wrap="square" rtlCol="0">
                  <a:spAutoFit/>
                </a:bodyPr>
                <a:lstStyle/>
                <a:p>
                  <a:r>
                    <a:rPr lang="de-DE" sz="2000" b="1" dirty="0" smtClean="0"/>
                    <a:t>Test Case: </a:t>
                  </a:r>
                  <a:r>
                    <a:rPr lang="de-DE" sz="2000" dirty="0" err="1" smtClean="0"/>
                    <a:t>Executing</a:t>
                  </a:r>
                  <a:r>
                    <a:rPr lang="de-DE" sz="2000" dirty="0" smtClean="0"/>
                    <a:t> </a:t>
                  </a:r>
                  <a14:m>
                    <m:oMath xmlns:m="http://schemas.openxmlformats.org/officeDocument/2006/math">
                      <m:r>
                        <a:rPr lang="de-DE" sz="2000" i="1">
                          <a:latin typeface="Cambria Math" panose="02040503050406030204" pitchFamily="18" charset="0"/>
                        </a:rPr>
                        <m:t>𝑎</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panose="02040503050406030204" pitchFamily="18" charset="0"/>
                            </a:rPr>
                            <m:t>𝐴</m:t>
                          </m:r>
                        </m:e>
                        <m:sub>
                          <m:r>
                            <a:rPr lang="de-DE" sz="2000" i="1">
                              <a:latin typeface="Cambria Math" panose="02040503050406030204" pitchFamily="18" charset="0"/>
                            </a:rPr>
                            <m:t>𝑇</m:t>
                          </m:r>
                        </m:sub>
                      </m:sSub>
                    </m:oMath>
                  </a14:m>
                  <a:r>
                    <a:rPr lang="de-DE" sz="2000" dirty="0" smtClean="0"/>
                    <a:t> in a  </a:t>
                  </a:r>
                  <a14:m>
                    <m:oMath xmlns:m="http://schemas.openxmlformats.org/officeDocument/2006/math">
                      <m:r>
                        <m:rPr>
                          <m:sty m:val="p"/>
                        </m:rPr>
                        <a:rPr lang="de-DE" sz="2000" b="0" i="0" smtClean="0">
                          <a:latin typeface="Cambria Math" panose="02040503050406030204" pitchFamily="18" charset="0"/>
                        </a:rPr>
                        <m:t>s</m:t>
                      </m:r>
                      <m:r>
                        <a:rPr lang="de-DE" sz="2000" i="1">
                          <a:latin typeface="Cambria Math" panose="02040503050406030204" pitchFamily="18" charset="0"/>
                        </a:rPr>
                        <m:t>∈</m:t>
                      </m:r>
                      <m:r>
                        <a:rPr lang="de-DE" sz="2000" b="0" i="1" smtClean="0">
                          <a:latin typeface="Cambria Math" panose="02040503050406030204" pitchFamily="18" charset="0"/>
                        </a:rPr>
                        <m:t>𝑆</m:t>
                      </m:r>
                    </m:oMath>
                  </a14:m>
                  <a:endParaRPr lang="de-DE" sz="2000" dirty="0" smtClean="0"/>
                </a:p>
              </p:txBody>
            </p:sp>
          </mc:Choice>
          <mc:Fallback xmlns="">
            <p:sp>
              <p:nvSpPr>
                <p:cNvPr id="76" name="Textfeld 75"/>
                <p:cNvSpPr txBox="1">
                  <a:spLocks noRot="1" noChangeAspect="1" noMove="1" noResize="1" noEditPoints="1" noAdjustHandles="1" noChangeArrowheads="1" noChangeShapeType="1" noTextEdit="1"/>
                </p:cNvSpPr>
                <p:nvPr/>
              </p:nvSpPr>
              <p:spPr>
                <a:xfrm>
                  <a:off x="145871" y="2316621"/>
                  <a:ext cx="3257542" cy="828573"/>
                </a:xfrm>
                <a:prstGeom prst="rect">
                  <a:avLst/>
                </a:prstGeom>
                <a:blipFill>
                  <a:blip r:embed="rId6"/>
                  <a:stretch>
                    <a:fillRect l="-2778" t="-4310" b="-14655"/>
                  </a:stretch>
                </a:blipFill>
              </p:spPr>
              <p:txBody>
                <a:bodyPr/>
                <a:lstStyle/>
                <a:p>
                  <a:r>
                    <a:rPr lang="de-DE">
                      <a:noFill/>
                    </a:rPr>
                    <a:t> </a:t>
                  </a:r>
                </a:p>
              </p:txBody>
            </p:sp>
          </mc:Fallback>
        </mc:AlternateContent>
      </p:grpSp>
      <p:grpSp>
        <p:nvGrpSpPr>
          <p:cNvPr id="4" name="Gruppieren 3"/>
          <p:cNvGrpSpPr/>
          <p:nvPr/>
        </p:nvGrpSpPr>
        <p:grpSpPr>
          <a:xfrm>
            <a:off x="1596307" y="5871115"/>
            <a:ext cx="4934865" cy="482908"/>
            <a:chOff x="666764" y="5583345"/>
            <a:chExt cx="4934865" cy="482908"/>
          </a:xfrm>
        </p:grpSpPr>
        <p:sp>
          <p:nvSpPr>
            <p:cNvPr id="65" name="Abgerundetes Rechteck 64"/>
            <p:cNvSpPr/>
            <p:nvPr/>
          </p:nvSpPr>
          <p:spPr>
            <a:xfrm>
              <a:off x="666764" y="5583345"/>
              <a:ext cx="4875935" cy="482908"/>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8" name="Textfeld 77"/>
                <p:cNvSpPr txBox="1"/>
                <p:nvPr/>
              </p:nvSpPr>
              <p:spPr>
                <a:xfrm>
                  <a:off x="666765" y="5622637"/>
                  <a:ext cx="4934864" cy="400110"/>
                </a:xfrm>
                <a:prstGeom prst="rect">
                  <a:avLst/>
                </a:prstGeom>
                <a:noFill/>
              </p:spPr>
              <p:txBody>
                <a:bodyPr wrap="square" rtlCol="0">
                  <a:spAutoFit/>
                </a:bodyPr>
                <a:lstStyle/>
                <a:p>
                  <a:r>
                    <a:rPr lang="de-DE" sz="2000" b="1" dirty="0" err="1" smtClean="0"/>
                    <a:t>Observed</a:t>
                  </a:r>
                  <a:r>
                    <a:rPr lang="de-DE" sz="2000" b="1" dirty="0" smtClean="0"/>
                    <a:t> Transition: </a:t>
                  </a:r>
                  <a14:m>
                    <m:oMath xmlns:m="http://schemas.openxmlformats.org/officeDocument/2006/math">
                      <m:sSub>
                        <m:sSubPr>
                          <m:ctrlPr>
                            <a:rPr lang="de-DE" sz="2000" i="1">
                              <a:latin typeface="Cambria Math" panose="02040503050406030204" pitchFamily="18" charset="0"/>
                            </a:rPr>
                          </m:ctrlPr>
                        </m:sSubPr>
                        <m:e>
                          <m:r>
                            <a:rPr lang="de-DE" sz="2000" i="1">
                              <a:latin typeface="Cambria Math" panose="02040503050406030204" pitchFamily="18" charset="0"/>
                            </a:rPr>
                            <m:t>𝑇</m:t>
                          </m:r>
                        </m:e>
                        <m:sub>
                          <m:r>
                            <a:rPr lang="de-DE" sz="2000" i="1">
                              <a:latin typeface="Cambria Math" panose="02040503050406030204" pitchFamily="18" charset="0"/>
                            </a:rPr>
                            <m:t>𝑜𝑏𝑠</m:t>
                          </m:r>
                        </m:sub>
                      </m:sSub>
                      <m:r>
                        <a:rPr lang="de-DE" sz="2000" i="1">
                          <a:latin typeface="Cambria Math" panose="02040503050406030204" pitchFamily="18" charset="0"/>
                        </a:rPr>
                        <m:t>∈</m:t>
                      </m:r>
                      <m:r>
                        <a:rPr lang="de-DE" sz="2000" i="1">
                          <a:latin typeface="Cambria Math" panose="02040503050406030204" pitchFamily="18" charset="0"/>
                        </a:rPr>
                        <m:t>𝑆</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panose="02040503050406030204" pitchFamily="18" charset="0"/>
                            </a:rPr>
                            <m:t>𝐴</m:t>
                          </m:r>
                        </m:e>
                        <m:sub>
                          <m:r>
                            <a:rPr lang="de-DE" sz="2000" i="1">
                              <a:latin typeface="Cambria Math" panose="02040503050406030204" pitchFamily="18" charset="0"/>
                            </a:rPr>
                            <m:t>𝑇</m:t>
                          </m:r>
                        </m:sub>
                      </m:sSub>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panose="02040503050406030204" pitchFamily="18" charset="0"/>
                            </a:rPr>
                            <m:t>𝐴</m:t>
                          </m:r>
                        </m:e>
                        <m:sub>
                          <m:r>
                            <a:rPr lang="de-DE" sz="2000" i="1">
                              <a:latin typeface="Cambria Math" panose="02040503050406030204" pitchFamily="18" charset="0"/>
                            </a:rPr>
                            <m:t>𝑆</m:t>
                          </m:r>
                        </m:sub>
                      </m:sSub>
                      <m:r>
                        <a:rPr lang="de-DE" sz="2000" i="1">
                          <a:latin typeface="Cambria Math" panose="02040503050406030204" pitchFamily="18" charset="0"/>
                        </a:rPr>
                        <m:t>×</m:t>
                      </m:r>
                      <m:r>
                        <a:rPr lang="de-DE" sz="2000" i="1">
                          <a:latin typeface="Cambria Math" panose="02040503050406030204" pitchFamily="18" charset="0"/>
                        </a:rPr>
                        <m:t>𝑆</m:t>
                      </m:r>
                    </m:oMath>
                  </a14:m>
                  <a:endParaRPr lang="de-DE" sz="2000" dirty="0"/>
                </a:p>
              </p:txBody>
            </p:sp>
          </mc:Choice>
          <mc:Fallback xmlns="">
            <p:sp>
              <p:nvSpPr>
                <p:cNvPr id="78" name="Textfeld 77"/>
                <p:cNvSpPr txBox="1">
                  <a:spLocks noRot="1" noChangeAspect="1" noMove="1" noResize="1" noEditPoints="1" noAdjustHandles="1" noChangeArrowheads="1" noChangeShapeType="1" noTextEdit="1"/>
                </p:cNvSpPr>
                <p:nvPr/>
              </p:nvSpPr>
              <p:spPr>
                <a:xfrm>
                  <a:off x="666765" y="5622637"/>
                  <a:ext cx="4934864" cy="400110"/>
                </a:xfrm>
                <a:prstGeom prst="rect">
                  <a:avLst/>
                </a:prstGeom>
                <a:blipFill>
                  <a:blip r:embed="rId7"/>
                  <a:stretch>
                    <a:fillRect l="-1360" t="-9231" b="-27692"/>
                  </a:stretch>
                </a:blipFill>
              </p:spPr>
              <p:txBody>
                <a:bodyPr/>
                <a:lstStyle/>
                <a:p>
                  <a:r>
                    <a:rPr lang="de-DE">
                      <a:noFill/>
                    </a:rPr>
                    <a:t> </a:t>
                  </a:r>
                </a:p>
              </p:txBody>
            </p:sp>
          </mc:Fallback>
        </mc:AlternateContent>
      </p:grpSp>
      <p:sp>
        <p:nvSpPr>
          <p:cNvPr id="81" name="Textfeld 80"/>
          <p:cNvSpPr txBox="1"/>
          <p:nvPr/>
        </p:nvSpPr>
        <p:spPr>
          <a:xfrm>
            <a:off x="10483534" y="3195158"/>
            <a:ext cx="1975391" cy="461665"/>
          </a:xfrm>
          <a:prstGeom prst="rect">
            <a:avLst/>
          </a:prstGeom>
          <a:noFill/>
        </p:spPr>
        <p:txBody>
          <a:bodyPr wrap="square" rtlCol="0">
            <a:spAutoFit/>
          </a:bodyPr>
          <a:lstStyle/>
          <a:p>
            <a:r>
              <a:rPr lang="de-DE" sz="2400" dirty="0" smtClean="0"/>
              <a:t>Test </a:t>
            </a:r>
            <a:r>
              <a:rPr lang="de-DE" sz="2400" dirty="0" err="1" smtClean="0"/>
              <a:t>Process</a:t>
            </a:r>
            <a:endParaRPr lang="de-DE" sz="2400" dirty="0"/>
          </a:p>
        </p:txBody>
      </p:sp>
      <p:grpSp>
        <p:nvGrpSpPr>
          <p:cNvPr id="12" name="Gruppieren 11"/>
          <p:cNvGrpSpPr/>
          <p:nvPr/>
        </p:nvGrpSpPr>
        <p:grpSpPr>
          <a:xfrm>
            <a:off x="7606346" y="5190565"/>
            <a:ext cx="4272643" cy="766592"/>
            <a:chOff x="6752977" y="5341218"/>
            <a:chExt cx="4272643" cy="766592"/>
          </a:xfrm>
        </p:grpSpPr>
        <p:sp>
          <p:nvSpPr>
            <p:cNvPr id="84" name="Abgerundetes Rechteck 83"/>
            <p:cNvSpPr/>
            <p:nvPr/>
          </p:nvSpPr>
          <p:spPr>
            <a:xfrm>
              <a:off x="6752977" y="5341218"/>
              <a:ext cx="4239080" cy="766592"/>
            </a:xfrm>
            <a:prstGeom prst="roundRect">
              <a:avLst/>
            </a:prstGeom>
            <a:solidFill>
              <a:schemeClr val="accent1">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6" name="Rechteck 5"/>
                <p:cNvSpPr/>
                <p:nvPr/>
              </p:nvSpPr>
              <p:spPr>
                <a:xfrm>
                  <a:off x="6811907" y="5370571"/>
                  <a:ext cx="4213713" cy="707886"/>
                </a:xfrm>
                <a:prstGeom prst="rect">
                  <a:avLst/>
                </a:prstGeom>
              </p:spPr>
              <p:txBody>
                <a:bodyPr wrap="square">
                  <a:spAutoFit/>
                </a:bodyPr>
                <a:lstStyle/>
                <a:p>
                  <a:r>
                    <a:rPr lang="de-DE" sz="2000" dirty="0" smtClean="0"/>
                    <a:t>A </a:t>
                  </a:r>
                  <a:r>
                    <a:rPr lang="de-DE" sz="2000" dirty="0" err="1"/>
                    <a:t>test</a:t>
                  </a:r>
                  <a:r>
                    <a:rPr lang="de-DE" sz="2000" dirty="0"/>
                    <a:t> </a:t>
                  </a:r>
                  <a:r>
                    <a:rPr lang="de-DE" sz="2000" dirty="0" err="1"/>
                    <a:t>suite</a:t>
                  </a:r>
                  <a:r>
                    <a:rPr lang="de-DE" sz="2000" dirty="0"/>
                    <a:t> </a:t>
                  </a:r>
                  <a14:m>
                    <m:oMath xmlns:m="http://schemas.openxmlformats.org/officeDocument/2006/math">
                      <m:r>
                        <a:rPr lang="de-DE" sz="2000" i="1">
                          <a:latin typeface="Cambria Math" panose="02040503050406030204" pitchFamily="18" charset="0"/>
                        </a:rPr>
                        <m:t>𝑇𝑆</m:t>
                      </m:r>
                      <m:r>
                        <a:rPr lang="de-DE" sz="2000" i="1">
                          <a:latin typeface="Cambria Math" panose="02040503050406030204" pitchFamily="18" charset="0"/>
                        </a:rPr>
                        <m:t>⊆</m:t>
                      </m:r>
                      <m:r>
                        <a:rPr lang="de-DE" sz="2000" b="0" i="1" smtClean="0">
                          <a:latin typeface="Cambria Math" panose="02040503050406030204" pitchFamily="18" charset="0"/>
                        </a:rPr>
                        <m:t>𝑆</m:t>
                      </m:r>
                      <m:r>
                        <a:rPr lang="de-DE" sz="2000" b="0" i="1" smtClean="0">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panose="02040503050406030204" pitchFamily="18" charset="0"/>
                            </a:rPr>
                            <m:t>𝐴</m:t>
                          </m:r>
                        </m:e>
                        <m:sub>
                          <m:r>
                            <a:rPr lang="de-DE" sz="2000" i="1">
                              <a:latin typeface="Cambria Math" panose="02040503050406030204" pitchFamily="18" charset="0"/>
                            </a:rPr>
                            <m:t>𝑇</m:t>
                          </m:r>
                        </m:sub>
                      </m:sSub>
                    </m:oMath>
                  </a14:m>
                  <a:r>
                    <a:rPr lang="de-DE" sz="2000" dirty="0" smtClean="0"/>
                    <a:t> </a:t>
                  </a:r>
                  <a:r>
                    <a:rPr lang="de-DE" sz="2000" dirty="0" err="1" smtClean="0"/>
                    <a:t>derived</a:t>
                  </a:r>
                  <a:r>
                    <a:rPr lang="de-DE" sz="2000" dirty="0" smtClean="0"/>
                    <a:t> </a:t>
                  </a:r>
                  <a:r>
                    <a:rPr lang="de-DE" sz="2000" dirty="0" err="1" smtClean="0"/>
                    <a:t>by</a:t>
                  </a:r>
                  <a:r>
                    <a:rPr lang="de-DE" sz="2000" dirty="0" smtClean="0"/>
                    <a:t> S# </a:t>
                  </a:r>
                  <a:r>
                    <a:rPr lang="de-DE" sz="2000" dirty="0" err="1"/>
                    <a:t>encapsulates</a:t>
                  </a:r>
                  <a:r>
                    <a:rPr lang="de-DE" sz="2000" dirty="0"/>
                    <a:t> a </a:t>
                  </a:r>
                  <a:r>
                    <a:rPr lang="de-DE" sz="2000" dirty="0" err="1"/>
                    <a:t>number</a:t>
                  </a:r>
                  <a:r>
                    <a:rPr lang="de-DE" sz="2000" dirty="0"/>
                    <a:t> </a:t>
                  </a:r>
                  <a:r>
                    <a:rPr lang="de-DE" sz="2000" dirty="0" err="1"/>
                    <a:t>of</a:t>
                  </a:r>
                  <a:r>
                    <a:rPr lang="de-DE" sz="2000" dirty="0"/>
                    <a:t> </a:t>
                  </a:r>
                  <a:r>
                    <a:rPr lang="de-DE" sz="2000" dirty="0" err="1"/>
                    <a:t>test</a:t>
                  </a:r>
                  <a:r>
                    <a:rPr lang="de-DE" sz="2000" dirty="0"/>
                    <a:t> </a:t>
                  </a:r>
                  <a:r>
                    <a:rPr lang="de-DE" sz="2000" dirty="0" err="1" smtClean="0"/>
                    <a:t>cases</a:t>
                  </a:r>
                  <a:r>
                    <a:rPr lang="de-DE" sz="2000" dirty="0" smtClean="0"/>
                    <a:t>.</a:t>
                  </a:r>
                </a:p>
              </p:txBody>
            </p:sp>
          </mc:Choice>
          <mc:Fallback xmlns="">
            <p:sp>
              <p:nvSpPr>
                <p:cNvPr id="6" name="Rechteck 5"/>
                <p:cNvSpPr>
                  <a:spLocks noRot="1" noChangeAspect="1" noMove="1" noResize="1" noEditPoints="1" noAdjustHandles="1" noChangeArrowheads="1" noChangeShapeType="1" noTextEdit="1"/>
                </p:cNvSpPr>
                <p:nvPr/>
              </p:nvSpPr>
              <p:spPr>
                <a:xfrm>
                  <a:off x="6811907" y="5370571"/>
                  <a:ext cx="4213713" cy="707886"/>
                </a:xfrm>
                <a:prstGeom prst="rect">
                  <a:avLst/>
                </a:prstGeom>
                <a:blipFill>
                  <a:blip r:embed="rId10"/>
                  <a:stretch>
                    <a:fillRect l="-1445" t="-4310" r="-2312" b="-14655"/>
                  </a:stretch>
                </a:blipFill>
              </p:spPr>
              <p:txBody>
                <a:bodyPr/>
                <a:lstStyle/>
                <a:p>
                  <a:r>
                    <a:rPr lang="de-DE">
                      <a:noFill/>
                    </a:rPr>
                    <a:t> </a:t>
                  </a:r>
                </a:p>
              </p:txBody>
            </p:sp>
          </mc:Fallback>
        </mc:AlternateContent>
      </p:grpSp>
      <p:sp>
        <p:nvSpPr>
          <p:cNvPr id="82" name="Zylinder 81"/>
          <p:cNvSpPr/>
          <p:nvPr/>
        </p:nvSpPr>
        <p:spPr>
          <a:xfrm>
            <a:off x="10479324" y="3818149"/>
            <a:ext cx="1366102" cy="878990"/>
          </a:xfrm>
          <a:prstGeom prst="can">
            <a:avLst/>
          </a:prstGeom>
          <a:solidFill>
            <a:schemeClr val="accent1">
              <a:lumMod val="20000"/>
              <a:lumOff val="80000"/>
            </a:schemeClr>
          </a:solidFill>
          <a:ln w="19050" cap="flat" cmpd="sng" algn="ctr">
            <a:solidFill>
              <a:schemeClr val="dk1"/>
            </a:solidFill>
            <a:prstDash val="solid"/>
            <a:round/>
            <a:headEnd type="none" w="med" len="med"/>
            <a:tailEnd type="none" w="med" len="med"/>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de-DE" sz="2400" dirty="0" smtClean="0"/>
              <a:t>Test Suite</a:t>
            </a:r>
            <a:endParaRPr lang="de-DE" sz="2400" dirty="0"/>
          </a:p>
        </p:txBody>
      </p:sp>
      <p:sp>
        <p:nvSpPr>
          <p:cNvPr id="86" name="Textfeld 85"/>
          <p:cNvSpPr txBox="1"/>
          <p:nvPr/>
        </p:nvSpPr>
        <p:spPr>
          <a:xfrm>
            <a:off x="7600140" y="672840"/>
            <a:ext cx="4278849" cy="1200329"/>
          </a:xfrm>
          <a:prstGeom prst="rect">
            <a:avLst/>
          </a:prstGeom>
          <a:noFill/>
        </p:spPr>
        <p:txBody>
          <a:bodyPr wrap="square" rtlCol="0">
            <a:spAutoFit/>
          </a:bodyPr>
          <a:lstStyle/>
          <a:p>
            <a:r>
              <a:rPr lang="de-DE" dirty="0" smtClean="0"/>
              <a:t>„</a:t>
            </a:r>
            <a:r>
              <a:rPr lang="en-US" dirty="0"/>
              <a:t>I</a:t>
            </a:r>
            <a:r>
              <a:rPr lang="en-US" dirty="0" smtClean="0"/>
              <a:t>dentify </a:t>
            </a:r>
            <a:r>
              <a:rPr lang="en-US" dirty="0"/>
              <a:t>a reduced test suite that provides the same coverage of the software as the original test suite” (Jones and Harrold 2004)</a:t>
            </a:r>
            <a:endParaRPr lang="de-DE" dirty="0"/>
          </a:p>
          <a:p>
            <a:endParaRPr lang="de-DE" dirty="0"/>
          </a:p>
        </p:txBody>
      </p:sp>
      <p:grpSp>
        <p:nvGrpSpPr>
          <p:cNvPr id="87" name="Gruppieren 86"/>
          <p:cNvGrpSpPr/>
          <p:nvPr/>
        </p:nvGrpSpPr>
        <p:grpSpPr>
          <a:xfrm>
            <a:off x="8765571" y="1873433"/>
            <a:ext cx="3307104" cy="441097"/>
            <a:chOff x="6752977" y="5341218"/>
            <a:chExt cx="4735758" cy="766592"/>
          </a:xfrm>
        </p:grpSpPr>
        <p:sp>
          <p:nvSpPr>
            <p:cNvPr id="88" name="Abgerundetes Rechteck 87"/>
            <p:cNvSpPr/>
            <p:nvPr/>
          </p:nvSpPr>
          <p:spPr>
            <a:xfrm>
              <a:off x="6752977" y="5341218"/>
              <a:ext cx="4029323" cy="766592"/>
            </a:xfrm>
            <a:prstGeom prst="roundRect">
              <a:avLst/>
            </a:prstGeom>
            <a:solidFill>
              <a:schemeClr val="accent2">
                <a:alpha val="2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88"/>
            <p:cNvSpPr/>
            <p:nvPr/>
          </p:nvSpPr>
          <p:spPr>
            <a:xfrm>
              <a:off x="6811906" y="5370570"/>
              <a:ext cx="4676829" cy="642773"/>
            </a:xfrm>
            <a:prstGeom prst="rect">
              <a:avLst/>
            </a:prstGeom>
          </p:spPr>
          <p:txBody>
            <a:bodyPr wrap="square">
              <a:spAutoFit/>
            </a:bodyPr>
            <a:lstStyle/>
            <a:p>
              <a:r>
                <a:rPr lang="de-DE" sz="2000" b="1" dirty="0" err="1" smtClean="0"/>
                <a:t>Here</a:t>
              </a:r>
              <a:r>
                <a:rPr lang="de-DE" sz="2000" dirty="0" smtClean="0"/>
                <a:t>: Mutation </a:t>
              </a:r>
              <a:r>
                <a:rPr lang="de-DE" sz="2000" dirty="0" err="1" smtClean="0"/>
                <a:t>Coverage</a:t>
              </a:r>
              <a:endParaRPr lang="de-DE" sz="2000" dirty="0"/>
            </a:p>
          </p:txBody>
        </p:sp>
      </p:grpSp>
      <p:sp>
        <p:nvSpPr>
          <p:cNvPr id="9" name="Foliennummernplatzhalter 8"/>
          <p:cNvSpPr>
            <a:spLocks noGrp="1"/>
          </p:cNvSpPr>
          <p:nvPr>
            <p:ph type="sldNum" sz="quarter" idx="12"/>
          </p:nvPr>
        </p:nvSpPr>
        <p:spPr/>
        <p:txBody>
          <a:bodyPr/>
          <a:lstStyle/>
          <a:p>
            <a:fld id="{A7A230D6-15B1-493D-97B8-047FCCA8A2D5}" type="slidenum">
              <a:rPr lang="de-DE" smtClean="0"/>
              <a:t>5</a:t>
            </a:fld>
            <a:endParaRPr lang="de-DE"/>
          </a:p>
        </p:txBody>
      </p:sp>
      <p:sp>
        <p:nvSpPr>
          <p:cNvPr id="57" name="Ellipse 56"/>
          <p:cNvSpPr/>
          <p:nvPr/>
        </p:nvSpPr>
        <p:spPr>
          <a:xfrm>
            <a:off x="6390026" y="3721347"/>
            <a:ext cx="199561" cy="19956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smtClean="0"/>
              <a:t>1</a:t>
            </a:r>
            <a:endParaRPr lang="de-DE" sz="1400" dirty="0"/>
          </a:p>
        </p:txBody>
      </p:sp>
      <mc:AlternateContent xmlns:mc="http://schemas.openxmlformats.org/markup-compatibility/2006" xmlns:a14="http://schemas.microsoft.com/office/drawing/2010/main">
        <mc:Choice Requires="a14">
          <p:sp>
            <p:nvSpPr>
              <p:cNvPr id="58" name="Textfeld 57"/>
              <p:cNvSpPr txBox="1"/>
              <p:nvPr/>
            </p:nvSpPr>
            <p:spPr>
              <a:xfrm>
                <a:off x="9510011" y="3859305"/>
                <a:ext cx="50526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𝐴</m:t>
                          </m:r>
                        </m:e>
                        <m:sub>
                          <m:r>
                            <a:rPr lang="de-DE" sz="2800" b="0" i="1" smtClean="0">
                              <a:latin typeface="Cambria Math" panose="02040503050406030204" pitchFamily="18" charset="0"/>
                            </a:rPr>
                            <m:t>𝑇</m:t>
                          </m:r>
                        </m:sub>
                      </m:sSub>
                    </m:oMath>
                  </m:oMathPara>
                </a14:m>
                <a:endParaRPr lang="de-DE" sz="2800" dirty="0"/>
              </a:p>
            </p:txBody>
          </p:sp>
        </mc:Choice>
        <mc:Fallback xmlns="">
          <p:sp>
            <p:nvSpPr>
              <p:cNvPr id="58" name="Textfeld 57"/>
              <p:cNvSpPr txBox="1">
                <a:spLocks noRot="1" noChangeAspect="1" noMove="1" noResize="1" noEditPoints="1" noAdjustHandles="1" noChangeArrowheads="1" noChangeShapeType="1" noTextEdit="1"/>
              </p:cNvSpPr>
              <p:nvPr/>
            </p:nvSpPr>
            <p:spPr>
              <a:xfrm>
                <a:off x="9510011" y="3859305"/>
                <a:ext cx="505267" cy="430887"/>
              </a:xfrm>
              <a:prstGeom prst="rect">
                <a:avLst/>
              </a:prstGeom>
              <a:blipFill>
                <a:blip r:embed="rId1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p:cNvSpPr txBox="1"/>
              <p:nvPr/>
            </p:nvSpPr>
            <p:spPr>
              <a:xfrm>
                <a:off x="9617689" y="2987737"/>
                <a:ext cx="289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oMath>
                  </m:oMathPara>
                </a14:m>
                <a:endParaRPr lang="de-DE" sz="2800" dirty="0"/>
              </a:p>
            </p:txBody>
          </p:sp>
        </mc:Choice>
        <mc:Fallback xmlns="">
          <p:sp>
            <p:nvSpPr>
              <p:cNvPr id="60" name="Textfeld 59"/>
              <p:cNvSpPr txBox="1">
                <a:spLocks noRot="1" noChangeAspect="1" noMove="1" noResize="1" noEditPoints="1" noAdjustHandles="1" noChangeArrowheads="1" noChangeShapeType="1" noTextEdit="1"/>
              </p:cNvSpPr>
              <p:nvPr/>
            </p:nvSpPr>
            <p:spPr>
              <a:xfrm>
                <a:off x="9617689" y="2987737"/>
                <a:ext cx="289909" cy="430887"/>
              </a:xfrm>
              <a:prstGeom prst="rect">
                <a:avLst/>
              </a:prstGeom>
              <a:blipFill>
                <a:blip r:embed="rId12"/>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073697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Mutation </a:t>
            </a:r>
            <a:r>
              <a:rPr lang="de-DE" dirty="0" err="1" smtClean="0"/>
              <a:t>Testing</a:t>
            </a:r>
            <a:endParaRPr lang="de-DE" dirty="0"/>
          </a:p>
        </p:txBody>
      </p:sp>
      <p:cxnSp>
        <p:nvCxnSpPr>
          <p:cNvPr id="61" name="Gerade Verbindung mit Pfeil 60"/>
          <p:cNvCxnSpPr/>
          <p:nvPr/>
        </p:nvCxnSpPr>
        <p:spPr>
          <a:xfrm flipH="1">
            <a:off x="2814918" y="-125506"/>
            <a:ext cx="138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0" name="Gruppieren 119"/>
          <p:cNvGrpSpPr/>
          <p:nvPr/>
        </p:nvGrpSpPr>
        <p:grpSpPr>
          <a:xfrm>
            <a:off x="652824" y="1615535"/>
            <a:ext cx="11288164" cy="4807216"/>
            <a:chOff x="382493" y="1591629"/>
            <a:chExt cx="11288164" cy="4807216"/>
          </a:xfrm>
        </p:grpSpPr>
        <p:sp>
          <p:nvSpPr>
            <p:cNvPr id="51" name="Abgerundetes Rechteck 50"/>
            <p:cNvSpPr/>
            <p:nvPr/>
          </p:nvSpPr>
          <p:spPr>
            <a:xfrm>
              <a:off x="382494" y="4224655"/>
              <a:ext cx="11288163" cy="968898"/>
            </a:xfrm>
            <a:prstGeom prst="round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err="1" smtClean="0"/>
                <a:t>Mutants</a:t>
              </a:r>
              <a:endParaRPr lang="de-DE" dirty="0"/>
            </a:p>
          </p:txBody>
        </p:sp>
        <p:sp>
          <p:nvSpPr>
            <p:cNvPr id="46" name="Abgerundetes Rechteck 45"/>
            <p:cNvSpPr/>
            <p:nvPr/>
          </p:nvSpPr>
          <p:spPr>
            <a:xfrm>
              <a:off x="382493" y="2767105"/>
              <a:ext cx="11288163" cy="950097"/>
            </a:xfrm>
            <a:prstGeom prst="round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Mutation</a:t>
              </a:r>
            </a:p>
            <a:p>
              <a:r>
                <a:rPr lang="de-DE" dirty="0" smtClean="0"/>
                <a:t>Operators</a:t>
              </a:r>
              <a:endParaRPr lang="de-DE" dirty="0"/>
            </a:p>
          </p:txBody>
        </p:sp>
        <p:grpSp>
          <p:nvGrpSpPr>
            <p:cNvPr id="94" name="Gruppieren 93"/>
            <p:cNvGrpSpPr/>
            <p:nvPr/>
          </p:nvGrpSpPr>
          <p:grpSpPr>
            <a:xfrm>
              <a:off x="1804139" y="1591629"/>
              <a:ext cx="4249996" cy="4807216"/>
              <a:chOff x="1320045" y="1579676"/>
              <a:chExt cx="4249996" cy="4807216"/>
            </a:xfrm>
          </p:grpSpPr>
          <p:sp>
            <p:nvSpPr>
              <p:cNvPr id="5" name="Gefaltete Ecke 4"/>
              <p:cNvSpPr/>
              <p:nvPr/>
            </p:nvSpPr>
            <p:spPr>
              <a:xfrm>
                <a:off x="2866851" y="1579676"/>
                <a:ext cx="1217274" cy="713522"/>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Reference Version</a:t>
                </a:r>
                <a:endParaRPr lang="de-DE" dirty="0"/>
              </a:p>
            </p:txBody>
          </p:sp>
          <p:sp>
            <p:nvSpPr>
              <p:cNvPr id="22" name="Gefaltete Ecke 21"/>
              <p:cNvSpPr/>
              <p:nvPr/>
            </p:nvSpPr>
            <p:spPr>
              <a:xfrm>
                <a:off x="2866851" y="4399424"/>
                <a:ext cx="1217273"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2</a:t>
                </a:r>
                <a:endParaRPr lang="de-DE" dirty="0"/>
              </a:p>
            </p:txBody>
          </p:sp>
          <p:sp>
            <p:nvSpPr>
              <p:cNvPr id="25" name="Gefaltete Ecke 24"/>
              <p:cNvSpPr/>
              <p:nvPr/>
            </p:nvSpPr>
            <p:spPr>
              <a:xfrm>
                <a:off x="1320045" y="4399424"/>
                <a:ext cx="1134520"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1</a:t>
                </a:r>
                <a:endParaRPr lang="de-DE" dirty="0"/>
              </a:p>
            </p:txBody>
          </p:sp>
          <p:sp>
            <p:nvSpPr>
              <p:cNvPr id="28" name="Rechteck 27"/>
              <p:cNvSpPr/>
              <p:nvPr/>
            </p:nvSpPr>
            <p:spPr>
              <a:xfrm>
                <a:off x="2964329" y="5929692"/>
                <a:ext cx="101002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TC</a:t>
                </a:r>
                <a:endParaRPr lang="de-DE" dirty="0"/>
              </a:p>
            </p:txBody>
          </p:sp>
          <p:sp>
            <p:nvSpPr>
              <p:cNvPr id="45" name="Gefaltete Ecke 44"/>
              <p:cNvSpPr/>
              <p:nvPr/>
            </p:nvSpPr>
            <p:spPr>
              <a:xfrm>
                <a:off x="4368461" y="4399424"/>
                <a:ext cx="1201580" cy="561046"/>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3</a:t>
                </a:r>
                <a:endParaRPr lang="de-DE" dirty="0"/>
              </a:p>
            </p:txBody>
          </p:sp>
          <p:sp>
            <p:nvSpPr>
              <p:cNvPr id="48" name="Abgerundetes Rechteck 47"/>
              <p:cNvSpPr/>
              <p:nvPr/>
            </p:nvSpPr>
            <p:spPr>
              <a:xfrm>
                <a:off x="1433174" y="2982443"/>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MOP1</a:t>
                </a:r>
                <a:endParaRPr lang="de-DE" dirty="0"/>
              </a:p>
            </p:txBody>
          </p:sp>
          <p:sp>
            <p:nvSpPr>
              <p:cNvPr id="49" name="Abgerundetes Rechteck 48"/>
              <p:cNvSpPr/>
              <p:nvPr/>
            </p:nvSpPr>
            <p:spPr>
              <a:xfrm>
                <a:off x="3021358" y="2982441"/>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MOP2</a:t>
                </a:r>
                <a:endParaRPr lang="de-DE" dirty="0"/>
              </a:p>
            </p:txBody>
          </p:sp>
          <p:sp>
            <p:nvSpPr>
              <p:cNvPr id="50" name="Abgerundetes Rechteck 49"/>
              <p:cNvSpPr/>
              <p:nvPr/>
            </p:nvSpPr>
            <p:spPr>
              <a:xfrm>
                <a:off x="4515120" y="2982442"/>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MOP3</a:t>
                </a:r>
                <a:endParaRPr lang="de-DE" dirty="0"/>
              </a:p>
            </p:txBody>
          </p:sp>
          <p:cxnSp>
            <p:nvCxnSpPr>
              <p:cNvPr id="53" name="Gewinkelter Verbinder 52"/>
              <p:cNvCxnSpPr>
                <a:stCxn id="5" idx="2"/>
                <a:endCxn id="48" idx="0"/>
              </p:cNvCxnSpPr>
              <p:nvPr/>
            </p:nvCxnSpPr>
            <p:spPr>
              <a:xfrm rot="5400000">
                <a:off x="2336775" y="1843729"/>
                <a:ext cx="689245" cy="158818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a:stCxn id="48" idx="2"/>
                <a:endCxn id="25" idx="0"/>
              </p:cNvCxnSpPr>
              <p:nvPr/>
            </p:nvCxnSpPr>
            <p:spPr>
              <a:xfrm flipH="1">
                <a:off x="1887305" y="3489894"/>
                <a:ext cx="1" cy="9095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r Verbinder 57"/>
              <p:cNvCxnSpPr>
                <a:stCxn id="5" idx="2"/>
                <a:endCxn id="49" idx="0"/>
              </p:cNvCxnSpPr>
              <p:nvPr/>
            </p:nvCxnSpPr>
            <p:spPr>
              <a:xfrm>
                <a:off x="3475488" y="2293198"/>
                <a:ext cx="2" cy="6892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a:stCxn id="49" idx="2"/>
                <a:endCxn id="22" idx="0"/>
              </p:cNvCxnSpPr>
              <p:nvPr/>
            </p:nvCxnSpPr>
            <p:spPr>
              <a:xfrm flipH="1">
                <a:off x="3475488" y="3489892"/>
                <a:ext cx="2" cy="9095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winkelter Verbinder 66"/>
              <p:cNvCxnSpPr>
                <a:stCxn id="5" idx="2"/>
                <a:endCxn id="50" idx="0"/>
              </p:cNvCxnSpPr>
              <p:nvPr/>
            </p:nvCxnSpPr>
            <p:spPr>
              <a:xfrm rot="16200000" flipH="1">
                <a:off x="3877748" y="1890938"/>
                <a:ext cx="689244" cy="1493764"/>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a:stCxn id="50" idx="2"/>
                <a:endCxn id="45" idx="0"/>
              </p:cNvCxnSpPr>
              <p:nvPr/>
            </p:nvCxnSpPr>
            <p:spPr>
              <a:xfrm flipH="1">
                <a:off x="4969251" y="3489893"/>
                <a:ext cx="1" cy="9095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winkelter Verbinder 75"/>
              <p:cNvCxnSpPr>
                <a:stCxn id="28" idx="0"/>
                <a:endCxn id="25" idx="2"/>
              </p:cNvCxnSpPr>
              <p:nvPr/>
            </p:nvCxnSpPr>
            <p:spPr>
              <a:xfrm rot="16200000" flipV="1">
                <a:off x="2193713" y="4654064"/>
                <a:ext cx="969221" cy="1582036"/>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a:stCxn id="28" idx="0"/>
                <a:endCxn id="22" idx="2"/>
              </p:cNvCxnSpPr>
              <p:nvPr/>
            </p:nvCxnSpPr>
            <p:spPr>
              <a:xfrm flipV="1">
                <a:off x="3469341" y="4960471"/>
                <a:ext cx="6147" cy="9692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Gewinkelter Verbinder 79"/>
              <p:cNvCxnSpPr>
                <a:stCxn id="28" idx="0"/>
                <a:endCxn id="45" idx="2"/>
              </p:cNvCxnSpPr>
              <p:nvPr/>
            </p:nvCxnSpPr>
            <p:spPr>
              <a:xfrm rot="5400000" flipH="1" flipV="1">
                <a:off x="3734685" y="4695126"/>
                <a:ext cx="969222" cy="149991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
        <p:nvSpPr>
          <p:cNvPr id="122" name="Textfeld 121"/>
          <p:cNvSpPr txBox="1"/>
          <p:nvPr/>
        </p:nvSpPr>
        <p:spPr>
          <a:xfrm>
            <a:off x="6513326" y="3081393"/>
            <a:ext cx="5132479" cy="369332"/>
          </a:xfrm>
          <a:prstGeom prst="rect">
            <a:avLst/>
          </a:prstGeom>
          <a:noFill/>
        </p:spPr>
        <p:txBody>
          <a:bodyPr wrap="square" rtlCol="0">
            <a:spAutoFit/>
          </a:bodyPr>
          <a:lstStyle/>
          <a:p>
            <a:r>
              <a:rPr lang="en-US" dirty="0" smtClean="0"/>
              <a:t>Mutation operators mimic </a:t>
            </a:r>
            <a:r>
              <a:rPr lang="en-US" dirty="0"/>
              <a:t>particular, </a:t>
            </a:r>
            <a:r>
              <a:rPr lang="en-US" dirty="0" smtClean="0"/>
              <a:t>common errors</a:t>
            </a:r>
            <a:endParaRPr lang="de-DE" dirty="0"/>
          </a:p>
        </p:txBody>
      </p:sp>
      <p:sp>
        <p:nvSpPr>
          <p:cNvPr id="124" name="Textfeld 123"/>
          <p:cNvSpPr txBox="1"/>
          <p:nvPr/>
        </p:nvSpPr>
        <p:spPr>
          <a:xfrm>
            <a:off x="6513327" y="4392640"/>
            <a:ext cx="5534860" cy="646331"/>
          </a:xfrm>
          <a:prstGeom prst="rect">
            <a:avLst/>
          </a:prstGeom>
          <a:noFill/>
        </p:spPr>
        <p:txBody>
          <a:bodyPr wrap="square" rtlCol="0">
            <a:spAutoFit/>
          </a:bodyPr>
          <a:lstStyle/>
          <a:p>
            <a:r>
              <a:rPr lang="en-US" dirty="0" smtClean="0"/>
              <a:t>Mutants are </a:t>
            </a:r>
            <a:r>
              <a:rPr lang="en-US" dirty="0"/>
              <a:t>programs that simulate the effect</a:t>
            </a:r>
          </a:p>
          <a:p>
            <a:r>
              <a:rPr lang="en-US" dirty="0"/>
              <a:t>of introduced errors and thus potentially comprise faults.</a:t>
            </a:r>
            <a:endParaRPr lang="de-DE" dirty="0"/>
          </a:p>
        </p:txBody>
      </p:sp>
      <p:sp>
        <p:nvSpPr>
          <p:cNvPr id="126" name="Textfeld 125"/>
          <p:cNvSpPr txBox="1"/>
          <p:nvPr/>
        </p:nvSpPr>
        <p:spPr>
          <a:xfrm>
            <a:off x="6324466" y="5776420"/>
            <a:ext cx="5723721" cy="830997"/>
          </a:xfrm>
          <a:prstGeom prst="rect">
            <a:avLst/>
          </a:prstGeom>
          <a:noFill/>
        </p:spPr>
        <p:txBody>
          <a:bodyPr wrap="square" rtlCol="0">
            <a:spAutoFit/>
          </a:bodyPr>
          <a:lstStyle/>
          <a:p>
            <a:r>
              <a:rPr lang="de-DE" sz="2400" dirty="0" smtClean="0"/>
              <a:t>Killing </a:t>
            </a:r>
            <a:r>
              <a:rPr lang="de-DE" sz="2400" dirty="0" err="1" smtClean="0"/>
              <a:t>set</a:t>
            </a:r>
            <a:r>
              <a:rPr lang="de-DE" sz="2400" dirty="0" smtClean="0"/>
              <a:t>:  </a:t>
            </a:r>
            <a:r>
              <a:rPr lang="de-DE" sz="2400" dirty="0" err="1" smtClean="0"/>
              <a:t>Revealed</a:t>
            </a:r>
            <a:r>
              <a:rPr lang="de-DE" sz="2400" dirty="0" smtClean="0"/>
              <a:t> </a:t>
            </a:r>
            <a:r>
              <a:rPr lang="de-DE" sz="2400" dirty="0" err="1" smtClean="0"/>
              <a:t>mutants</a:t>
            </a:r>
            <a:endParaRPr lang="de-DE" sz="2400" dirty="0" smtClean="0"/>
          </a:p>
          <a:p>
            <a:r>
              <a:rPr lang="de-DE" sz="2400" dirty="0" smtClean="0"/>
              <a:t>Mutation </a:t>
            </a:r>
            <a:r>
              <a:rPr lang="de-DE" sz="2400" dirty="0" err="1" smtClean="0"/>
              <a:t>Coverage</a:t>
            </a:r>
            <a:r>
              <a:rPr lang="de-DE" sz="2400" dirty="0" smtClean="0"/>
              <a:t>: |Killing Set|/|</a:t>
            </a:r>
            <a:r>
              <a:rPr lang="de-DE" sz="2400" dirty="0" err="1" smtClean="0"/>
              <a:t>Mutants</a:t>
            </a:r>
            <a:r>
              <a:rPr lang="de-DE" sz="2400" dirty="0" smtClean="0"/>
              <a:t>|</a:t>
            </a:r>
            <a:endParaRPr lang="de-DE" sz="2400" dirty="0"/>
          </a:p>
        </p:txBody>
      </p:sp>
      <p:sp>
        <p:nvSpPr>
          <p:cNvPr id="6" name="Foliennummernplatzhalter 5"/>
          <p:cNvSpPr>
            <a:spLocks noGrp="1"/>
          </p:cNvSpPr>
          <p:nvPr>
            <p:ph type="sldNum" sz="quarter" idx="12"/>
          </p:nvPr>
        </p:nvSpPr>
        <p:spPr/>
        <p:txBody>
          <a:bodyPr/>
          <a:lstStyle/>
          <a:p>
            <a:fld id="{A7A230D6-15B1-493D-97B8-047FCCA8A2D5}" type="slidenum">
              <a:rPr lang="de-DE" smtClean="0"/>
              <a:t>6</a:t>
            </a:fld>
            <a:endParaRPr lang="de-DE"/>
          </a:p>
        </p:txBody>
      </p:sp>
    </p:spTree>
    <p:extLst>
      <p:ext uri="{BB962C8B-B14F-4D97-AF65-F5344CB8AC3E}">
        <p14:creationId xmlns:p14="http://schemas.microsoft.com/office/powerpoint/2010/main" val="3655317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Mutation </a:t>
            </a:r>
            <a:r>
              <a:rPr lang="de-DE" dirty="0" err="1" smtClean="0"/>
              <a:t>Testing</a:t>
            </a:r>
            <a:endParaRPr lang="de-DE" dirty="0"/>
          </a:p>
        </p:txBody>
      </p:sp>
      <p:cxnSp>
        <p:nvCxnSpPr>
          <p:cNvPr id="61" name="Gerade Verbindung mit Pfeil 60"/>
          <p:cNvCxnSpPr/>
          <p:nvPr/>
        </p:nvCxnSpPr>
        <p:spPr>
          <a:xfrm flipH="1">
            <a:off x="2814918" y="-125506"/>
            <a:ext cx="138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0" name="Gruppieren 119"/>
          <p:cNvGrpSpPr/>
          <p:nvPr/>
        </p:nvGrpSpPr>
        <p:grpSpPr>
          <a:xfrm>
            <a:off x="652824" y="1615535"/>
            <a:ext cx="11288164" cy="4807216"/>
            <a:chOff x="382493" y="1591629"/>
            <a:chExt cx="11288164" cy="4807216"/>
          </a:xfrm>
        </p:grpSpPr>
        <p:sp>
          <p:nvSpPr>
            <p:cNvPr id="51" name="Abgerundetes Rechteck 50"/>
            <p:cNvSpPr/>
            <p:nvPr/>
          </p:nvSpPr>
          <p:spPr>
            <a:xfrm>
              <a:off x="382494" y="4224655"/>
              <a:ext cx="11288163" cy="968898"/>
            </a:xfrm>
            <a:prstGeom prst="round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err="1" smtClean="0"/>
                <a:t>Mutants</a:t>
              </a:r>
              <a:endParaRPr lang="de-DE" dirty="0"/>
            </a:p>
          </p:txBody>
        </p:sp>
        <p:sp>
          <p:nvSpPr>
            <p:cNvPr id="46" name="Abgerundetes Rechteck 45"/>
            <p:cNvSpPr/>
            <p:nvPr/>
          </p:nvSpPr>
          <p:spPr>
            <a:xfrm>
              <a:off x="382493" y="2767105"/>
              <a:ext cx="11288163" cy="950097"/>
            </a:xfrm>
            <a:prstGeom prst="round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Mutation</a:t>
              </a:r>
            </a:p>
            <a:p>
              <a:r>
                <a:rPr lang="de-DE" dirty="0" smtClean="0"/>
                <a:t>Operators</a:t>
              </a:r>
              <a:endParaRPr lang="de-DE" dirty="0"/>
            </a:p>
          </p:txBody>
        </p:sp>
        <p:grpSp>
          <p:nvGrpSpPr>
            <p:cNvPr id="94" name="Gruppieren 93"/>
            <p:cNvGrpSpPr/>
            <p:nvPr/>
          </p:nvGrpSpPr>
          <p:grpSpPr>
            <a:xfrm>
              <a:off x="1804139" y="1591629"/>
              <a:ext cx="4249996" cy="4807216"/>
              <a:chOff x="1320045" y="1579676"/>
              <a:chExt cx="4249996" cy="4807216"/>
            </a:xfrm>
          </p:grpSpPr>
          <p:sp>
            <p:nvSpPr>
              <p:cNvPr id="5" name="Gefaltete Ecke 4"/>
              <p:cNvSpPr/>
              <p:nvPr/>
            </p:nvSpPr>
            <p:spPr>
              <a:xfrm>
                <a:off x="2866851" y="1579676"/>
                <a:ext cx="1217274" cy="713522"/>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Reference Version</a:t>
                </a:r>
                <a:endParaRPr lang="de-DE" dirty="0"/>
              </a:p>
            </p:txBody>
          </p:sp>
          <p:sp>
            <p:nvSpPr>
              <p:cNvPr id="22" name="Gefaltete Ecke 21"/>
              <p:cNvSpPr/>
              <p:nvPr/>
            </p:nvSpPr>
            <p:spPr>
              <a:xfrm>
                <a:off x="2866851" y="4399424"/>
                <a:ext cx="1217273"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2</a:t>
                </a:r>
                <a:endParaRPr lang="de-DE" dirty="0"/>
              </a:p>
            </p:txBody>
          </p:sp>
          <p:sp>
            <p:nvSpPr>
              <p:cNvPr id="25" name="Gefaltete Ecke 24"/>
              <p:cNvSpPr/>
              <p:nvPr/>
            </p:nvSpPr>
            <p:spPr>
              <a:xfrm>
                <a:off x="1320045" y="4399424"/>
                <a:ext cx="1134520"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1</a:t>
                </a:r>
                <a:endParaRPr lang="de-DE" dirty="0"/>
              </a:p>
            </p:txBody>
          </p:sp>
          <p:sp>
            <p:nvSpPr>
              <p:cNvPr id="28" name="Rechteck 27"/>
              <p:cNvSpPr/>
              <p:nvPr/>
            </p:nvSpPr>
            <p:spPr>
              <a:xfrm>
                <a:off x="2964329" y="5929692"/>
                <a:ext cx="101002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TC</a:t>
                </a:r>
                <a:endParaRPr lang="de-DE" dirty="0"/>
              </a:p>
            </p:txBody>
          </p:sp>
          <p:sp>
            <p:nvSpPr>
              <p:cNvPr id="45" name="Gefaltete Ecke 44"/>
              <p:cNvSpPr/>
              <p:nvPr/>
            </p:nvSpPr>
            <p:spPr>
              <a:xfrm>
                <a:off x="4368461" y="4399424"/>
                <a:ext cx="1201580" cy="561046"/>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3</a:t>
                </a:r>
                <a:endParaRPr lang="de-DE" dirty="0"/>
              </a:p>
            </p:txBody>
          </p:sp>
          <p:sp>
            <p:nvSpPr>
              <p:cNvPr id="48" name="Abgerundetes Rechteck 47"/>
              <p:cNvSpPr/>
              <p:nvPr/>
            </p:nvSpPr>
            <p:spPr>
              <a:xfrm>
                <a:off x="1433174" y="2982443"/>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MOP1</a:t>
                </a:r>
                <a:endParaRPr lang="de-DE" dirty="0"/>
              </a:p>
            </p:txBody>
          </p:sp>
          <p:sp>
            <p:nvSpPr>
              <p:cNvPr id="49" name="Abgerundetes Rechteck 48"/>
              <p:cNvSpPr/>
              <p:nvPr/>
            </p:nvSpPr>
            <p:spPr>
              <a:xfrm>
                <a:off x="3021358" y="2982441"/>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MOP2</a:t>
                </a:r>
                <a:endParaRPr lang="de-DE" dirty="0"/>
              </a:p>
            </p:txBody>
          </p:sp>
          <p:sp>
            <p:nvSpPr>
              <p:cNvPr id="50" name="Abgerundetes Rechteck 49"/>
              <p:cNvSpPr/>
              <p:nvPr/>
            </p:nvSpPr>
            <p:spPr>
              <a:xfrm>
                <a:off x="4515120" y="2982442"/>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MOP3</a:t>
                </a:r>
                <a:endParaRPr lang="de-DE" dirty="0"/>
              </a:p>
            </p:txBody>
          </p:sp>
          <p:cxnSp>
            <p:nvCxnSpPr>
              <p:cNvPr id="53" name="Gewinkelter Verbinder 52"/>
              <p:cNvCxnSpPr>
                <a:stCxn id="5" idx="2"/>
                <a:endCxn id="48" idx="0"/>
              </p:cNvCxnSpPr>
              <p:nvPr/>
            </p:nvCxnSpPr>
            <p:spPr>
              <a:xfrm rot="5400000">
                <a:off x="2336775" y="1843729"/>
                <a:ext cx="689245" cy="158818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a:stCxn id="48" idx="2"/>
                <a:endCxn id="25" idx="0"/>
              </p:cNvCxnSpPr>
              <p:nvPr/>
            </p:nvCxnSpPr>
            <p:spPr>
              <a:xfrm flipH="1">
                <a:off x="1887305" y="3489894"/>
                <a:ext cx="1" cy="9095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r Verbinder 57"/>
              <p:cNvCxnSpPr>
                <a:stCxn id="5" idx="2"/>
                <a:endCxn id="49" idx="0"/>
              </p:cNvCxnSpPr>
              <p:nvPr/>
            </p:nvCxnSpPr>
            <p:spPr>
              <a:xfrm>
                <a:off x="3475488" y="2293198"/>
                <a:ext cx="2" cy="6892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a:stCxn id="49" idx="2"/>
                <a:endCxn id="22" idx="0"/>
              </p:cNvCxnSpPr>
              <p:nvPr/>
            </p:nvCxnSpPr>
            <p:spPr>
              <a:xfrm flipH="1">
                <a:off x="3475488" y="3489892"/>
                <a:ext cx="2" cy="9095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winkelter Verbinder 66"/>
              <p:cNvCxnSpPr>
                <a:stCxn id="5" idx="2"/>
                <a:endCxn id="50" idx="0"/>
              </p:cNvCxnSpPr>
              <p:nvPr/>
            </p:nvCxnSpPr>
            <p:spPr>
              <a:xfrm rot="16200000" flipH="1">
                <a:off x="3877748" y="1890938"/>
                <a:ext cx="689244" cy="1493764"/>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a:stCxn id="50" idx="2"/>
                <a:endCxn id="45" idx="0"/>
              </p:cNvCxnSpPr>
              <p:nvPr/>
            </p:nvCxnSpPr>
            <p:spPr>
              <a:xfrm flipH="1">
                <a:off x="4969251" y="3489893"/>
                <a:ext cx="1" cy="9095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winkelter Verbinder 75"/>
              <p:cNvCxnSpPr>
                <a:stCxn id="28" idx="0"/>
                <a:endCxn id="25" idx="2"/>
              </p:cNvCxnSpPr>
              <p:nvPr/>
            </p:nvCxnSpPr>
            <p:spPr>
              <a:xfrm rot="16200000" flipV="1">
                <a:off x="2193713" y="4654064"/>
                <a:ext cx="969221" cy="1582036"/>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a:stCxn id="28" idx="0"/>
                <a:endCxn id="22" idx="2"/>
              </p:cNvCxnSpPr>
              <p:nvPr/>
            </p:nvCxnSpPr>
            <p:spPr>
              <a:xfrm flipV="1">
                <a:off x="3469341" y="4960471"/>
                <a:ext cx="6147" cy="9692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Gewinkelter Verbinder 79"/>
              <p:cNvCxnSpPr>
                <a:stCxn id="28" idx="0"/>
                <a:endCxn id="45" idx="2"/>
              </p:cNvCxnSpPr>
              <p:nvPr/>
            </p:nvCxnSpPr>
            <p:spPr>
              <a:xfrm rot="5400000" flipH="1" flipV="1">
                <a:off x="3734685" y="4695126"/>
                <a:ext cx="969222" cy="149991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
        <p:nvSpPr>
          <p:cNvPr id="122" name="Textfeld 121"/>
          <p:cNvSpPr txBox="1"/>
          <p:nvPr/>
        </p:nvSpPr>
        <p:spPr>
          <a:xfrm>
            <a:off x="6513326" y="3081393"/>
            <a:ext cx="5132479" cy="369332"/>
          </a:xfrm>
          <a:prstGeom prst="rect">
            <a:avLst/>
          </a:prstGeom>
          <a:noFill/>
        </p:spPr>
        <p:txBody>
          <a:bodyPr wrap="square" rtlCol="0">
            <a:spAutoFit/>
          </a:bodyPr>
          <a:lstStyle/>
          <a:p>
            <a:r>
              <a:rPr lang="en-US" dirty="0" smtClean="0"/>
              <a:t>Mutation operators mimic </a:t>
            </a:r>
            <a:r>
              <a:rPr lang="en-US" dirty="0"/>
              <a:t>particular, </a:t>
            </a:r>
            <a:r>
              <a:rPr lang="en-US" dirty="0" smtClean="0"/>
              <a:t>common errors</a:t>
            </a:r>
            <a:endParaRPr lang="de-DE" dirty="0"/>
          </a:p>
        </p:txBody>
      </p:sp>
      <p:sp>
        <p:nvSpPr>
          <p:cNvPr id="124" name="Textfeld 123"/>
          <p:cNvSpPr txBox="1"/>
          <p:nvPr/>
        </p:nvSpPr>
        <p:spPr>
          <a:xfrm>
            <a:off x="6513326" y="4392640"/>
            <a:ext cx="5528419" cy="646331"/>
          </a:xfrm>
          <a:prstGeom prst="rect">
            <a:avLst/>
          </a:prstGeom>
          <a:noFill/>
        </p:spPr>
        <p:txBody>
          <a:bodyPr wrap="square" rtlCol="0">
            <a:spAutoFit/>
          </a:bodyPr>
          <a:lstStyle/>
          <a:p>
            <a:r>
              <a:rPr lang="en-US" dirty="0" smtClean="0"/>
              <a:t>Mutants are </a:t>
            </a:r>
            <a:r>
              <a:rPr lang="en-US" dirty="0"/>
              <a:t>programs that simulate the effect</a:t>
            </a:r>
          </a:p>
          <a:p>
            <a:r>
              <a:rPr lang="en-US" dirty="0"/>
              <a:t>of introduced errors and thus potentially comprise faults.</a:t>
            </a:r>
            <a:endParaRPr lang="de-DE" dirty="0"/>
          </a:p>
        </p:txBody>
      </p:sp>
      <p:sp>
        <p:nvSpPr>
          <p:cNvPr id="33" name="Rechteck 32"/>
          <p:cNvSpPr/>
          <p:nvPr/>
        </p:nvSpPr>
        <p:spPr>
          <a:xfrm>
            <a:off x="3871154" y="6117951"/>
            <a:ext cx="101002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TC</a:t>
            </a:r>
            <a:endParaRPr lang="de-DE" dirty="0"/>
          </a:p>
        </p:txBody>
      </p:sp>
      <p:cxnSp>
        <p:nvCxnSpPr>
          <p:cNvPr id="34" name="Gewinkelter Verbinder 33"/>
          <p:cNvCxnSpPr>
            <a:stCxn id="33" idx="0"/>
          </p:cNvCxnSpPr>
          <p:nvPr/>
        </p:nvCxnSpPr>
        <p:spPr>
          <a:xfrm rot="16200000" flipV="1">
            <a:off x="3100538" y="4842323"/>
            <a:ext cx="969221" cy="1582036"/>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a:stCxn id="33" idx="0"/>
          </p:cNvCxnSpPr>
          <p:nvPr/>
        </p:nvCxnSpPr>
        <p:spPr>
          <a:xfrm flipV="1">
            <a:off x="4376166" y="5148730"/>
            <a:ext cx="6147" cy="9692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Gewinkelter Verbinder 35"/>
          <p:cNvCxnSpPr>
            <a:stCxn id="33" idx="0"/>
          </p:cNvCxnSpPr>
          <p:nvPr/>
        </p:nvCxnSpPr>
        <p:spPr>
          <a:xfrm rot="5400000" flipH="1" flipV="1">
            <a:off x="4641510" y="4883385"/>
            <a:ext cx="969222" cy="149991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Rechteck 36"/>
          <p:cNvSpPr/>
          <p:nvPr/>
        </p:nvSpPr>
        <p:spPr>
          <a:xfrm>
            <a:off x="4023554" y="6270351"/>
            <a:ext cx="101002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TC</a:t>
            </a:r>
            <a:endParaRPr lang="de-DE" dirty="0"/>
          </a:p>
        </p:txBody>
      </p:sp>
      <p:cxnSp>
        <p:nvCxnSpPr>
          <p:cNvPr id="38" name="Gewinkelter Verbinder 37"/>
          <p:cNvCxnSpPr>
            <a:stCxn id="37" idx="0"/>
          </p:cNvCxnSpPr>
          <p:nvPr/>
        </p:nvCxnSpPr>
        <p:spPr>
          <a:xfrm rot="16200000" flipV="1">
            <a:off x="3252938" y="4994723"/>
            <a:ext cx="969221" cy="1582036"/>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a:stCxn id="37" idx="0"/>
          </p:cNvCxnSpPr>
          <p:nvPr/>
        </p:nvCxnSpPr>
        <p:spPr>
          <a:xfrm flipV="1">
            <a:off x="4528566" y="5301130"/>
            <a:ext cx="6147" cy="9692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Gewinkelter Verbinder 39"/>
          <p:cNvCxnSpPr>
            <a:stCxn id="37" idx="0"/>
          </p:cNvCxnSpPr>
          <p:nvPr/>
        </p:nvCxnSpPr>
        <p:spPr>
          <a:xfrm rot="5400000" flipH="1" flipV="1">
            <a:off x="4793910" y="5035785"/>
            <a:ext cx="969222" cy="149991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Foliennummernplatzhalter 11"/>
          <p:cNvSpPr>
            <a:spLocks noGrp="1"/>
          </p:cNvSpPr>
          <p:nvPr>
            <p:ph type="sldNum" sz="quarter" idx="12"/>
          </p:nvPr>
        </p:nvSpPr>
        <p:spPr/>
        <p:txBody>
          <a:bodyPr/>
          <a:lstStyle/>
          <a:p>
            <a:fld id="{A7A230D6-15B1-493D-97B8-047FCCA8A2D5}" type="slidenum">
              <a:rPr lang="de-DE" smtClean="0"/>
              <a:t>7</a:t>
            </a:fld>
            <a:endParaRPr lang="de-DE"/>
          </a:p>
        </p:txBody>
      </p:sp>
      <p:sp>
        <p:nvSpPr>
          <p:cNvPr id="41" name="Textfeld 40"/>
          <p:cNvSpPr txBox="1"/>
          <p:nvPr/>
        </p:nvSpPr>
        <p:spPr>
          <a:xfrm>
            <a:off x="6324467" y="5776420"/>
            <a:ext cx="5768796" cy="830997"/>
          </a:xfrm>
          <a:prstGeom prst="rect">
            <a:avLst/>
          </a:prstGeom>
          <a:noFill/>
        </p:spPr>
        <p:txBody>
          <a:bodyPr wrap="square" rtlCol="0">
            <a:spAutoFit/>
          </a:bodyPr>
          <a:lstStyle/>
          <a:p>
            <a:r>
              <a:rPr lang="de-DE" sz="2400" dirty="0" smtClean="0"/>
              <a:t>Killing </a:t>
            </a:r>
            <a:r>
              <a:rPr lang="de-DE" sz="2400" dirty="0" err="1" smtClean="0"/>
              <a:t>set</a:t>
            </a:r>
            <a:r>
              <a:rPr lang="de-DE" sz="2400" dirty="0" smtClean="0"/>
              <a:t>:  </a:t>
            </a:r>
            <a:r>
              <a:rPr lang="de-DE" sz="2400" dirty="0" err="1" smtClean="0"/>
              <a:t>Revealed</a:t>
            </a:r>
            <a:r>
              <a:rPr lang="de-DE" sz="2400" dirty="0" smtClean="0"/>
              <a:t> </a:t>
            </a:r>
            <a:r>
              <a:rPr lang="de-DE" sz="2400" dirty="0" err="1" smtClean="0"/>
              <a:t>mutants</a:t>
            </a:r>
            <a:endParaRPr lang="de-DE" sz="2400" dirty="0" smtClean="0"/>
          </a:p>
          <a:p>
            <a:r>
              <a:rPr lang="de-DE" sz="2400" dirty="0" smtClean="0"/>
              <a:t>Mutation </a:t>
            </a:r>
            <a:r>
              <a:rPr lang="de-DE" sz="2400" dirty="0" err="1" smtClean="0"/>
              <a:t>Coverage</a:t>
            </a:r>
            <a:r>
              <a:rPr lang="de-DE" sz="2400" dirty="0" smtClean="0"/>
              <a:t>: |Killing Set|/|</a:t>
            </a:r>
            <a:r>
              <a:rPr lang="de-DE" sz="2400" dirty="0" err="1" smtClean="0"/>
              <a:t>Mutants</a:t>
            </a:r>
            <a:r>
              <a:rPr lang="de-DE" sz="2400" dirty="0" smtClean="0"/>
              <a:t>|</a:t>
            </a:r>
            <a:endParaRPr lang="de-DE" sz="2400" dirty="0"/>
          </a:p>
        </p:txBody>
      </p:sp>
    </p:spTree>
    <p:extLst>
      <p:ext uri="{BB962C8B-B14F-4D97-AF65-F5344CB8AC3E}">
        <p14:creationId xmlns:p14="http://schemas.microsoft.com/office/powerpoint/2010/main" val="3531506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Mutation </a:t>
            </a:r>
            <a:r>
              <a:rPr lang="de-DE" dirty="0" err="1" smtClean="0"/>
              <a:t>Testing</a:t>
            </a:r>
            <a:endParaRPr lang="de-DE" dirty="0"/>
          </a:p>
        </p:txBody>
      </p:sp>
      <p:cxnSp>
        <p:nvCxnSpPr>
          <p:cNvPr id="61" name="Gerade Verbindung mit Pfeil 60"/>
          <p:cNvCxnSpPr/>
          <p:nvPr/>
        </p:nvCxnSpPr>
        <p:spPr>
          <a:xfrm flipH="1">
            <a:off x="2814918" y="-125506"/>
            <a:ext cx="138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0" name="Gruppieren 119"/>
          <p:cNvGrpSpPr/>
          <p:nvPr/>
        </p:nvGrpSpPr>
        <p:grpSpPr>
          <a:xfrm>
            <a:off x="652824" y="1615535"/>
            <a:ext cx="11288164" cy="4807216"/>
            <a:chOff x="382493" y="1591629"/>
            <a:chExt cx="11288164" cy="4807216"/>
          </a:xfrm>
        </p:grpSpPr>
        <p:sp>
          <p:nvSpPr>
            <p:cNvPr id="51" name="Abgerundetes Rechteck 50"/>
            <p:cNvSpPr/>
            <p:nvPr/>
          </p:nvSpPr>
          <p:spPr>
            <a:xfrm>
              <a:off x="382494" y="4224655"/>
              <a:ext cx="11288163" cy="968898"/>
            </a:xfrm>
            <a:prstGeom prst="round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err="1" smtClean="0"/>
                <a:t>Mutants</a:t>
              </a:r>
              <a:endParaRPr lang="de-DE" dirty="0"/>
            </a:p>
          </p:txBody>
        </p:sp>
        <p:sp>
          <p:nvSpPr>
            <p:cNvPr id="46" name="Abgerundetes Rechteck 45"/>
            <p:cNvSpPr/>
            <p:nvPr/>
          </p:nvSpPr>
          <p:spPr>
            <a:xfrm>
              <a:off x="382493" y="2767105"/>
              <a:ext cx="11288163" cy="950097"/>
            </a:xfrm>
            <a:prstGeom prst="round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Mutation</a:t>
              </a:r>
            </a:p>
            <a:p>
              <a:r>
                <a:rPr lang="de-DE" dirty="0" smtClean="0"/>
                <a:t>Operators</a:t>
              </a:r>
              <a:endParaRPr lang="de-DE" dirty="0"/>
            </a:p>
          </p:txBody>
        </p:sp>
        <p:grpSp>
          <p:nvGrpSpPr>
            <p:cNvPr id="94" name="Gruppieren 93"/>
            <p:cNvGrpSpPr/>
            <p:nvPr/>
          </p:nvGrpSpPr>
          <p:grpSpPr>
            <a:xfrm>
              <a:off x="1804139" y="1591629"/>
              <a:ext cx="4249996" cy="4807216"/>
              <a:chOff x="1320045" y="1579676"/>
              <a:chExt cx="4249996" cy="4807216"/>
            </a:xfrm>
          </p:grpSpPr>
          <p:sp>
            <p:nvSpPr>
              <p:cNvPr id="5" name="Gefaltete Ecke 4"/>
              <p:cNvSpPr/>
              <p:nvPr/>
            </p:nvSpPr>
            <p:spPr>
              <a:xfrm>
                <a:off x="2866851" y="1579676"/>
                <a:ext cx="1217274" cy="713522"/>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Reference Version</a:t>
                </a:r>
                <a:endParaRPr lang="de-DE" dirty="0"/>
              </a:p>
            </p:txBody>
          </p:sp>
          <p:sp>
            <p:nvSpPr>
              <p:cNvPr id="22" name="Gefaltete Ecke 21"/>
              <p:cNvSpPr/>
              <p:nvPr/>
            </p:nvSpPr>
            <p:spPr>
              <a:xfrm>
                <a:off x="2866851" y="4399424"/>
                <a:ext cx="1217273"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2</a:t>
                </a:r>
                <a:endParaRPr lang="de-DE" dirty="0"/>
              </a:p>
            </p:txBody>
          </p:sp>
          <p:sp>
            <p:nvSpPr>
              <p:cNvPr id="25" name="Gefaltete Ecke 24"/>
              <p:cNvSpPr/>
              <p:nvPr/>
            </p:nvSpPr>
            <p:spPr>
              <a:xfrm>
                <a:off x="1320045" y="4399424"/>
                <a:ext cx="1134520"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1</a:t>
                </a:r>
                <a:endParaRPr lang="de-DE" dirty="0"/>
              </a:p>
            </p:txBody>
          </p:sp>
          <p:sp>
            <p:nvSpPr>
              <p:cNvPr id="28" name="Rechteck 27"/>
              <p:cNvSpPr/>
              <p:nvPr/>
            </p:nvSpPr>
            <p:spPr>
              <a:xfrm>
                <a:off x="2964329" y="5929692"/>
                <a:ext cx="101002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TC</a:t>
                </a:r>
                <a:endParaRPr lang="de-DE" dirty="0"/>
              </a:p>
            </p:txBody>
          </p:sp>
          <p:sp>
            <p:nvSpPr>
              <p:cNvPr id="45" name="Gefaltete Ecke 44"/>
              <p:cNvSpPr/>
              <p:nvPr/>
            </p:nvSpPr>
            <p:spPr>
              <a:xfrm>
                <a:off x="4368461" y="4399424"/>
                <a:ext cx="1201580" cy="561046"/>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3</a:t>
                </a:r>
                <a:endParaRPr lang="de-DE" dirty="0"/>
              </a:p>
            </p:txBody>
          </p:sp>
          <p:sp>
            <p:nvSpPr>
              <p:cNvPr id="48" name="Abgerundetes Rechteck 47"/>
              <p:cNvSpPr/>
              <p:nvPr/>
            </p:nvSpPr>
            <p:spPr>
              <a:xfrm>
                <a:off x="1433174" y="2982443"/>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MOP1</a:t>
                </a:r>
                <a:endParaRPr lang="de-DE" dirty="0"/>
              </a:p>
            </p:txBody>
          </p:sp>
          <p:sp>
            <p:nvSpPr>
              <p:cNvPr id="49" name="Abgerundetes Rechteck 48"/>
              <p:cNvSpPr/>
              <p:nvPr/>
            </p:nvSpPr>
            <p:spPr>
              <a:xfrm>
                <a:off x="3021358" y="2982441"/>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MOP2</a:t>
                </a:r>
                <a:endParaRPr lang="de-DE" dirty="0"/>
              </a:p>
            </p:txBody>
          </p:sp>
          <p:sp>
            <p:nvSpPr>
              <p:cNvPr id="50" name="Abgerundetes Rechteck 49"/>
              <p:cNvSpPr/>
              <p:nvPr/>
            </p:nvSpPr>
            <p:spPr>
              <a:xfrm>
                <a:off x="4515120" y="2982442"/>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MOP3</a:t>
                </a:r>
                <a:endParaRPr lang="de-DE" dirty="0"/>
              </a:p>
            </p:txBody>
          </p:sp>
          <p:cxnSp>
            <p:nvCxnSpPr>
              <p:cNvPr id="53" name="Gewinkelter Verbinder 52"/>
              <p:cNvCxnSpPr>
                <a:stCxn id="5" idx="2"/>
                <a:endCxn id="48" idx="0"/>
              </p:cNvCxnSpPr>
              <p:nvPr/>
            </p:nvCxnSpPr>
            <p:spPr>
              <a:xfrm rot="5400000">
                <a:off x="2336775" y="1843729"/>
                <a:ext cx="689245" cy="158818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a:stCxn id="48" idx="2"/>
                <a:endCxn id="25" idx="0"/>
              </p:cNvCxnSpPr>
              <p:nvPr/>
            </p:nvCxnSpPr>
            <p:spPr>
              <a:xfrm flipH="1">
                <a:off x="1887305" y="3489894"/>
                <a:ext cx="1" cy="9095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r Verbinder 57"/>
              <p:cNvCxnSpPr>
                <a:stCxn id="5" idx="2"/>
                <a:endCxn id="49" idx="0"/>
              </p:cNvCxnSpPr>
              <p:nvPr/>
            </p:nvCxnSpPr>
            <p:spPr>
              <a:xfrm>
                <a:off x="3475488" y="2293198"/>
                <a:ext cx="2" cy="6892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a:stCxn id="49" idx="2"/>
                <a:endCxn id="22" idx="0"/>
              </p:cNvCxnSpPr>
              <p:nvPr/>
            </p:nvCxnSpPr>
            <p:spPr>
              <a:xfrm flipH="1">
                <a:off x="3475488" y="3489892"/>
                <a:ext cx="2" cy="9095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winkelter Verbinder 66"/>
              <p:cNvCxnSpPr>
                <a:stCxn id="5" idx="2"/>
                <a:endCxn id="50" idx="0"/>
              </p:cNvCxnSpPr>
              <p:nvPr/>
            </p:nvCxnSpPr>
            <p:spPr>
              <a:xfrm rot="16200000" flipH="1">
                <a:off x="3877748" y="1890938"/>
                <a:ext cx="689244" cy="1493764"/>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a:stCxn id="50" idx="2"/>
                <a:endCxn id="45" idx="0"/>
              </p:cNvCxnSpPr>
              <p:nvPr/>
            </p:nvCxnSpPr>
            <p:spPr>
              <a:xfrm flipH="1">
                <a:off x="4969251" y="3489893"/>
                <a:ext cx="1" cy="9095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winkelter Verbinder 75"/>
              <p:cNvCxnSpPr>
                <a:stCxn id="28" idx="0"/>
                <a:endCxn id="25" idx="2"/>
              </p:cNvCxnSpPr>
              <p:nvPr/>
            </p:nvCxnSpPr>
            <p:spPr>
              <a:xfrm rot="16200000" flipV="1">
                <a:off x="2193713" y="4654064"/>
                <a:ext cx="969221" cy="1582036"/>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a:stCxn id="28" idx="0"/>
                <a:endCxn id="22" idx="2"/>
              </p:cNvCxnSpPr>
              <p:nvPr/>
            </p:nvCxnSpPr>
            <p:spPr>
              <a:xfrm flipV="1">
                <a:off x="3469341" y="4960471"/>
                <a:ext cx="6147" cy="9692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Gewinkelter Verbinder 79"/>
              <p:cNvCxnSpPr>
                <a:stCxn id="28" idx="0"/>
                <a:endCxn id="45" idx="2"/>
              </p:cNvCxnSpPr>
              <p:nvPr/>
            </p:nvCxnSpPr>
            <p:spPr>
              <a:xfrm rot="5400000" flipH="1" flipV="1">
                <a:off x="3734685" y="4695126"/>
                <a:ext cx="969222" cy="149991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
        <p:nvSpPr>
          <p:cNvPr id="122" name="Textfeld 121"/>
          <p:cNvSpPr txBox="1"/>
          <p:nvPr/>
        </p:nvSpPr>
        <p:spPr>
          <a:xfrm>
            <a:off x="6513326" y="3081393"/>
            <a:ext cx="5132479" cy="369332"/>
          </a:xfrm>
          <a:prstGeom prst="rect">
            <a:avLst/>
          </a:prstGeom>
          <a:noFill/>
        </p:spPr>
        <p:txBody>
          <a:bodyPr wrap="square" rtlCol="0">
            <a:spAutoFit/>
          </a:bodyPr>
          <a:lstStyle/>
          <a:p>
            <a:r>
              <a:rPr lang="en-US" dirty="0" smtClean="0"/>
              <a:t>Mutation operators mimic </a:t>
            </a:r>
            <a:r>
              <a:rPr lang="en-US" dirty="0"/>
              <a:t>particular, </a:t>
            </a:r>
            <a:r>
              <a:rPr lang="en-US" dirty="0" smtClean="0"/>
              <a:t>common errors</a:t>
            </a:r>
            <a:endParaRPr lang="de-DE" dirty="0"/>
          </a:p>
        </p:txBody>
      </p:sp>
      <p:sp>
        <p:nvSpPr>
          <p:cNvPr id="124" name="Textfeld 123"/>
          <p:cNvSpPr txBox="1"/>
          <p:nvPr/>
        </p:nvSpPr>
        <p:spPr>
          <a:xfrm>
            <a:off x="6513326" y="4392640"/>
            <a:ext cx="5573497" cy="646331"/>
          </a:xfrm>
          <a:prstGeom prst="rect">
            <a:avLst/>
          </a:prstGeom>
          <a:noFill/>
        </p:spPr>
        <p:txBody>
          <a:bodyPr wrap="square" rtlCol="0">
            <a:spAutoFit/>
          </a:bodyPr>
          <a:lstStyle/>
          <a:p>
            <a:r>
              <a:rPr lang="en-US" dirty="0" smtClean="0"/>
              <a:t>Mutants are </a:t>
            </a:r>
            <a:r>
              <a:rPr lang="en-US" dirty="0"/>
              <a:t>programs that simulate the effect</a:t>
            </a:r>
          </a:p>
          <a:p>
            <a:r>
              <a:rPr lang="en-US" dirty="0"/>
              <a:t>of introduced errors and thus potentially comprise faults.</a:t>
            </a:r>
            <a:endParaRPr lang="de-DE" dirty="0"/>
          </a:p>
        </p:txBody>
      </p:sp>
      <p:sp>
        <p:nvSpPr>
          <p:cNvPr id="33" name="Rechteck 32"/>
          <p:cNvSpPr/>
          <p:nvPr/>
        </p:nvSpPr>
        <p:spPr>
          <a:xfrm>
            <a:off x="3871154" y="6117951"/>
            <a:ext cx="101002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TC</a:t>
            </a:r>
            <a:endParaRPr lang="de-DE" dirty="0"/>
          </a:p>
        </p:txBody>
      </p:sp>
      <p:cxnSp>
        <p:nvCxnSpPr>
          <p:cNvPr id="34" name="Gewinkelter Verbinder 33"/>
          <p:cNvCxnSpPr>
            <a:stCxn id="33" idx="0"/>
          </p:cNvCxnSpPr>
          <p:nvPr/>
        </p:nvCxnSpPr>
        <p:spPr>
          <a:xfrm rot="16200000" flipV="1">
            <a:off x="3100538" y="4842323"/>
            <a:ext cx="969221" cy="1582036"/>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a:stCxn id="33" idx="0"/>
          </p:cNvCxnSpPr>
          <p:nvPr/>
        </p:nvCxnSpPr>
        <p:spPr>
          <a:xfrm flipV="1">
            <a:off x="4376166" y="5148730"/>
            <a:ext cx="6147" cy="9692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Gewinkelter Verbinder 35"/>
          <p:cNvCxnSpPr>
            <a:stCxn id="33" idx="0"/>
          </p:cNvCxnSpPr>
          <p:nvPr/>
        </p:nvCxnSpPr>
        <p:spPr>
          <a:xfrm rot="5400000" flipH="1" flipV="1">
            <a:off x="4641510" y="4883385"/>
            <a:ext cx="969222" cy="149991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Rechteck 36"/>
          <p:cNvSpPr/>
          <p:nvPr/>
        </p:nvSpPr>
        <p:spPr>
          <a:xfrm>
            <a:off x="4023554" y="6270351"/>
            <a:ext cx="101002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TC</a:t>
            </a:r>
            <a:endParaRPr lang="de-DE" dirty="0"/>
          </a:p>
        </p:txBody>
      </p:sp>
      <p:cxnSp>
        <p:nvCxnSpPr>
          <p:cNvPr id="38" name="Gewinkelter Verbinder 37"/>
          <p:cNvCxnSpPr>
            <a:stCxn id="37" idx="0"/>
          </p:cNvCxnSpPr>
          <p:nvPr/>
        </p:nvCxnSpPr>
        <p:spPr>
          <a:xfrm rot="16200000" flipV="1">
            <a:off x="3252938" y="4994723"/>
            <a:ext cx="969221" cy="1582036"/>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a:stCxn id="37" idx="0"/>
          </p:cNvCxnSpPr>
          <p:nvPr/>
        </p:nvCxnSpPr>
        <p:spPr>
          <a:xfrm flipV="1">
            <a:off x="4528566" y="5301130"/>
            <a:ext cx="6147" cy="9692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Gewinkelter Verbinder 39"/>
          <p:cNvCxnSpPr>
            <a:stCxn id="37" idx="0"/>
          </p:cNvCxnSpPr>
          <p:nvPr/>
        </p:nvCxnSpPr>
        <p:spPr>
          <a:xfrm rot="5400000" flipH="1" flipV="1">
            <a:off x="4793910" y="5035785"/>
            <a:ext cx="969222" cy="149991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6513326" y="918105"/>
            <a:ext cx="5071315" cy="1200329"/>
          </a:xfrm>
          <a:prstGeom prst="rect">
            <a:avLst/>
          </a:prstGeom>
          <a:noFill/>
        </p:spPr>
        <p:txBody>
          <a:bodyPr wrap="square" rtlCol="0">
            <a:spAutoFit/>
          </a:bodyPr>
          <a:lstStyle/>
          <a:p>
            <a:r>
              <a:rPr lang="de-DE" sz="2400" dirty="0" err="1" smtClean="0"/>
              <a:t>Hypotheses</a:t>
            </a:r>
            <a:r>
              <a:rPr lang="de-DE" sz="2400" dirty="0" smtClean="0"/>
              <a:t>: </a:t>
            </a:r>
          </a:p>
          <a:p>
            <a:pPr marL="285750" indent="-285750">
              <a:buFont typeface="Arial" panose="020B0604020202020204" pitchFamily="34" charset="0"/>
              <a:buChar char="•"/>
            </a:pPr>
            <a:r>
              <a:rPr lang="de-DE" sz="2400" dirty="0" err="1" smtClean="0"/>
              <a:t>Competent</a:t>
            </a:r>
            <a:r>
              <a:rPr lang="de-DE" sz="2400" dirty="0" smtClean="0"/>
              <a:t> </a:t>
            </a:r>
            <a:r>
              <a:rPr lang="de-DE" sz="2400" dirty="0" err="1" smtClean="0"/>
              <a:t>programmer</a:t>
            </a:r>
            <a:r>
              <a:rPr lang="de-DE" sz="2400" dirty="0" smtClean="0"/>
              <a:t> </a:t>
            </a:r>
            <a:r>
              <a:rPr lang="de-DE" sz="2400" dirty="0" err="1" smtClean="0"/>
              <a:t>hypothesis</a:t>
            </a:r>
            <a:endParaRPr lang="de-DE" sz="2400" dirty="0" smtClean="0"/>
          </a:p>
          <a:p>
            <a:pPr marL="285750" indent="-285750">
              <a:buFont typeface="Arial" panose="020B0604020202020204" pitchFamily="34" charset="0"/>
              <a:buChar char="•"/>
            </a:pPr>
            <a:r>
              <a:rPr lang="de-DE" sz="2400" dirty="0" err="1"/>
              <a:t>C</a:t>
            </a:r>
            <a:r>
              <a:rPr lang="de-DE" sz="2400" dirty="0" err="1" smtClean="0"/>
              <a:t>oupling</a:t>
            </a:r>
            <a:r>
              <a:rPr lang="de-DE" sz="2400" dirty="0" smtClean="0"/>
              <a:t> </a:t>
            </a:r>
            <a:r>
              <a:rPr lang="de-DE" sz="2400" dirty="0" err="1" smtClean="0"/>
              <a:t>effect</a:t>
            </a:r>
            <a:endParaRPr lang="de-DE" sz="2400" dirty="0"/>
          </a:p>
        </p:txBody>
      </p:sp>
      <p:sp>
        <p:nvSpPr>
          <p:cNvPr id="12" name="Foliennummernplatzhalter 11"/>
          <p:cNvSpPr>
            <a:spLocks noGrp="1"/>
          </p:cNvSpPr>
          <p:nvPr>
            <p:ph type="sldNum" sz="quarter" idx="12"/>
          </p:nvPr>
        </p:nvSpPr>
        <p:spPr/>
        <p:txBody>
          <a:bodyPr/>
          <a:lstStyle/>
          <a:p>
            <a:fld id="{A7A230D6-15B1-493D-97B8-047FCCA8A2D5}" type="slidenum">
              <a:rPr lang="de-DE" smtClean="0"/>
              <a:t>8</a:t>
            </a:fld>
            <a:endParaRPr lang="de-DE"/>
          </a:p>
        </p:txBody>
      </p:sp>
      <p:sp>
        <p:nvSpPr>
          <p:cNvPr id="41" name="Textfeld 40"/>
          <p:cNvSpPr txBox="1"/>
          <p:nvPr/>
        </p:nvSpPr>
        <p:spPr>
          <a:xfrm>
            <a:off x="6324466" y="5776420"/>
            <a:ext cx="5762357" cy="830997"/>
          </a:xfrm>
          <a:prstGeom prst="rect">
            <a:avLst/>
          </a:prstGeom>
          <a:noFill/>
        </p:spPr>
        <p:txBody>
          <a:bodyPr wrap="square" rtlCol="0">
            <a:spAutoFit/>
          </a:bodyPr>
          <a:lstStyle/>
          <a:p>
            <a:r>
              <a:rPr lang="de-DE" sz="2400" dirty="0" smtClean="0"/>
              <a:t>Killing </a:t>
            </a:r>
            <a:r>
              <a:rPr lang="de-DE" sz="2400" dirty="0" err="1" smtClean="0"/>
              <a:t>set</a:t>
            </a:r>
            <a:r>
              <a:rPr lang="de-DE" sz="2400" dirty="0" smtClean="0"/>
              <a:t>:  </a:t>
            </a:r>
            <a:r>
              <a:rPr lang="de-DE" sz="2400" dirty="0" err="1" smtClean="0"/>
              <a:t>Revealed</a:t>
            </a:r>
            <a:r>
              <a:rPr lang="de-DE" sz="2400" dirty="0" smtClean="0"/>
              <a:t> </a:t>
            </a:r>
            <a:r>
              <a:rPr lang="de-DE" sz="2400" dirty="0" err="1" smtClean="0"/>
              <a:t>mutants</a:t>
            </a:r>
            <a:endParaRPr lang="de-DE" sz="2400" dirty="0" smtClean="0"/>
          </a:p>
          <a:p>
            <a:r>
              <a:rPr lang="de-DE" sz="2400" dirty="0" smtClean="0"/>
              <a:t>Mutation </a:t>
            </a:r>
            <a:r>
              <a:rPr lang="de-DE" sz="2400" dirty="0" err="1" smtClean="0"/>
              <a:t>Coverage</a:t>
            </a:r>
            <a:r>
              <a:rPr lang="de-DE" sz="2400" dirty="0" smtClean="0"/>
              <a:t>: |Killing Set|/|</a:t>
            </a:r>
            <a:r>
              <a:rPr lang="de-DE" sz="2400" dirty="0" err="1" smtClean="0"/>
              <a:t>Mutants</a:t>
            </a:r>
            <a:r>
              <a:rPr lang="de-DE" sz="2400" dirty="0" smtClean="0"/>
              <a:t>|</a:t>
            </a:r>
            <a:endParaRPr lang="de-DE" sz="2400" dirty="0"/>
          </a:p>
        </p:txBody>
      </p:sp>
    </p:spTree>
    <p:extLst>
      <p:ext uri="{BB962C8B-B14F-4D97-AF65-F5344CB8AC3E}">
        <p14:creationId xmlns:p14="http://schemas.microsoft.com/office/powerpoint/2010/main" val="1742956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Mutation </a:t>
            </a:r>
            <a:r>
              <a:rPr lang="de-DE" dirty="0" err="1" smtClean="0"/>
              <a:t>Testing</a:t>
            </a:r>
            <a:endParaRPr lang="de-DE" dirty="0"/>
          </a:p>
        </p:txBody>
      </p:sp>
      <p:cxnSp>
        <p:nvCxnSpPr>
          <p:cNvPr id="61" name="Gerade Verbindung mit Pfeil 60"/>
          <p:cNvCxnSpPr/>
          <p:nvPr/>
        </p:nvCxnSpPr>
        <p:spPr>
          <a:xfrm flipH="1">
            <a:off x="2814918" y="-125506"/>
            <a:ext cx="138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0" name="Gruppieren 119"/>
          <p:cNvGrpSpPr/>
          <p:nvPr/>
        </p:nvGrpSpPr>
        <p:grpSpPr>
          <a:xfrm>
            <a:off x="652824" y="1615535"/>
            <a:ext cx="11288164" cy="4807216"/>
            <a:chOff x="382493" y="1591629"/>
            <a:chExt cx="11288164" cy="4807216"/>
          </a:xfrm>
        </p:grpSpPr>
        <p:sp>
          <p:nvSpPr>
            <p:cNvPr id="51" name="Abgerundetes Rechteck 50"/>
            <p:cNvSpPr/>
            <p:nvPr/>
          </p:nvSpPr>
          <p:spPr>
            <a:xfrm>
              <a:off x="382494" y="4224655"/>
              <a:ext cx="11288163" cy="968898"/>
            </a:xfrm>
            <a:prstGeom prst="round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err="1" smtClean="0"/>
                <a:t>Mutants</a:t>
              </a:r>
              <a:endParaRPr lang="de-DE" dirty="0"/>
            </a:p>
          </p:txBody>
        </p:sp>
        <p:sp>
          <p:nvSpPr>
            <p:cNvPr id="46" name="Abgerundetes Rechteck 45"/>
            <p:cNvSpPr/>
            <p:nvPr/>
          </p:nvSpPr>
          <p:spPr>
            <a:xfrm>
              <a:off x="382493" y="2767105"/>
              <a:ext cx="11288163" cy="950097"/>
            </a:xfrm>
            <a:prstGeom prst="roundRect">
              <a:avLst/>
            </a:prstGeom>
            <a:solidFill>
              <a:schemeClr val="bg1">
                <a:lumMod val="65000"/>
                <a:alpha val="5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Mutation</a:t>
              </a:r>
            </a:p>
            <a:p>
              <a:r>
                <a:rPr lang="de-DE" dirty="0" smtClean="0"/>
                <a:t>Operators</a:t>
              </a:r>
              <a:endParaRPr lang="de-DE" dirty="0"/>
            </a:p>
          </p:txBody>
        </p:sp>
        <p:grpSp>
          <p:nvGrpSpPr>
            <p:cNvPr id="94" name="Gruppieren 93"/>
            <p:cNvGrpSpPr/>
            <p:nvPr/>
          </p:nvGrpSpPr>
          <p:grpSpPr>
            <a:xfrm>
              <a:off x="1804139" y="1591629"/>
              <a:ext cx="4249996" cy="4807216"/>
              <a:chOff x="1320045" y="1579676"/>
              <a:chExt cx="4249996" cy="4807216"/>
            </a:xfrm>
          </p:grpSpPr>
          <p:sp>
            <p:nvSpPr>
              <p:cNvPr id="5" name="Gefaltete Ecke 4"/>
              <p:cNvSpPr/>
              <p:nvPr/>
            </p:nvSpPr>
            <p:spPr>
              <a:xfrm>
                <a:off x="2866851" y="1579676"/>
                <a:ext cx="1217274" cy="713522"/>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Reference Version</a:t>
                </a:r>
                <a:endParaRPr lang="de-DE" dirty="0"/>
              </a:p>
            </p:txBody>
          </p:sp>
          <p:sp>
            <p:nvSpPr>
              <p:cNvPr id="22" name="Gefaltete Ecke 21"/>
              <p:cNvSpPr/>
              <p:nvPr/>
            </p:nvSpPr>
            <p:spPr>
              <a:xfrm>
                <a:off x="2866851" y="4399424"/>
                <a:ext cx="1217273"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2</a:t>
                </a:r>
                <a:endParaRPr lang="de-DE" dirty="0"/>
              </a:p>
            </p:txBody>
          </p:sp>
          <p:sp>
            <p:nvSpPr>
              <p:cNvPr id="25" name="Gefaltete Ecke 24"/>
              <p:cNvSpPr/>
              <p:nvPr/>
            </p:nvSpPr>
            <p:spPr>
              <a:xfrm>
                <a:off x="1320045" y="4399424"/>
                <a:ext cx="1134520" cy="56104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1</a:t>
                </a:r>
                <a:endParaRPr lang="de-DE" dirty="0"/>
              </a:p>
            </p:txBody>
          </p:sp>
          <p:sp>
            <p:nvSpPr>
              <p:cNvPr id="45" name="Gefaltete Ecke 44"/>
              <p:cNvSpPr/>
              <p:nvPr/>
            </p:nvSpPr>
            <p:spPr>
              <a:xfrm>
                <a:off x="4368461" y="4399424"/>
                <a:ext cx="1201580" cy="561046"/>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Mutant 3</a:t>
                </a:r>
                <a:endParaRPr lang="de-DE" dirty="0"/>
              </a:p>
            </p:txBody>
          </p:sp>
          <p:sp>
            <p:nvSpPr>
              <p:cNvPr id="48" name="Abgerundetes Rechteck 47"/>
              <p:cNvSpPr/>
              <p:nvPr/>
            </p:nvSpPr>
            <p:spPr>
              <a:xfrm>
                <a:off x="1433174" y="2982443"/>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MOP1</a:t>
                </a:r>
                <a:endParaRPr lang="de-DE" dirty="0"/>
              </a:p>
            </p:txBody>
          </p:sp>
          <p:sp>
            <p:nvSpPr>
              <p:cNvPr id="49" name="Abgerundetes Rechteck 48"/>
              <p:cNvSpPr/>
              <p:nvPr/>
            </p:nvSpPr>
            <p:spPr>
              <a:xfrm>
                <a:off x="3021358" y="2982441"/>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MOP2</a:t>
                </a:r>
                <a:endParaRPr lang="de-DE" dirty="0"/>
              </a:p>
            </p:txBody>
          </p:sp>
          <p:sp>
            <p:nvSpPr>
              <p:cNvPr id="50" name="Abgerundetes Rechteck 49"/>
              <p:cNvSpPr/>
              <p:nvPr/>
            </p:nvSpPr>
            <p:spPr>
              <a:xfrm>
                <a:off x="4515120" y="2982442"/>
                <a:ext cx="908263" cy="507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MOP3</a:t>
                </a:r>
                <a:endParaRPr lang="de-DE" dirty="0"/>
              </a:p>
            </p:txBody>
          </p:sp>
          <p:cxnSp>
            <p:nvCxnSpPr>
              <p:cNvPr id="53" name="Gewinkelter Verbinder 52"/>
              <p:cNvCxnSpPr>
                <a:stCxn id="5" idx="2"/>
                <a:endCxn id="48" idx="0"/>
              </p:cNvCxnSpPr>
              <p:nvPr/>
            </p:nvCxnSpPr>
            <p:spPr>
              <a:xfrm rot="5400000">
                <a:off x="2336775" y="1843729"/>
                <a:ext cx="689245" cy="158818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a:stCxn id="48" idx="2"/>
                <a:endCxn id="25" idx="0"/>
              </p:cNvCxnSpPr>
              <p:nvPr/>
            </p:nvCxnSpPr>
            <p:spPr>
              <a:xfrm flipH="1">
                <a:off x="1887305" y="3489894"/>
                <a:ext cx="1" cy="9095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r Verbinder 57"/>
              <p:cNvCxnSpPr>
                <a:stCxn id="5" idx="2"/>
                <a:endCxn id="49" idx="0"/>
              </p:cNvCxnSpPr>
              <p:nvPr/>
            </p:nvCxnSpPr>
            <p:spPr>
              <a:xfrm>
                <a:off x="3475488" y="2293198"/>
                <a:ext cx="2" cy="6892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a:stCxn id="49" idx="2"/>
                <a:endCxn id="22" idx="0"/>
              </p:cNvCxnSpPr>
              <p:nvPr/>
            </p:nvCxnSpPr>
            <p:spPr>
              <a:xfrm flipH="1">
                <a:off x="3475488" y="3489892"/>
                <a:ext cx="2" cy="9095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winkelter Verbinder 66"/>
              <p:cNvCxnSpPr>
                <a:stCxn id="5" idx="2"/>
                <a:endCxn id="50" idx="0"/>
              </p:cNvCxnSpPr>
              <p:nvPr/>
            </p:nvCxnSpPr>
            <p:spPr>
              <a:xfrm rot="16200000" flipH="1">
                <a:off x="3877748" y="1890938"/>
                <a:ext cx="689244" cy="1493764"/>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a:stCxn id="50" idx="2"/>
                <a:endCxn id="45" idx="0"/>
              </p:cNvCxnSpPr>
              <p:nvPr/>
            </p:nvCxnSpPr>
            <p:spPr>
              <a:xfrm flipH="1">
                <a:off x="4969251" y="3489893"/>
                <a:ext cx="1" cy="9095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winkelter Verbinder 75"/>
              <p:cNvCxnSpPr>
                <a:stCxn id="28" idx="0"/>
                <a:endCxn id="25" idx="2"/>
              </p:cNvCxnSpPr>
              <p:nvPr/>
            </p:nvCxnSpPr>
            <p:spPr>
              <a:xfrm rot="16200000" flipV="1">
                <a:off x="2193713" y="4654064"/>
                <a:ext cx="969221" cy="1582036"/>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a:stCxn id="28" idx="0"/>
                <a:endCxn id="22" idx="2"/>
              </p:cNvCxnSpPr>
              <p:nvPr/>
            </p:nvCxnSpPr>
            <p:spPr>
              <a:xfrm flipV="1">
                <a:off x="3469341" y="4960471"/>
                <a:ext cx="6147" cy="9692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Gewinkelter Verbinder 79"/>
              <p:cNvCxnSpPr>
                <a:stCxn id="28" idx="0"/>
                <a:endCxn id="45" idx="2"/>
              </p:cNvCxnSpPr>
              <p:nvPr/>
            </p:nvCxnSpPr>
            <p:spPr>
              <a:xfrm rot="5400000" flipH="1" flipV="1">
                <a:off x="3734685" y="4695126"/>
                <a:ext cx="969222" cy="149991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2964329" y="5929692"/>
                <a:ext cx="1010023" cy="457200"/>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TC</a:t>
                </a:r>
                <a:endParaRPr lang="de-DE" dirty="0"/>
              </a:p>
            </p:txBody>
          </p:sp>
        </p:grpSp>
      </p:grpSp>
      <p:sp>
        <p:nvSpPr>
          <p:cNvPr id="122" name="Textfeld 121"/>
          <p:cNvSpPr txBox="1"/>
          <p:nvPr/>
        </p:nvSpPr>
        <p:spPr>
          <a:xfrm>
            <a:off x="6513326" y="3081393"/>
            <a:ext cx="5132479" cy="369332"/>
          </a:xfrm>
          <a:prstGeom prst="rect">
            <a:avLst/>
          </a:prstGeom>
          <a:noFill/>
        </p:spPr>
        <p:txBody>
          <a:bodyPr wrap="square" rtlCol="0">
            <a:spAutoFit/>
          </a:bodyPr>
          <a:lstStyle/>
          <a:p>
            <a:r>
              <a:rPr lang="en-US" dirty="0" smtClean="0"/>
              <a:t>Mutation operators mimic </a:t>
            </a:r>
            <a:r>
              <a:rPr lang="en-US" dirty="0"/>
              <a:t>particular, </a:t>
            </a:r>
            <a:r>
              <a:rPr lang="en-US" dirty="0" smtClean="0"/>
              <a:t>common errors</a:t>
            </a:r>
            <a:endParaRPr lang="de-DE" dirty="0"/>
          </a:p>
        </p:txBody>
      </p:sp>
      <p:sp>
        <p:nvSpPr>
          <p:cNvPr id="124" name="Textfeld 123"/>
          <p:cNvSpPr txBox="1"/>
          <p:nvPr/>
        </p:nvSpPr>
        <p:spPr>
          <a:xfrm>
            <a:off x="6513327" y="4392640"/>
            <a:ext cx="5599254" cy="646331"/>
          </a:xfrm>
          <a:prstGeom prst="rect">
            <a:avLst/>
          </a:prstGeom>
          <a:noFill/>
        </p:spPr>
        <p:txBody>
          <a:bodyPr wrap="square" rtlCol="0">
            <a:spAutoFit/>
          </a:bodyPr>
          <a:lstStyle/>
          <a:p>
            <a:r>
              <a:rPr lang="en-US" dirty="0" smtClean="0"/>
              <a:t>Mutants are </a:t>
            </a:r>
            <a:r>
              <a:rPr lang="en-US" dirty="0"/>
              <a:t>programs that simulate the effect</a:t>
            </a:r>
          </a:p>
          <a:p>
            <a:r>
              <a:rPr lang="en-US" dirty="0"/>
              <a:t>of introduced errors and thus potentially comprise faults.</a:t>
            </a:r>
            <a:endParaRPr lang="de-DE" dirty="0"/>
          </a:p>
        </p:txBody>
      </p:sp>
      <p:sp>
        <p:nvSpPr>
          <p:cNvPr id="33" name="Rechteck 32"/>
          <p:cNvSpPr/>
          <p:nvPr/>
        </p:nvSpPr>
        <p:spPr>
          <a:xfrm>
            <a:off x="3871154" y="6117951"/>
            <a:ext cx="1010023" cy="457200"/>
          </a:xfrm>
          <a:prstGeom prst="rect">
            <a:avLst/>
          </a:prstGeom>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TC</a:t>
            </a:r>
            <a:endParaRPr lang="de-DE" dirty="0"/>
          </a:p>
        </p:txBody>
      </p:sp>
      <p:cxnSp>
        <p:nvCxnSpPr>
          <p:cNvPr id="34" name="Gewinkelter Verbinder 33"/>
          <p:cNvCxnSpPr>
            <a:stCxn id="33" idx="0"/>
          </p:cNvCxnSpPr>
          <p:nvPr/>
        </p:nvCxnSpPr>
        <p:spPr>
          <a:xfrm rot="16200000" flipV="1">
            <a:off x="3100538" y="4842323"/>
            <a:ext cx="969221" cy="1582036"/>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a:stCxn id="33" idx="0"/>
          </p:cNvCxnSpPr>
          <p:nvPr/>
        </p:nvCxnSpPr>
        <p:spPr>
          <a:xfrm flipV="1">
            <a:off x="4376166" y="5148730"/>
            <a:ext cx="6147" cy="9692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Gewinkelter Verbinder 35"/>
          <p:cNvCxnSpPr>
            <a:stCxn id="33" idx="0"/>
          </p:cNvCxnSpPr>
          <p:nvPr/>
        </p:nvCxnSpPr>
        <p:spPr>
          <a:xfrm rot="5400000" flipH="1" flipV="1">
            <a:off x="4641510" y="4883385"/>
            <a:ext cx="969222" cy="149991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Rechteck 36"/>
          <p:cNvSpPr/>
          <p:nvPr/>
        </p:nvSpPr>
        <p:spPr>
          <a:xfrm>
            <a:off x="4023554" y="6270351"/>
            <a:ext cx="1010023" cy="457200"/>
          </a:xfrm>
          <a:prstGeom prst="rect">
            <a:avLst/>
          </a:prstGeom>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TC</a:t>
            </a:r>
            <a:endParaRPr lang="de-DE" dirty="0"/>
          </a:p>
        </p:txBody>
      </p:sp>
      <p:cxnSp>
        <p:nvCxnSpPr>
          <p:cNvPr id="38" name="Gewinkelter Verbinder 37"/>
          <p:cNvCxnSpPr>
            <a:stCxn id="37" idx="0"/>
          </p:cNvCxnSpPr>
          <p:nvPr/>
        </p:nvCxnSpPr>
        <p:spPr>
          <a:xfrm rot="16200000" flipV="1">
            <a:off x="3252938" y="4994723"/>
            <a:ext cx="969221" cy="1582036"/>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a:stCxn id="37" idx="0"/>
          </p:cNvCxnSpPr>
          <p:nvPr/>
        </p:nvCxnSpPr>
        <p:spPr>
          <a:xfrm flipV="1">
            <a:off x="4528566" y="5301130"/>
            <a:ext cx="6147" cy="9692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Gewinkelter Verbinder 39"/>
          <p:cNvCxnSpPr>
            <a:stCxn id="37" idx="0"/>
          </p:cNvCxnSpPr>
          <p:nvPr/>
        </p:nvCxnSpPr>
        <p:spPr>
          <a:xfrm rot="5400000" flipH="1" flipV="1">
            <a:off x="4793910" y="5035785"/>
            <a:ext cx="969222" cy="149991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5" name="Textfeld 84"/>
          <p:cNvSpPr txBox="1"/>
          <p:nvPr/>
        </p:nvSpPr>
        <p:spPr>
          <a:xfrm>
            <a:off x="6513326" y="918105"/>
            <a:ext cx="5071315" cy="1200329"/>
          </a:xfrm>
          <a:prstGeom prst="rect">
            <a:avLst/>
          </a:prstGeom>
          <a:noFill/>
        </p:spPr>
        <p:txBody>
          <a:bodyPr wrap="square" rtlCol="0">
            <a:spAutoFit/>
          </a:bodyPr>
          <a:lstStyle/>
          <a:p>
            <a:r>
              <a:rPr lang="de-DE" sz="2400" dirty="0" err="1" smtClean="0"/>
              <a:t>Hypotheses</a:t>
            </a:r>
            <a:r>
              <a:rPr lang="de-DE" sz="2400" dirty="0" smtClean="0"/>
              <a:t>: </a:t>
            </a:r>
          </a:p>
          <a:p>
            <a:pPr marL="285750" indent="-285750">
              <a:buFont typeface="Arial" panose="020B0604020202020204" pitchFamily="34" charset="0"/>
              <a:buChar char="•"/>
            </a:pPr>
            <a:r>
              <a:rPr lang="de-DE" sz="2400" dirty="0" err="1" smtClean="0"/>
              <a:t>Competent</a:t>
            </a:r>
            <a:r>
              <a:rPr lang="de-DE" sz="2400" dirty="0" smtClean="0"/>
              <a:t> </a:t>
            </a:r>
            <a:r>
              <a:rPr lang="de-DE" sz="2400" dirty="0" err="1" smtClean="0"/>
              <a:t>programmer</a:t>
            </a:r>
            <a:r>
              <a:rPr lang="de-DE" sz="2400" dirty="0" smtClean="0"/>
              <a:t> </a:t>
            </a:r>
            <a:r>
              <a:rPr lang="de-DE" sz="2400" dirty="0" err="1" smtClean="0"/>
              <a:t>hypothesis</a:t>
            </a:r>
            <a:endParaRPr lang="de-DE" sz="2400" dirty="0" smtClean="0"/>
          </a:p>
          <a:p>
            <a:pPr marL="285750" indent="-285750">
              <a:buFont typeface="Arial" panose="020B0604020202020204" pitchFamily="34" charset="0"/>
              <a:buChar char="•"/>
            </a:pPr>
            <a:r>
              <a:rPr lang="de-DE" sz="2400" dirty="0" err="1"/>
              <a:t>C</a:t>
            </a:r>
            <a:r>
              <a:rPr lang="de-DE" sz="2400" dirty="0" err="1" smtClean="0"/>
              <a:t>oupling</a:t>
            </a:r>
            <a:r>
              <a:rPr lang="de-DE" sz="2400" dirty="0" smtClean="0"/>
              <a:t> </a:t>
            </a:r>
            <a:r>
              <a:rPr lang="de-DE" sz="2400" dirty="0" err="1" smtClean="0"/>
              <a:t>effect</a:t>
            </a:r>
            <a:endParaRPr lang="de-DE" sz="2400" dirty="0"/>
          </a:p>
        </p:txBody>
      </p:sp>
      <p:sp>
        <p:nvSpPr>
          <p:cNvPr id="6" name="Foliennummernplatzhalter 5"/>
          <p:cNvSpPr>
            <a:spLocks noGrp="1"/>
          </p:cNvSpPr>
          <p:nvPr>
            <p:ph type="sldNum" sz="quarter" idx="12"/>
          </p:nvPr>
        </p:nvSpPr>
        <p:spPr/>
        <p:txBody>
          <a:bodyPr/>
          <a:lstStyle/>
          <a:p>
            <a:fld id="{A7A230D6-15B1-493D-97B8-047FCCA8A2D5}" type="slidenum">
              <a:rPr lang="de-DE" smtClean="0"/>
              <a:t>9</a:t>
            </a:fld>
            <a:endParaRPr lang="de-DE"/>
          </a:p>
        </p:txBody>
      </p:sp>
      <p:sp>
        <p:nvSpPr>
          <p:cNvPr id="41" name="Textfeld 40"/>
          <p:cNvSpPr txBox="1"/>
          <p:nvPr/>
        </p:nvSpPr>
        <p:spPr>
          <a:xfrm>
            <a:off x="6324466" y="5776420"/>
            <a:ext cx="5788115" cy="830997"/>
          </a:xfrm>
          <a:prstGeom prst="rect">
            <a:avLst/>
          </a:prstGeom>
          <a:noFill/>
        </p:spPr>
        <p:txBody>
          <a:bodyPr wrap="square" rtlCol="0">
            <a:spAutoFit/>
          </a:bodyPr>
          <a:lstStyle/>
          <a:p>
            <a:r>
              <a:rPr lang="de-DE" sz="2400" dirty="0" smtClean="0"/>
              <a:t>Killing </a:t>
            </a:r>
            <a:r>
              <a:rPr lang="de-DE" sz="2400" dirty="0" err="1" smtClean="0"/>
              <a:t>set</a:t>
            </a:r>
            <a:r>
              <a:rPr lang="de-DE" sz="2400" dirty="0" smtClean="0"/>
              <a:t>:  </a:t>
            </a:r>
            <a:r>
              <a:rPr lang="de-DE" sz="2400" dirty="0" err="1" smtClean="0"/>
              <a:t>Revealed</a:t>
            </a:r>
            <a:r>
              <a:rPr lang="de-DE" sz="2400" dirty="0" smtClean="0"/>
              <a:t> </a:t>
            </a:r>
            <a:r>
              <a:rPr lang="de-DE" sz="2400" dirty="0" err="1" smtClean="0"/>
              <a:t>mutants</a:t>
            </a:r>
            <a:endParaRPr lang="de-DE" sz="2400" dirty="0" smtClean="0"/>
          </a:p>
          <a:p>
            <a:r>
              <a:rPr lang="de-DE" sz="2400" dirty="0" smtClean="0"/>
              <a:t>Mutation </a:t>
            </a:r>
            <a:r>
              <a:rPr lang="de-DE" sz="2400" dirty="0" err="1" smtClean="0"/>
              <a:t>Coverage</a:t>
            </a:r>
            <a:r>
              <a:rPr lang="de-DE" sz="2400" dirty="0" smtClean="0"/>
              <a:t>: |Killing Set|/|</a:t>
            </a:r>
            <a:r>
              <a:rPr lang="de-DE" sz="2400" dirty="0" err="1" smtClean="0"/>
              <a:t>Mutants</a:t>
            </a:r>
            <a:r>
              <a:rPr lang="de-DE" sz="2400" dirty="0" smtClean="0"/>
              <a:t>|</a:t>
            </a:r>
            <a:endParaRPr lang="de-DE" sz="2400" dirty="0"/>
          </a:p>
        </p:txBody>
      </p:sp>
    </p:spTree>
    <p:extLst>
      <p:ext uri="{BB962C8B-B14F-4D97-AF65-F5344CB8AC3E}">
        <p14:creationId xmlns:p14="http://schemas.microsoft.com/office/powerpoint/2010/main" val="1150616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ontrol xmlns="http://schemas.microsoft.com/VisualStudio/2011/storyboarding/control">
  <Id Name="0a1effdc-38c5-4827-8ece-e8e7429b70a3" Revision="1" Stencil="System.MyShapes" StencilVersion="1.0"/>
</Control>
</file>

<file path=customXml/item2.xml><?xml version="1.0" encoding="utf-8"?>
<Control xmlns="http://schemas.microsoft.com/VisualStudio/2011/storyboarding/control">
  <Id Name="0a1effdc-38c5-4827-8ece-e8e7429b70a3" Revision="1" Stencil="System.MyShapes" StencilVersion="1.0"/>
</Control>
</file>

<file path=customXml/itemProps1.xml><?xml version="1.0" encoding="utf-8"?>
<ds:datastoreItem xmlns:ds="http://schemas.openxmlformats.org/officeDocument/2006/customXml" ds:itemID="{C870856F-3326-489B-B8A1-3F2FCB6DAEB7}">
  <ds:schemaRefs>
    <ds:schemaRef ds:uri="http://schemas.microsoft.com/VisualStudio/2011/storyboarding/control"/>
  </ds:schemaRefs>
</ds:datastoreItem>
</file>

<file path=customXml/itemProps2.xml><?xml version="1.0" encoding="utf-8"?>
<ds:datastoreItem xmlns:ds="http://schemas.openxmlformats.org/officeDocument/2006/customXml" ds:itemID="{681B1574-D00B-4276-90E6-B7C2435D6D22}">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0</TotalTime>
  <Words>3802</Words>
  <Application>Microsoft Office PowerPoint</Application>
  <PresentationFormat>Breitbild</PresentationFormat>
  <Paragraphs>755</Paragraphs>
  <Slides>34</Slides>
  <Notes>34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34</vt:i4>
      </vt:variant>
    </vt:vector>
  </HeadingPairs>
  <TitlesOfParts>
    <vt:vector size="41" baseType="lpstr">
      <vt:lpstr>Arial</vt:lpstr>
      <vt:lpstr>Calibri</vt:lpstr>
      <vt:lpstr>Calibri Light</vt:lpstr>
      <vt:lpstr>Cambria Math</vt:lpstr>
      <vt:lpstr>msgothic</vt:lpstr>
      <vt:lpstr>Wingdings</vt:lpstr>
      <vt:lpstr>Office</vt:lpstr>
      <vt:lpstr>Test Suite Reduction for Self-organizing Systems: A Mutation-based Approach</vt:lpstr>
      <vt:lpstr>Testing meets AI</vt:lpstr>
      <vt:lpstr>Self-organizing Systems</vt:lpstr>
      <vt:lpstr>Testing Self-organizing Systems</vt:lpstr>
      <vt:lpstr>Task: Test Suite Reduction</vt:lpstr>
      <vt:lpstr>Mutation Testing</vt:lpstr>
      <vt:lpstr>Mutation Testing</vt:lpstr>
      <vt:lpstr>Mutation Testing</vt:lpstr>
      <vt:lpstr>Mutation Testing</vt:lpstr>
      <vt:lpstr>Mutation Operators</vt:lpstr>
      <vt:lpstr>Mutation Operators</vt:lpstr>
      <vt:lpstr>Mutation Operators</vt:lpstr>
      <vt:lpstr>Higher Order Mutants</vt:lpstr>
      <vt:lpstr>Higher Order Mutants</vt:lpstr>
      <vt:lpstr>Higher Order Mutants</vt:lpstr>
      <vt:lpstr>Mutation Testing with Second Order Mutants</vt:lpstr>
      <vt:lpstr>Mutation Coverage</vt:lpstr>
      <vt:lpstr>Mutation Coverage</vt:lpstr>
      <vt:lpstr>Mutation Coverage</vt:lpstr>
      <vt:lpstr>Mutation Coverage</vt:lpstr>
      <vt:lpstr>Solution Methods</vt:lpstr>
      <vt:lpstr>Dissimilarity-Based Sparse Subset Selection</vt:lpstr>
      <vt:lpstr>Affinity Propagation</vt:lpstr>
      <vt:lpstr>Experiment: An Adaptive Production Cell</vt:lpstr>
      <vt:lpstr>The Problem with Self-adaptivity:  We have to consider test sequences!</vt:lpstr>
      <vt:lpstr>Results</vt:lpstr>
      <vt:lpstr>Conclusion &amp; Future Work</vt:lpstr>
      <vt:lpstr>Conclusion &amp; Future Work</vt:lpstr>
      <vt:lpstr>Conclusion &amp; Future Work</vt:lpstr>
      <vt:lpstr>Thanks!</vt:lpstr>
      <vt:lpstr>Backup</vt:lpstr>
      <vt:lpstr>Mutation Coverage to Distance</vt:lpstr>
      <vt:lpstr>Rewording to Representative Subset Selection Problem</vt:lpstr>
      <vt:lpstr>Task: Test Suite Reduction</vt:lpstr>
    </vt:vector>
  </TitlesOfParts>
  <Company>UNI Augsburg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 Reichstaller</dc:creator>
  <cp:lastModifiedBy>Andre Reichstaller</cp:lastModifiedBy>
  <cp:revision>426</cp:revision>
  <cp:lastPrinted>2018-05-25T11:32:13Z</cp:lastPrinted>
  <dcterms:created xsi:type="dcterms:W3CDTF">2018-05-05T11:33:59Z</dcterms:created>
  <dcterms:modified xsi:type="dcterms:W3CDTF">2018-05-29T05:19:06Z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